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11"/>
  </p:notesMasterIdLst>
  <p:sldIdLst>
    <p:sldId id="2147480809" r:id="rId4"/>
    <p:sldId id="2147480737" r:id="rId5"/>
    <p:sldId id="2147480738" r:id="rId6"/>
    <p:sldId id="2147480746" r:id="rId7"/>
    <p:sldId id="2147480816" r:id="rId8"/>
    <p:sldId id="2147480814" r:id="rId9"/>
    <p:sldId id="2147480817"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FF"/>
    <a:srgbClr val="FF7575"/>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BB273-F8AC-4723-A6B7-2E74A8051D58}" v="63" dt="2025-09-24T12:32:12.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55" y="3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8F450-C6F0-440E-9261-DC9281C1AD94}" type="datetimeFigureOut">
              <a:rPr lang="it-IT" smtClean="0"/>
              <a:t>01/10/2025</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F0BF5-C9F3-4BF7-B9D5-F86E5E9234B2}" type="slidenum">
              <a:rPr lang="it-IT" smtClean="0"/>
              <a:t>‹#›</a:t>
            </a:fld>
            <a:endParaRPr lang="it-IT"/>
          </a:p>
        </p:txBody>
      </p:sp>
    </p:spTree>
    <p:extLst>
      <p:ext uri="{BB962C8B-B14F-4D97-AF65-F5344CB8AC3E}">
        <p14:creationId xmlns:p14="http://schemas.microsoft.com/office/powerpoint/2010/main" val="159439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0" dirty="0"/>
              <a:t>MARTIN – contesto: perché abbiamo organizzato il webinar?</a:t>
            </a:r>
          </a:p>
          <a:p>
            <a:pPr marL="342900" lvl="0" indent="-342900">
              <a:lnSpc>
                <a:spcPct val="107000"/>
              </a:lnSpc>
              <a:spcAft>
                <a:spcPts val="800"/>
              </a:spcAft>
              <a:buFont typeface="Arial" panose="020B0604020202020204" pitchFamily="34" charset="0"/>
              <a:buChar char="•"/>
              <a:tabLst>
                <a:tab pos="228600" algn="l"/>
                <a:tab pos="457200" algn="l"/>
              </a:tabLst>
            </a:pPr>
            <a:r>
              <a:rPr lang="it-IT" sz="1800" kern="100" dirty="0">
                <a:effectLst/>
                <a:latin typeface="Delivery" panose="020F0503020204020204" pitchFamily="34" charset="0"/>
                <a:ea typeface="Aptos" panose="020B0004020202020204" pitchFamily="34" charset="0"/>
                <a:cs typeface="Times New Roman" panose="02020603050405020304" pitchFamily="18" charset="0"/>
              </a:rPr>
              <a:t>I cambiamenti che si sono verificati hanno portato molta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complessità </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alle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catene di fornitura </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e al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commercio internazionale </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in tutto il mondo.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Tutti </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noi siamo stati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colpiti</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da questi cambiamenti, che possono rappresentare una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sfida</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ma anche un'</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opportunità</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228600" algn="l"/>
                <a:tab pos="457200" algn="l"/>
              </a:tabLst>
            </a:pPr>
            <a:r>
              <a:rPr lang="it-IT" sz="1800" kern="100" dirty="0">
                <a:effectLst/>
                <a:latin typeface="Delivery" panose="020F0503020204020204" pitchFamily="34" charset="0"/>
                <a:ea typeface="Aptos" panose="020B0004020202020204" pitchFamily="34" charset="0"/>
                <a:cs typeface="Times New Roman" panose="02020603050405020304" pitchFamily="18" charset="0"/>
              </a:rPr>
              <a:t>In DHL express sappiamo bene che rimanere</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 informati </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e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agili</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è fondamentale per il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successo</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in questo ambiente in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continua evoluzione </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in cui ci troviamo a operare. </a:t>
            </a:r>
          </a:p>
          <a:p>
            <a:pPr marL="342900" lvl="0" indent="-342900">
              <a:lnSpc>
                <a:spcPct val="107000"/>
              </a:lnSpc>
              <a:spcAft>
                <a:spcPts val="800"/>
              </a:spcAft>
              <a:buFont typeface="Arial" panose="020B0604020202020204" pitchFamily="34" charset="0"/>
              <a:buChar char="•"/>
              <a:tabLst>
                <a:tab pos="228600" algn="l"/>
                <a:tab pos="457200" algn="l"/>
              </a:tabLst>
            </a:pPr>
            <a:r>
              <a:rPr lang="it-IT" sz="1800" kern="100" dirty="0">
                <a:effectLst/>
                <a:latin typeface="Delivery" panose="020F0503020204020204" pitchFamily="34" charset="0"/>
                <a:ea typeface="Aptos" panose="020B0004020202020204" pitchFamily="34" charset="0"/>
                <a:cs typeface="Times New Roman" panose="02020603050405020304" pitchFamily="18" charset="0"/>
              </a:rPr>
              <a:t>Oggi vorremmo illustrarvi in modo approfondito cosa sono le tariffe doganali e il loro impatto sul commercio globale. </a:t>
            </a:r>
          </a:p>
          <a:p>
            <a:pPr marL="342900" lvl="0" indent="-342900">
              <a:lnSpc>
                <a:spcPct val="107000"/>
              </a:lnSpc>
              <a:spcAft>
                <a:spcPts val="800"/>
              </a:spcAft>
              <a:buFont typeface="Arial" panose="020B0604020202020204" pitchFamily="34" charset="0"/>
              <a:buChar char="•"/>
              <a:tabLst>
                <a:tab pos="228600" algn="l"/>
                <a:tab pos="457200" algn="l"/>
              </a:tabLst>
            </a:pPr>
            <a:r>
              <a:rPr lang="it-IT" sz="1800" kern="100" dirty="0">
                <a:effectLst/>
                <a:latin typeface="Delivery" panose="020F0503020204020204" pitchFamily="34" charset="0"/>
                <a:ea typeface="Aptos" panose="020B0004020202020204" pitchFamily="34" charset="0"/>
                <a:cs typeface="Times New Roman" panose="02020603050405020304" pitchFamily="18" charset="0"/>
              </a:rPr>
              <a:t>Parleremo delle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pratiche</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che possono aiutarvi a mitigare alcuni dei rischi e delle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soluzioni</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che DHL Express può offrire per garantire che le vostre spedizioni continuino a fluire senza problemi attraverso i confini.</a:t>
            </a:r>
          </a:p>
          <a:p>
            <a:r>
              <a:rPr lang="en-GB" i="1" dirty="0"/>
              <a:t>-----------------------------------------------------------------------------------------------------------------------------------------------------------------------------------------</a:t>
            </a:r>
          </a:p>
          <a:p>
            <a:pPr algn="l" latinLnBrk="0"/>
            <a:r>
              <a:rPr lang="en-US" b="0" i="1" dirty="0">
                <a:solidFill>
                  <a:srgbClr val="232330"/>
                </a:solidFill>
                <a:effectLst/>
                <a:latin typeface="Segoe UI" panose="020B0502040204020203" pitchFamily="34" charset="0"/>
              </a:rPr>
              <a:t>The changes that have happened have brought a lot of complexity to supply chains and international trade across the world, we've all been impacted by these changes.</a:t>
            </a:r>
          </a:p>
          <a:p>
            <a:pPr algn="l" latinLnBrk="0"/>
            <a:r>
              <a:rPr lang="en-US" b="0" i="1" dirty="0">
                <a:solidFill>
                  <a:srgbClr val="232330"/>
                </a:solidFill>
                <a:effectLst/>
                <a:latin typeface="Segoe UI" panose="020B0502040204020203" pitchFamily="34" charset="0"/>
              </a:rPr>
              <a:t>These changes can represent a challenge, but also an opportunity.</a:t>
            </a:r>
          </a:p>
          <a:p>
            <a:pPr algn="l" latinLnBrk="0"/>
            <a:r>
              <a:rPr lang="en-US" b="0" i="1" dirty="0">
                <a:solidFill>
                  <a:srgbClr val="232330"/>
                </a:solidFill>
                <a:effectLst/>
                <a:latin typeface="Segoe UI" panose="020B0502040204020203" pitchFamily="34" charset="0"/>
              </a:rPr>
              <a:t>So at DHL express, we know that staying informed and staying agile is crucial for the success in this everchanging world and volatile environment that we find ourselves operating in.</a:t>
            </a:r>
          </a:p>
          <a:p>
            <a:pPr algn="l" latinLnBrk="0"/>
            <a:r>
              <a:rPr lang="en-US" b="0" i="1" dirty="0">
                <a:solidFill>
                  <a:srgbClr val="232330"/>
                </a:solidFill>
                <a:effectLst/>
                <a:latin typeface="Segoe UI" panose="020B0502040204020203" pitchFamily="34" charset="0"/>
              </a:rPr>
              <a:t>So today we're going to talk you through practices and solutions that DHL Express can offer to help you mitigate some of the risks </a:t>
            </a:r>
          </a:p>
          <a:p>
            <a:endParaRPr lang="en-US" i="1"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85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b="1" kern="100" dirty="0">
                <a:effectLst/>
                <a:highlight>
                  <a:srgbClr val="00FFFF"/>
                </a:highlight>
                <a:latin typeface="Delivery" panose="020F0503020204020204" pitchFamily="34" charset="0"/>
                <a:ea typeface="Aptos" panose="020B0004020202020204" pitchFamily="34" charset="0"/>
                <a:cs typeface="Times New Roman" panose="02020603050405020304" pitchFamily="18" charset="0"/>
              </a:rPr>
              <a:t>MARTIN</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 - Tendenze della supply chain</a:t>
            </a:r>
            <a:endParaRPr lang="it-IT" sz="1800" kern="100" dirty="0">
              <a:effectLst/>
              <a:latin typeface="Delivery" panose="020F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800" kern="100" dirty="0">
                <a:effectLst/>
                <a:latin typeface="Delivery" panose="020F0503020204020204" pitchFamily="34" charset="0"/>
                <a:ea typeface="Aptos" panose="020B0004020202020204" pitchFamily="34" charset="0"/>
                <a:cs typeface="Times New Roman" panose="02020603050405020304" pitchFamily="18" charset="0"/>
              </a:rPr>
              <a:t>Se iniziamo a guardare alcune ricerche di mercato e il feedback ricevuto sul campo dai nostri consulenti commerciali, come stanno reagendo i nostri Clienti ai cambiamenti tariffari negli USA?</a:t>
            </a:r>
          </a:p>
          <a:p>
            <a:pPr>
              <a:lnSpc>
                <a:spcPct val="107000"/>
              </a:lnSpc>
              <a:spcAft>
                <a:spcPts val="800"/>
              </a:spcAft>
            </a:pPr>
            <a:endParaRPr lang="it-IT" sz="1800" kern="100" dirty="0">
              <a:effectLst/>
              <a:latin typeface="Delivery" panose="020F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800" kern="100" dirty="0">
                <a:effectLst/>
                <a:latin typeface="Delivery" panose="020F0503020204020204" pitchFamily="34" charset="0"/>
                <a:ea typeface="Aptos" panose="020B0004020202020204" pitchFamily="34" charset="0"/>
                <a:cs typeface="Times New Roman" panose="02020603050405020304" pitchFamily="18" charset="0"/>
              </a:rPr>
              <a:t>Abbiamo notato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6 tendenze</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della catena di approvvigionamento</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indicate nella parte sinistra della slide, mentre a destra trovate l’importanza di queste tendenze per i principali macrosettori considerati: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eCommerce, Automotive, Electronics e Life Sciences &amp; Healthcare</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a:t>
            </a:r>
          </a:p>
          <a:p>
            <a:pPr>
              <a:lnSpc>
                <a:spcPct val="107000"/>
              </a:lnSpc>
              <a:spcAft>
                <a:spcPts val="800"/>
              </a:spcAft>
            </a:pPr>
            <a:endParaRPr lang="it-IT" sz="1800" b="1" kern="100" dirty="0">
              <a:effectLst/>
              <a:latin typeface="Delivery" panose="020F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1</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La prima tendenza che vediamo è quella di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aspettare e osservare</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Molti settori stanno facendo il punto della situazione (soprattutto quelli in cui l'orizzonte degli investimenti è molto lungo. Se si costruisce un impianto LSH, ci vogliono più di 5 anni prima di ottenere tutte le licenze, l'industria automobilistica - pianifica e pensa in termini decennali). </a:t>
            </a:r>
            <a:br>
              <a:rPr lang="it-IT" sz="1800" kern="100" dirty="0">
                <a:effectLst/>
                <a:latin typeface="Delivery" panose="020F0503020204020204" pitchFamily="34" charset="0"/>
                <a:ea typeface="Aptos" panose="020B0004020202020204" pitchFamily="34" charset="0"/>
                <a:cs typeface="Times New Roman" panose="02020603050405020304" pitchFamily="18" charset="0"/>
              </a:rPr>
            </a:br>
            <a:r>
              <a:rPr lang="it-IT" sz="1800" kern="100" dirty="0">
                <a:effectLst/>
                <a:latin typeface="Delivery" panose="020F0503020204020204" pitchFamily="34" charset="0"/>
                <a:ea typeface="Aptos" panose="020B0004020202020204" pitchFamily="34" charset="0"/>
                <a:cs typeface="Times New Roman" panose="02020603050405020304" pitchFamily="18" charset="0"/>
              </a:rPr>
              <a:t>Non si tratta necessariamente di reagire o di apportare cambiamenti immediati, ma di aspettare che si faccia maggiore chiarezza. </a:t>
            </a:r>
          </a:p>
          <a:p>
            <a:pPr>
              <a:lnSpc>
                <a:spcPct val="107000"/>
              </a:lnSpc>
              <a:spcAft>
                <a:spcPts val="800"/>
              </a:spcAft>
            </a:pPr>
            <a:endParaRPr lang="it-IT" sz="1800" b="1" kern="100" dirty="0">
              <a:effectLst/>
              <a:latin typeface="Delivery" panose="020F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2.</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Alcune industrie hanno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adeguato i prezzi</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trasferendo il costo dei dazi laddove possibile. Alcuni clienti, aziende eCommerce che vendono merci cinesi negli Stati Uniti, hanno iniziato ad adeguare i loro prezzi per tenere conto delle tariffe, per assicurarsi che i loro margini di profitto siano mantenuti.</a:t>
            </a:r>
          </a:p>
          <a:p>
            <a:pPr>
              <a:lnSpc>
                <a:spcPct val="107000"/>
              </a:lnSpc>
              <a:spcAft>
                <a:spcPts val="800"/>
              </a:spcAft>
            </a:pPr>
            <a:endParaRPr lang="it-IT" sz="1800" b="1" kern="100" dirty="0">
              <a:effectLst/>
              <a:latin typeface="Delivery" panose="020F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3</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Alcuni settori hanno anche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ridotto i volumi</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interrompendo temporaneamente le consegne (soprattutto di prodotti cinesi), in attesa di vedere cosa succederà e lo vediamo nell’eCommerce, nell’Automotive e nell’Elettronica, non tanto nel settore Life Sciences, perché il materiale medico deve continuare a muoversi.</a:t>
            </a:r>
          </a:p>
          <a:p>
            <a:pPr>
              <a:lnSpc>
                <a:spcPct val="107000"/>
              </a:lnSpc>
              <a:spcAft>
                <a:spcPts val="800"/>
              </a:spcAft>
            </a:pPr>
            <a:endParaRPr lang="it-IT" sz="1800" b="1" kern="100" dirty="0">
              <a:effectLst/>
              <a:latin typeface="Delivery" panose="020F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4</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Al punto 4, vediamo l’organizzazione dell’operatività, soprattutto nell'elettronica di consumo, dove si stanno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aumentando le scorte</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negli Stati Uniti e si avvalgono del periodo di grazia di 90 giorni.</a:t>
            </a:r>
          </a:p>
          <a:p>
            <a:pPr>
              <a:lnSpc>
                <a:spcPct val="107000"/>
              </a:lnSpc>
              <a:spcAft>
                <a:spcPts val="800"/>
              </a:spcAft>
            </a:pPr>
            <a:endParaRPr lang="it-IT" sz="1800" b="1" kern="100" dirty="0">
              <a:effectLst/>
              <a:latin typeface="Delivery" panose="020F0503020204020204" pitchFamily="34" charset="0"/>
              <a:ea typeface="Aptos" panose="020B0004020202020204" pitchFamily="34" charset="0"/>
              <a:cs typeface="Times New Roman" panose="02020603050405020304" pitchFamily="18" charset="0"/>
            </a:endParaRPr>
          </a:p>
          <a:p>
            <a:pPr>
              <a:lnSpc>
                <a:spcPct val="107000"/>
              </a:lnSpc>
              <a:spcAft>
                <a:spcPts val="800"/>
              </a:spcAft>
            </a:pP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5</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A causa del forte impatto delle tariffe e del mercato sensibile ai consumatori, le aziende di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eCommerce</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hanno adottato </a:t>
            </a:r>
            <a:r>
              <a:rPr lang="it-IT" sz="1800" b="1" kern="100" dirty="0">
                <a:effectLst/>
                <a:latin typeface="Delivery" panose="020F0503020204020204" pitchFamily="34" charset="0"/>
                <a:ea typeface="Aptos" panose="020B0004020202020204" pitchFamily="34" charset="0"/>
                <a:cs typeface="Times New Roman" panose="02020603050405020304" pitchFamily="18" charset="0"/>
              </a:rPr>
              <a:t>misure immediate</a:t>
            </a:r>
            <a:r>
              <a:rPr lang="it-IT" sz="1800" kern="100" dirty="0">
                <a:effectLst/>
                <a:latin typeface="Delivery" panose="020F0503020204020204" pitchFamily="34" charset="0"/>
                <a:ea typeface="Aptos" panose="020B0004020202020204" pitchFamily="34" charset="0"/>
                <a:cs typeface="Times New Roman" panose="02020603050405020304" pitchFamily="18" charset="0"/>
              </a:rPr>
              <a:t>, soprattutto le aziende che generalmente spediscono prodotti di basso valore tramite la rete postale stanno valutando il trasporto via cargo, in blocco/ bulk e tramite corrieri (perché la differenza tra il servizio postale e i corrieri si è notevolmente ridotta e stanno pensando di offrire ai clienti un servizio migliore).</a:t>
            </a:r>
          </a:p>
          <a:p>
            <a:endParaRPr lang="it-IT" sz="1800" b="1" dirty="0">
              <a:effectLst/>
              <a:latin typeface="Delivery" panose="020F0503020204020204" pitchFamily="34" charset="0"/>
              <a:ea typeface="Aptos" panose="020B0004020202020204" pitchFamily="34" charset="0"/>
              <a:cs typeface="Times New Roman" panose="02020603050405020304" pitchFamily="18" charset="0"/>
            </a:endParaRPr>
          </a:p>
          <a:p>
            <a:r>
              <a:rPr lang="it-IT" sz="1800" b="1" dirty="0">
                <a:effectLst/>
                <a:latin typeface="Delivery" panose="020F0503020204020204" pitchFamily="34" charset="0"/>
                <a:ea typeface="Aptos" panose="020B0004020202020204" pitchFamily="34" charset="0"/>
                <a:cs typeface="Times New Roman" panose="02020603050405020304" pitchFamily="18" charset="0"/>
              </a:rPr>
              <a:t>6</a:t>
            </a:r>
            <a:r>
              <a:rPr lang="it-IT" sz="1800" dirty="0">
                <a:effectLst/>
                <a:latin typeface="Delivery" panose="020F0503020204020204" pitchFamily="34" charset="0"/>
                <a:ea typeface="Aptos" panose="020B0004020202020204" pitchFamily="34" charset="0"/>
                <a:cs typeface="Times New Roman" panose="02020603050405020304" pitchFamily="18" charset="0"/>
              </a:rPr>
              <a:t>. L'ultima tendenza  che vediamo in tutti i settori è una </a:t>
            </a:r>
            <a:r>
              <a:rPr lang="it-IT" sz="1800" b="1" dirty="0">
                <a:effectLst/>
                <a:latin typeface="Delivery" panose="020F0503020204020204" pitchFamily="34" charset="0"/>
                <a:ea typeface="Aptos" panose="020B0004020202020204" pitchFamily="34" charset="0"/>
                <a:cs typeface="Times New Roman" panose="02020603050405020304" pitchFamily="18" charset="0"/>
              </a:rPr>
              <a:t>rivalutazione della supply chain</a:t>
            </a:r>
            <a:r>
              <a:rPr lang="it-IT" sz="1800" dirty="0">
                <a:effectLst/>
                <a:latin typeface="Delivery" panose="020F0503020204020204" pitchFamily="34" charset="0"/>
                <a:ea typeface="Aptos" panose="020B0004020202020204" pitchFamily="34" charset="0"/>
                <a:cs typeface="Times New Roman" panose="02020603050405020304" pitchFamily="18" charset="0"/>
              </a:rPr>
              <a:t>: dei luoghi di produzione, della fonte di approvvigionamento in tali luoghi di produzione e il potenziale di </a:t>
            </a:r>
            <a:r>
              <a:rPr lang="it-IT" sz="1800" dirty="0">
                <a:effectLst/>
                <a:latin typeface="Delivery" panose="020F0503020204020204" pitchFamily="34" charset="0"/>
                <a:ea typeface="Aptos" panose="020B0004020202020204" pitchFamily="34" charset="0"/>
              </a:rPr>
              <a:t>mitigare e ottimizzare. Questi cambiamenti sono ovviamente a </a:t>
            </a:r>
            <a:r>
              <a:rPr lang="it-IT" sz="1800" b="1" dirty="0">
                <a:effectLst/>
                <a:latin typeface="Delivery" panose="020F0503020204020204" pitchFamily="34" charset="0"/>
                <a:ea typeface="Aptos" panose="020B0004020202020204" pitchFamily="34" charset="0"/>
              </a:rPr>
              <a:t>lungo termine</a:t>
            </a:r>
            <a:r>
              <a:rPr lang="it-IT" sz="1800" dirty="0">
                <a:effectLst/>
                <a:latin typeface="Delivery" panose="020F0503020204020204" pitchFamily="34" charset="0"/>
                <a:ea typeface="Aptos" panose="020B0004020202020204" pitchFamily="34" charset="0"/>
              </a:rPr>
              <a:t>, non avvengono da un giorno all'altro.</a:t>
            </a:r>
            <a:endParaRPr lang="it-IT" sz="1800" dirty="0">
              <a:effectLst/>
              <a:latin typeface="Delivery" panose="020F0503020204020204" pitchFamily="34" charset="0"/>
              <a:ea typeface="Aptos" panose="020B0004020202020204" pitchFamily="34" charset="0"/>
              <a:cs typeface="Times New Roman" panose="02020603050405020304" pitchFamily="18" charset="0"/>
            </a:endParaRPr>
          </a:p>
          <a:p>
            <a:r>
              <a:rPr lang="en-GB"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232330"/>
                </a:solidFill>
                <a:effectLst/>
                <a:latin typeface="Segoe UI" panose="020B0502040204020203" pitchFamily="34" charset="0"/>
              </a:rPr>
              <a:t>So if we just start by having a look at some market research and based on feedback from our customers, What are we seeing our customers doing? (</a:t>
            </a:r>
            <a:r>
              <a:rPr lang="en-US" b="0" i="1" dirty="0">
                <a:solidFill>
                  <a:srgbClr val="323130"/>
                </a:solidFill>
                <a:effectLst/>
                <a:latin typeface="-apple-system"/>
              </a:rPr>
              <a:t>some of the reaction we've seen from customers in terms of the tariffs)</a:t>
            </a:r>
            <a:endParaRPr lang="en-US" b="0" i="1" dirty="0">
              <a:solidFill>
                <a:srgbClr val="2323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232330"/>
                </a:solidFill>
                <a:effectLst/>
                <a:latin typeface="Segoe UI" panose="020B0502040204020203" pitchFamily="34" charset="0"/>
              </a:rPr>
              <a:t>We see six trends or six supply chain moves on the left hand side and then on the right hand side you can see the industry relevance, with three key industries, eCommerce, Automotive, Electronics and LSH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232330"/>
                </a:solidFill>
                <a:effectLst/>
                <a:latin typeface="Segoe UI" panose="020B0502040204020203" pitchFamily="34" charset="0"/>
              </a:rPr>
              <a:t>1. So the first one, ‘Wait and see’: Many industries are actually just taking stock (mainly industries where the horizon of investment is very long. If you build a LSH plant it takes &gt;5years until you get all your licenses, Automotive – planning/ thinking in 10year terms). Not necessarily reacting or making immediate changes, but taking stock, waiting until further clarity will be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solidFill>
                <a:srgbClr val="232330"/>
              </a:solidFill>
              <a:effectLst/>
              <a:latin typeface="Segoe UI" panose="020B0502040204020203" pitchFamily="34" charset="0"/>
            </a:endParaRPr>
          </a:p>
          <a:p>
            <a:pPr algn="l" latinLnBrk="0"/>
            <a:r>
              <a:rPr lang="en-US" b="0" i="1" dirty="0">
                <a:solidFill>
                  <a:srgbClr val="232330"/>
                </a:solidFill>
                <a:effectLst/>
                <a:latin typeface="Segoe UI" panose="020B0502040204020203" pitchFamily="34" charset="0"/>
              </a:rPr>
              <a:t>2. Some industries have adjusted pricing, passing on the cost of the tariffs wherever possible. </a:t>
            </a:r>
            <a:r>
              <a:rPr lang="en-US" b="0" i="1" dirty="0">
                <a:solidFill>
                  <a:srgbClr val="323130"/>
                </a:solidFill>
                <a:effectLst/>
                <a:latin typeface="-apple-system"/>
              </a:rPr>
              <a:t>Some customers, especially eCommerce shipping Chinese goods into US, have started to adjust their pricing to take effect of the tariffs, to make sure if they're doing a landed cost at check out, that the tariffs are reflected and their profit margins are maintained. </a:t>
            </a:r>
            <a:endParaRPr lang="en-US" b="0" i="1" dirty="0">
              <a:solidFill>
                <a:srgbClr val="232330"/>
              </a:solidFill>
              <a:effectLst/>
              <a:latin typeface="Segoe UI" panose="020B0502040204020203" pitchFamily="34" charset="0"/>
            </a:endParaRPr>
          </a:p>
          <a:p>
            <a:pPr algn="l" latinLnBrk="0"/>
            <a:endParaRPr lang="en-US" b="0" i="1" dirty="0">
              <a:solidFill>
                <a:srgbClr val="232330"/>
              </a:solidFill>
              <a:effectLst/>
              <a:latin typeface="Segoe UI" panose="020B0502040204020203" pitchFamily="34" charset="0"/>
            </a:endParaRPr>
          </a:p>
          <a:p>
            <a:pPr algn="l" latinLnBrk="0"/>
            <a:r>
              <a:rPr lang="en-US" b="0" i="1" dirty="0">
                <a:solidFill>
                  <a:srgbClr val="232330"/>
                </a:solidFill>
                <a:effectLst/>
                <a:latin typeface="Segoe UI" panose="020B0502040204020203" pitchFamily="34" charset="0"/>
              </a:rPr>
              <a:t>3. Some industries have also reduced volume, having a pause in the delivery (especially of Chinese goods), waiting and seeing actually what will happen and we see that through eCommerce, Automotive and Electronics, not so much with in the Life Science, because the LSH industry material still needs to flow.</a:t>
            </a:r>
          </a:p>
          <a:p>
            <a:pPr algn="l" latinLnBrk="0"/>
            <a:endParaRPr lang="en-US" b="0" i="1" dirty="0">
              <a:solidFill>
                <a:srgbClr val="232330"/>
              </a:solidFill>
              <a:effectLst/>
              <a:latin typeface="Segoe UI" panose="020B0502040204020203" pitchFamily="34" charset="0"/>
            </a:endParaRPr>
          </a:p>
          <a:p>
            <a:pPr algn="l" latinLnBrk="0"/>
            <a:r>
              <a:rPr lang="en-US" b="0" i="1" dirty="0">
                <a:solidFill>
                  <a:srgbClr val="232330"/>
                </a:solidFill>
                <a:effectLst/>
                <a:latin typeface="Segoe UI" panose="020B0502040204020203" pitchFamily="34" charset="0"/>
              </a:rPr>
              <a:t>4. Number four, particularly with the consumer electronics, we saw organizations building up inventory in the US and availing of the 90 day grace period. </a:t>
            </a:r>
          </a:p>
          <a:p>
            <a:pPr algn="l" latinLnBrk="0"/>
            <a:endParaRPr lang="en-US" b="0" i="1" dirty="0">
              <a:solidFill>
                <a:srgbClr val="232330"/>
              </a:solidFill>
              <a:effectLst/>
              <a:latin typeface="Segoe UI" panose="020B0502040204020203" pitchFamily="34" charset="0"/>
            </a:endParaRPr>
          </a:p>
          <a:p>
            <a:pPr algn="l" latinLnBrk="0"/>
            <a:r>
              <a:rPr lang="en-US" b="0" i="1" dirty="0">
                <a:solidFill>
                  <a:srgbClr val="232330"/>
                </a:solidFill>
                <a:effectLst/>
                <a:latin typeface="Segoe UI" panose="020B0502040204020203" pitchFamily="34" charset="0"/>
              </a:rPr>
              <a:t>5. Because of the big impact of the tariffs and because of the consumer sensitive market, we saw eCommerce organizations making immediate action, trying to navigate the impact of those tariffs.</a:t>
            </a:r>
          </a:p>
          <a:p>
            <a:pPr algn="l" latinLnBrk="0"/>
            <a:r>
              <a:rPr lang="en-US" b="0" i="1" dirty="0">
                <a:solidFill>
                  <a:srgbClr val="323130"/>
                </a:solidFill>
                <a:effectLst/>
                <a:latin typeface="-apple-system"/>
              </a:rPr>
              <a:t>E-commerce customers who generally ship Low value products via postal network are reevaluating that and thinking about whether they should ship those via couriers rather than a postal network. The other pattern we see is customers moving from a parcel solutions to bulk transportation either to ship into a warehouse in the US and distribute from there or as some sort of break bulk solution where you ship in bulk, clear it as a single entry and then move it around the country once it's into the US.</a:t>
            </a:r>
          </a:p>
          <a:p>
            <a:pPr algn="l" latinLnBrk="0"/>
            <a:endParaRPr lang="en-US" b="0" i="1" dirty="0">
              <a:solidFill>
                <a:srgbClr val="232330"/>
              </a:solidFill>
              <a:effectLst/>
              <a:latin typeface="Segoe UI" panose="020B0502040204020203" pitchFamily="34" charset="0"/>
            </a:endParaRPr>
          </a:p>
          <a:p>
            <a:pPr algn="l" latinLnBrk="0"/>
            <a:r>
              <a:rPr lang="en-US" b="0" i="1" dirty="0">
                <a:solidFill>
                  <a:srgbClr val="232330"/>
                </a:solidFill>
                <a:effectLst/>
                <a:latin typeface="Segoe UI" panose="020B0502040204020203" pitchFamily="34" charset="0"/>
              </a:rPr>
              <a:t>6. The last the shift mode we see, a common theme across all industries is really a revaluation of the supply chain: assessing the manufacturing locations, assessing the supply source into those manufacturing locations – and the potential to mitigate and optimize. So that's really across the board. </a:t>
            </a:r>
            <a:r>
              <a:rPr lang="en-US" b="0" i="1" dirty="0">
                <a:solidFill>
                  <a:srgbClr val="323130"/>
                </a:solidFill>
                <a:effectLst/>
                <a:latin typeface="-apple-system"/>
              </a:rPr>
              <a:t>Some customers are reviewing their supply chains to think about whether they're producing the goods in the right areas. Potentially there's an incentive to switch production to another origin country, </a:t>
            </a:r>
            <a:r>
              <a:rPr lang="it-IT" b="0" i="1" dirty="0">
                <a:solidFill>
                  <a:srgbClr val="323130"/>
                </a:solidFill>
                <a:effectLst/>
                <a:latin typeface="-apple-system"/>
              </a:rPr>
              <a:t>with </a:t>
            </a:r>
            <a:r>
              <a:rPr lang="it-IT" b="0" i="1" dirty="0" err="1">
                <a:solidFill>
                  <a:srgbClr val="323130"/>
                </a:solidFill>
                <a:effectLst/>
                <a:latin typeface="-apple-system"/>
              </a:rPr>
              <a:t>lower</a:t>
            </a:r>
            <a:r>
              <a:rPr lang="it-IT" b="0" i="1" dirty="0">
                <a:solidFill>
                  <a:srgbClr val="323130"/>
                </a:solidFill>
                <a:effectLst/>
                <a:latin typeface="-apple-system"/>
              </a:rPr>
              <a:t> </a:t>
            </a:r>
            <a:r>
              <a:rPr lang="it-IT" b="0" i="1" dirty="0" err="1">
                <a:solidFill>
                  <a:srgbClr val="323130"/>
                </a:solidFill>
                <a:effectLst/>
                <a:latin typeface="-apple-system"/>
              </a:rPr>
              <a:t>tariff</a:t>
            </a:r>
            <a:r>
              <a:rPr lang="it-IT" b="0" i="1" dirty="0">
                <a:solidFill>
                  <a:srgbClr val="323130"/>
                </a:solidFill>
                <a:effectLst/>
                <a:latin typeface="-apple-system"/>
              </a:rPr>
              <a:t> impact. </a:t>
            </a:r>
            <a:r>
              <a:rPr lang="en-US" b="0" i="1" dirty="0">
                <a:solidFill>
                  <a:srgbClr val="323130"/>
                </a:solidFill>
                <a:effectLst/>
                <a:latin typeface="-apple-system"/>
              </a:rPr>
              <a:t>Those changes are obviously long term, not happening overnight.</a:t>
            </a:r>
            <a:endParaRPr lang="en-US" b="0" i="1" dirty="0">
              <a:solidFill>
                <a:srgbClr val="232330"/>
              </a:solidFill>
              <a:effectLst/>
              <a:latin typeface="Segoe UI" panose="020B0502040204020203" pitchFamily="34" charset="0"/>
            </a:endParaRPr>
          </a:p>
          <a:p>
            <a:pPr algn="l" latinLnBrk="0"/>
            <a:endParaRPr lang="en-US" b="0" i="1" dirty="0">
              <a:solidFill>
                <a:srgbClr val="232330"/>
              </a:solidFill>
              <a:effectLst/>
              <a:latin typeface="Segoe UI" panose="020B0502040204020203" pitchFamily="34" charset="0"/>
            </a:endParaRPr>
          </a:p>
          <a:p>
            <a:pPr algn="l" latinLnBrk="0"/>
            <a:endParaRPr lang="en-US" b="0" i="0" dirty="0">
              <a:solidFill>
                <a:srgbClr val="232330"/>
              </a:solidFill>
              <a:effectLst/>
              <a:latin typeface="Segoe UI" panose="020B0502040204020203"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40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Notice </a:t>
            </a:r>
            <a:fld id="{AE19FBA5-BE7F-4824-B54D-C07EBA2A496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861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C2948-AFAA-8910-18ED-38C60CF83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803F9-2336-5BB3-18CF-C37681DED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53E9C-A12A-B77A-52BB-06AD84FBDF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11C2B3-35BF-1425-0A3A-0698F4F15915}"/>
              </a:ext>
            </a:extLst>
          </p:cNvPr>
          <p:cNvSpPr>
            <a:spLocks noGrp="1"/>
          </p:cNvSpPr>
          <p:nvPr>
            <p:ph type="sldNum" sz="quarter" idx="5"/>
          </p:nvPr>
        </p:nvSpPr>
        <p:spPr/>
        <p:txBody>
          <a:bodyPr/>
          <a:lstStyle/>
          <a:p>
            <a:r>
              <a:rPr lang="en-US"/>
              <a:t>Notice </a:t>
            </a:r>
            <a:fld id="{AE19FBA5-BE7F-4824-B54D-C07EBA2A4967}" type="slidenum">
              <a:rPr lang="en-US" smtClean="0"/>
              <a:pPr/>
              <a:t>7</a:t>
            </a:fld>
            <a:endParaRPr lang="en-US"/>
          </a:p>
        </p:txBody>
      </p:sp>
    </p:spTree>
    <p:extLst>
      <p:ext uri="{BB962C8B-B14F-4D97-AF65-F5344CB8AC3E}">
        <p14:creationId xmlns:p14="http://schemas.microsoft.com/office/powerpoint/2010/main" val="277554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37BE-E705-A2AA-875F-1E57EEAFF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E4AF2C5D-7119-44E7-F5CA-5823D21D5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2DDBABFF-3BE0-E815-EC04-C862DDB0F122}"/>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5" name="Footer Placeholder 4">
            <a:extLst>
              <a:ext uri="{FF2B5EF4-FFF2-40B4-BE49-F238E27FC236}">
                <a16:creationId xmlns:a16="http://schemas.microsoft.com/office/drawing/2014/main" id="{E0DD3F4C-B746-2EFB-2A38-91B53D2AC3D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AD31E5C-F3D8-1BDB-6297-706EFE7869E1}"/>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332513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D607-711B-444D-7E11-3954792489B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6E79AB65-3F49-B786-5984-CF5EC03AA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DC110EA-DE84-358B-5F33-4E0402A327AA}"/>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5" name="Footer Placeholder 4">
            <a:extLst>
              <a:ext uri="{FF2B5EF4-FFF2-40B4-BE49-F238E27FC236}">
                <a16:creationId xmlns:a16="http://schemas.microsoft.com/office/drawing/2014/main" id="{8B97E8C5-E7AC-3800-D46C-B20A40F7C48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4A9A241-5A16-037B-4529-14128FFF5520}"/>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27381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CA1CA-F515-5D77-50E9-F38358CE50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D3CD899D-A504-DECC-D0A7-C31817767D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0043459-87FE-19A4-7035-891430465349}"/>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5" name="Footer Placeholder 4">
            <a:extLst>
              <a:ext uri="{FF2B5EF4-FFF2-40B4-BE49-F238E27FC236}">
                <a16:creationId xmlns:a16="http://schemas.microsoft.com/office/drawing/2014/main" id="{60D2F3E0-CCD6-3458-E5BB-38DD6B83D50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0F1F7CB-25B1-CC48-637A-27CE94B3E6F6}"/>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271389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gradient">
    <p:bg>
      <p:bgPr>
        <a:gradFill flip="none" rotWithShape="1">
          <a:gsLst>
            <a:gs pos="30000">
              <a:schemeClr val="accent3"/>
            </a:gs>
            <a:gs pos="79000">
              <a:srgbClr val="FFDE59"/>
            </a:gs>
            <a:gs pos="0">
              <a:srgbClr val="FFE786"/>
            </a:gs>
            <a:gs pos="100000">
              <a:srgbClr val="FFF0B2"/>
            </a:gs>
          </a:gsLst>
          <a:lin ang="21594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2690649"/>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692152"/>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ONE OR TWO LINES, Delivery CONDENSED BLACK, 36 </a:t>
            </a:r>
            <a:r>
              <a:rPr lang="en-US" err="1"/>
              <a:t>pt</a:t>
            </a:r>
            <a:endParaRPr lang="en-US"/>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4103054"/>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7" name="meta-project">
            <a:extLst>
              <a:ext uri="{FF2B5EF4-FFF2-40B4-BE49-F238E27FC236}">
                <a16:creationId xmlns:a16="http://schemas.microsoft.com/office/drawing/2014/main" id="{8F28B7B0-34F9-4874-994D-5A49D798B34A}"/>
              </a:ext>
            </a:extLst>
          </p:cNvPr>
          <p:cNvSpPr>
            <a:spLocks noGrp="1"/>
          </p:cNvSpPr>
          <p:nvPr>
            <p:ph type="body" sz="quarter" idx="14" hasCustomPrompt="1"/>
          </p:nvPr>
        </p:nvSpPr>
        <p:spPr>
          <a:xfrm>
            <a:off x="432000" y="3485487"/>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 Delivery, 12 </a:t>
            </a:r>
            <a:r>
              <a:rPr lang="en-US" err="1"/>
              <a:t>pt</a:t>
            </a:r>
            <a:r>
              <a:rPr lang="en-US"/>
              <a:t> </a:t>
            </a:r>
          </a:p>
          <a:p>
            <a:pPr lvl="0"/>
            <a:r>
              <a:rPr lang="en-US"/>
              <a:t>Location, ## Month ####</a:t>
            </a:r>
          </a:p>
        </p:txBody>
      </p:sp>
      <p:sp>
        <p:nvSpPr>
          <p:cNvPr id="8" name="Text Placeholder 3">
            <a:extLst>
              <a:ext uri="{FF2B5EF4-FFF2-40B4-BE49-F238E27FC236}">
                <a16:creationId xmlns:a16="http://schemas.microsoft.com/office/drawing/2014/main" id="{EA00A256-AF89-4D8F-86B6-F3DC3A23E94D}"/>
              </a:ext>
            </a:extLst>
          </p:cNvPr>
          <p:cNvSpPr>
            <a:spLocks noGrp="1"/>
          </p:cNvSpPr>
          <p:nvPr>
            <p:ph type="body" sz="quarter" idx="20" hasCustomPrompt="1"/>
          </p:nvPr>
        </p:nvSpPr>
        <p:spPr>
          <a:xfrm>
            <a:off x="422276" y="6137768"/>
            <a:ext cx="1990725" cy="30162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137559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65" y="0"/>
            <a:ext cx="5135032" cy="6864000"/>
          </a:xfrm>
          <a:solidFill>
            <a:srgbClr val="CCCCCC"/>
          </a:solidFill>
        </p:spPr>
        <p:txBody>
          <a:bodyPr lIns="72000" tIns="72000" rIns="72000" bIns="72000"/>
          <a:lstStyle>
            <a:lvl1pPr>
              <a:defRPr/>
            </a:lvl1pPr>
          </a:lstStyle>
          <a:p>
            <a:r>
              <a:rPr lang="en-US"/>
              <a:t>Please click the icon to insert an image</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3" y="3678628"/>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680130"/>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52441"/>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0007"/>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9" name="Text Placeholder 3">
            <a:extLst>
              <a:ext uri="{FF2B5EF4-FFF2-40B4-BE49-F238E27FC236}">
                <a16:creationId xmlns:a16="http://schemas.microsoft.com/office/drawing/2014/main" id="{66D7980B-2166-486B-BE62-14DA390484CD}"/>
              </a:ext>
            </a:extLst>
          </p:cNvPr>
          <p:cNvSpPr>
            <a:spLocks noGrp="1"/>
          </p:cNvSpPr>
          <p:nvPr>
            <p:ph type="body" sz="quarter" idx="20" hasCustomPrompt="1"/>
          </p:nvPr>
        </p:nvSpPr>
        <p:spPr>
          <a:xfrm>
            <a:off x="422276" y="6137768"/>
            <a:ext cx="1990725" cy="30162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233416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half page gradient, full page picture">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0" y="0"/>
            <a:ext cx="12192000" cy="6864000"/>
          </a:xfrm>
          <a:solidFill>
            <a:srgbClr val="CCCCCC"/>
          </a:solidFill>
        </p:spPr>
        <p:txBody>
          <a:bodyPr lIns="72000" tIns="72000" rIns="72000" bIns="72000"/>
          <a:lstStyle>
            <a:lvl1pPr algn="r">
              <a:defRPr/>
            </a:lvl1pPr>
          </a:lstStyle>
          <a:p>
            <a:r>
              <a:rPr lang="en-US"/>
              <a:t>Please click the icon to insert an image</a:t>
            </a:r>
          </a:p>
        </p:txBody>
      </p:sp>
      <p:sp>
        <p:nvSpPr>
          <p:cNvPr id="6" name="Text Placeholder 5">
            <a:extLst>
              <a:ext uri="{FF2B5EF4-FFF2-40B4-BE49-F238E27FC236}">
                <a16:creationId xmlns:a16="http://schemas.microsoft.com/office/drawing/2014/main" id="{779B50F6-B70A-4FAE-B403-A7AA47855973}"/>
              </a:ext>
            </a:extLst>
          </p:cNvPr>
          <p:cNvSpPr>
            <a:spLocks noGrp="1"/>
          </p:cNvSpPr>
          <p:nvPr>
            <p:ph type="body" sz="quarter" idx="15" hasCustomPrompt="1"/>
          </p:nvPr>
        </p:nvSpPr>
        <p:spPr>
          <a:xfrm>
            <a:off x="213359" y="692152"/>
            <a:ext cx="6403200" cy="5956800"/>
          </a:xfr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0" y="3678628"/>
            <a:ext cx="6209661"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525359"/>
            <a:ext cx="6209660" cy="2153268"/>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52441"/>
            <a:ext cx="6209661"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0007"/>
            <a:ext cx="6209661"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4" name="meta-classification">
            <a:extLst>
              <a:ext uri="{FF2B5EF4-FFF2-40B4-BE49-F238E27FC236}">
                <a16:creationId xmlns:a16="http://schemas.microsoft.com/office/drawing/2014/main" id="{4453C777-669F-4D78-BCD9-96F8D8935AB6}"/>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1" name="Text Placeholder 3">
            <a:extLst>
              <a:ext uri="{FF2B5EF4-FFF2-40B4-BE49-F238E27FC236}">
                <a16:creationId xmlns:a16="http://schemas.microsoft.com/office/drawing/2014/main" id="{C303555C-2957-4400-9295-0766E686CF57}"/>
              </a:ext>
            </a:extLst>
          </p:cNvPr>
          <p:cNvSpPr>
            <a:spLocks noGrp="1"/>
          </p:cNvSpPr>
          <p:nvPr>
            <p:ph type="body" sz="quarter" idx="20" hasCustomPrompt="1"/>
          </p:nvPr>
        </p:nvSpPr>
        <p:spPr>
          <a:xfrm>
            <a:off x="422276" y="6137768"/>
            <a:ext cx="1990725" cy="30162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4111270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light picture, gradient bottom">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98196275-11AD-46AC-8347-3CB841C40A0A}"/>
              </a:ext>
            </a:extLst>
          </p:cNvPr>
          <p:cNvSpPr>
            <a:spLocks noGrp="1"/>
          </p:cNvSpPr>
          <p:nvPr>
            <p:ph type="pic" sz="quarter" idx="14"/>
          </p:nvPr>
        </p:nvSpPr>
        <p:spPr>
          <a:xfrm>
            <a:off x="0" y="0"/>
            <a:ext cx="12192000" cy="6864000"/>
          </a:xfrm>
          <a:solidFill>
            <a:srgbClr val="CCCCCC"/>
          </a:solidFill>
        </p:spPr>
        <p:txBody>
          <a:bodyPr/>
          <a:lstStyle/>
          <a:p>
            <a:r>
              <a:rPr lang="de-DE"/>
              <a:t>Bild auf Platzhalter ziehen oder durch Klicken auf Symbol hinzufügen</a:t>
            </a:r>
            <a:endParaRPr lang="en-US"/>
          </a:p>
        </p:txBody>
      </p:sp>
      <p:sp>
        <p:nvSpPr>
          <p:cNvPr id="10" name="Text Placeholder 5">
            <a:extLst>
              <a:ext uri="{FF2B5EF4-FFF2-40B4-BE49-F238E27FC236}">
                <a16:creationId xmlns:a16="http://schemas.microsoft.com/office/drawing/2014/main" id="{1C36D145-7D48-43DF-A3F6-93C7BE477D34}"/>
              </a:ext>
            </a:extLst>
          </p:cNvPr>
          <p:cNvSpPr>
            <a:spLocks noGrp="1"/>
          </p:cNvSpPr>
          <p:nvPr>
            <p:ph type="body" sz="quarter" idx="15" hasCustomPrompt="1"/>
          </p:nvPr>
        </p:nvSpPr>
        <p:spPr>
          <a:xfrm>
            <a:off x="213360" y="5921772"/>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54405"/>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55908"/>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60856"/>
            <a:ext cx="6192965" cy="53348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8423"/>
            <a:ext cx="6192965" cy="262636"/>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
        <p:nvSpPr>
          <p:cNvPr id="13" name="Text Placeholder 3">
            <a:extLst>
              <a:ext uri="{FF2B5EF4-FFF2-40B4-BE49-F238E27FC236}">
                <a16:creationId xmlns:a16="http://schemas.microsoft.com/office/drawing/2014/main" id="{7C4F0112-2910-40C5-9080-8F8BD963E650}"/>
              </a:ext>
            </a:extLst>
          </p:cNvPr>
          <p:cNvSpPr>
            <a:spLocks noGrp="1"/>
          </p:cNvSpPr>
          <p:nvPr>
            <p:ph type="body" sz="quarter" idx="20" hasCustomPrompt="1"/>
          </p:nvPr>
        </p:nvSpPr>
        <p:spPr>
          <a:xfrm>
            <a:off x="422276" y="6137768"/>
            <a:ext cx="1990725" cy="30162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225509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dark picture, gradient botto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B4A82-6837-42CB-8B67-FDC5119BE961}"/>
              </a:ext>
            </a:extLst>
          </p:cNvPr>
          <p:cNvSpPr>
            <a:spLocks noGrp="1"/>
          </p:cNvSpPr>
          <p:nvPr>
            <p:ph type="body" sz="quarter" idx="19" hasCustomPrompt="1"/>
          </p:nvPr>
        </p:nvSpPr>
        <p:spPr>
          <a:xfrm>
            <a:off x="0" y="0"/>
            <a:ext cx="12192000" cy="6864000"/>
          </a:xfrm>
          <a:gradFill flip="none" rotWithShape="1">
            <a:gsLst>
              <a:gs pos="100000">
                <a:schemeClr val="tx1">
                  <a:alpha val="0"/>
                </a:schemeClr>
              </a:gs>
              <a:gs pos="40000">
                <a:schemeClr val="tx1">
                  <a:alpha val="30000"/>
                </a:schemeClr>
              </a:gs>
            </a:gsLst>
            <a:lin ang="0" scaled="1"/>
            <a:tileRect/>
          </a:gradFill>
        </p:spPr>
        <p:txBody>
          <a:bodyPr/>
          <a:lstStyle>
            <a:lvl1pPr>
              <a:defRPr sz="133"/>
            </a:lvl1pPr>
          </a:lstStyle>
          <a:p>
            <a:pPr lvl="0"/>
            <a:r>
              <a:rPr lang="en-GB"/>
              <a:t>1</a:t>
            </a:r>
          </a:p>
        </p:txBody>
      </p:sp>
      <p:sp>
        <p:nvSpPr>
          <p:cNvPr id="14" name="Picture Placeholder 4">
            <a:extLst>
              <a:ext uri="{FF2B5EF4-FFF2-40B4-BE49-F238E27FC236}">
                <a16:creationId xmlns:a16="http://schemas.microsoft.com/office/drawing/2014/main" id="{8EBE0D14-C041-444F-B729-073226190586}"/>
              </a:ext>
            </a:extLst>
          </p:cNvPr>
          <p:cNvSpPr>
            <a:spLocks noGrp="1"/>
          </p:cNvSpPr>
          <p:nvPr>
            <p:ph type="pic" sz="quarter" idx="14" hasCustomPrompt="1"/>
          </p:nvPr>
        </p:nvSpPr>
        <p:spPr>
          <a:xfrm>
            <a:off x="0" y="0"/>
            <a:ext cx="12192000" cy="6864000"/>
          </a:xfrm>
          <a:solidFill>
            <a:srgbClr val="333333"/>
          </a:solidFill>
        </p:spPr>
        <p:txBody>
          <a:bodyPr lIns="324000" tIns="576000"/>
          <a:lstStyle>
            <a:lvl1pPr>
              <a:defRPr sz="1333" b="0" i="1">
                <a:solidFill>
                  <a:schemeClr val="bg1"/>
                </a:solidFill>
              </a:defRPr>
            </a:lvl1pPr>
          </a:lstStyle>
          <a:p>
            <a:r>
              <a:rPr lang="en-US"/>
              <a:t>Please use and adjust this transparent box to darken the background image for good readability. Please insert an image and send it to the background.</a:t>
            </a:r>
          </a:p>
        </p:txBody>
      </p:sp>
      <p:sp>
        <p:nvSpPr>
          <p:cNvPr id="13" name="Text Placeholder 5">
            <a:extLst>
              <a:ext uri="{FF2B5EF4-FFF2-40B4-BE49-F238E27FC236}">
                <a16:creationId xmlns:a16="http://schemas.microsoft.com/office/drawing/2014/main" id="{A1DFF7BB-5301-4F2D-9EE9-581891DB91F4}"/>
              </a:ext>
            </a:extLst>
          </p:cNvPr>
          <p:cNvSpPr>
            <a:spLocks noGrp="1"/>
          </p:cNvSpPr>
          <p:nvPr>
            <p:ph type="body" sz="quarter" idx="15" hasCustomPrompt="1"/>
          </p:nvPr>
        </p:nvSpPr>
        <p:spPr>
          <a:xfrm>
            <a:off x="213360" y="5921772"/>
            <a:ext cx="11544000" cy="724769"/>
          </a:xfr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33" smtClean="0">
                <a:solidFill>
                  <a:schemeClr val="accent3"/>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lvl="0" algn="ctr"/>
            <a:r>
              <a:rPr lang="en-US"/>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3654405"/>
            <a:ext cx="11327999" cy="670953"/>
          </a:xfrm>
          <a:prstGeom prst="rect">
            <a:avLst/>
          </a:prstGeom>
        </p:spPr>
        <p:txBody>
          <a:bodyPr>
            <a:noAutofit/>
          </a:bodyPr>
          <a:lstStyle>
            <a:lvl1pPr marL="0" indent="0" algn="l">
              <a:lnSpc>
                <a:spcPct val="90000"/>
              </a:lnSpc>
              <a:spcAft>
                <a:spcPts val="0"/>
              </a:spcAft>
              <a:buNone/>
              <a:defRPr sz="2400" cap="all" baseline="0">
                <a:solidFill>
                  <a:schemeClr val="bg1"/>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1655908"/>
            <a:ext cx="11327999" cy="1998497"/>
          </a:xfrm>
        </p:spPr>
        <p:txBody>
          <a:bodyPr/>
          <a:lstStyle>
            <a:lvl1pPr>
              <a:lnSpc>
                <a:spcPct val="90000"/>
              </a:lnSpc>
              <a:defRPr sz="4800" b="0" i="0" cap="all" baseline="0">
                <a:solidFill>
                  <a:schemeClr val="bg1"/>
                </a:solidFill>
                <a:latin typeface="Delivery Cd Black" panose="020F0906020204020204" pitchFamily="34" charset="0"/>
              </a:defRPr>
            </a:lvl1pPr>
          </a:lstStyle>
          <a:p>
            <a:r>
              <a:rPr lang="en-US"/>
              <a:t>SAMPLE TITLE Delivery CONDENSED BLACK, 36 </a:t>
            </a:r>
            <a:r>
              <a:rPr lang="en-US" err="1"/>
              <a:t>pt</a:t>
            </a:r>
            <a:endParaRPr lang="en-US"/>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432000" y="4460856"/>
            <a:ext cx="6192965" cy="533480"/>
          </a:xfrm>
        </p:spPr>
        <p:txBody>
          <a:bodyPr>
            <a:noAutofit/>
          </a:bodyPr>
          <a:lstStyle>
            <a:lvl1pPr>
              <a:spcAft>
                <a:spcPts val="0"/>
              </a:spcAft>
              <a:defRPr>
                <a:solidFill>
                  <a:schemeClr val="bg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432000" y="5078423"/>
            <a:ext cx="6192965" cy="262636"/>
          </a:xfrm>
        </p:spPr>
        <p:txBody>
          <a:bodyPr>
            <a:noAutofit/>
          </a:bodyPr>
          <a:lstStyle>
            <a:lvl1pPr>
              <a:defRPr b="1">
                <a:solidFill>
                  <a:schemeClr val="bg1"/>
                </a:solidFill>
                <a:latin typeface="+mn-lt"/>
              </a:defRPr>
            </a:lvl1pPr>
            <a:lvl2pPr marL="0" indent="0">
              <a:buNone/>
              <a:defRPr/>
            </a:lvl2pPr>
          </a:lstStyle>
          <a:p>
            <a:pPr lvl="0"/>
            <a:r>
              <a:rPr lang="en-US"/>
              <a:t>DHL Business Unit – Claim, Delivery (bold), 12 </a:t>
            </a:r>
            <a:r>
              <a:rPr lang="en-US" err="1"/>
              <a:t>pt</a:t>
            </a:r>
            <a:endParaRPr lang="en-US"/>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
        <p:nvSpPr>
          <p:cNvPr id="16" name="Text Placeholder 3">
            <a:extLst>
              <a:ext uri="{FF2B5EF4-FFF2-40B4-BE49-F238E27FC236}">
                <a16:creationId xmlns:a16="http://schemas.microsoft.com/office/drawing/2014/main" id="{23AE83C8-1BB0-4112-BB84-46ED14A646A8}"/>
              </a:ext>
            </a:extLst>
          </p:cNvPr>
          <p:cNvSpPr>
            <a:spLocks noGrp="1"/>
          </p:cNvSpPr>
          <p:nvPr>
            <p:ph type="body" sz="quarter" idx="20" hasCustomPrompt="1"/>
          </p:nvPr>
        </p:nvSpPr>
        <p:spPr>
          <a:xfrm>
            <a:off x="422276" y="6137768"/>
            <a:ext cx="1990725" cy="30162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1289207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2" y="2690649"/>
            <a:ext cx="11327999"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2" y="692152"/>
            <a:ext cx="11327999"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with Gradient, Delivery CONDENSED BLACK, 36 </a:t>
            </a:r>
            <a:r>
              <a:rPr lang="en-US" err="1"/>
              <a:t>pt</a:t>
            </a:r>
            <a:endParaRPr lang="en-US"/>
          </a:p>
        </p:txBody>
      </p:sp>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585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432003" y="3678628"/>
            <a:ext cx="6192964" cy="670953"/>
          </a:xfrm>
          <a:prstGeom prst="rect">
            <a:avLst/>
          </a:prstGeom>
        </p:spPr>
        <p:txBody>
          <a:bodyPr>
            <a:noAutofit/>
          </a:bodyPr>
          <a:lstStyle>
            <a:lvl1pPr marL="0" indent="0" algn="l">
              <a:lnSpc>
                <a:spcPct val="90000"/>
              </a:lnSpc>
              <a:spcAft>
                <a:spcPts val="0"/>
              </a:spcAft>
              <a:buNone/>
              <a:defRPr sz="2400" cap="all" baseline="0">
                <a:solidFill>
                  <a:schemeClr val="accent4"/>
                </a:solidFill>
                <a:latin typeface="Delivery Cd Light" panose="020F0406020204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Optional subline in one OR TWO </a:t>
            </a:r>
            <a:r>
              <a:rPr lang="en-US" err="1"/>
              <a:t>lineS</a:t>
            </a:r>
            <a:r>
              <a:rPr lang="en-US"/>
              <a:t>, </a:t>
            </a:r>
          </a:p>
          <a:p>
            <a:r>
              <a:rPr lang="en-US"/>
              <a:t>Delivery CONDENSED LIGHT, 18 </a:t>
            </a:r>
            <a:r>
              <a:rPr lang="en-US" err="1"/>
              <a:t>pt</a:t>
            </a:r>
            <a:endParaRPr lang="en-US"/>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432003" y="1680130"/>
            <a:ext cx="6192964" cy="1998497"/>
          </a:xfrm>
        </p:spPr>
        <p:txBody>
          <a:bodyPr/>
          <a:lstStyle>
            <a:lvl1pPr>
              <a:lnSpc>
                <a:spcPct val="90000"/>
              </a:lnSpc>
              <a:defRPr sz="4800" b="0" i="0" cap="all" baseline="0">
                <a:solidFill>
                  <a:schemeClr val="accent4"/>
                </a:solidFill>
                <a:latin typeface="Delivery Cd Black" panose="020F0906020204020204" pitchFamily="34" charset="0"/>
              </a:defRPr>
            </a:lvl1pPr>
          </a:lstStyle>
          <a:p>
            <a:r>
              <a:rPr lang="en-US"/>
              <a:t>section divider </a:t>
            </a:r>
            <a:br>
              <a:rPr lang="en-US"/>
            </a:br>
            <a:r>
              <a:rPr lang="en-US"/>
              <a:t>with image, 36 PT</a:t>
            </a:r>
          </a:p>
        </p:txBody>
      </p:sp>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7056970" y="0"/>
            <a:ext cx="5135033" cy="6864000"/>
          </a:xfrm>
          <a:solidFill>
            <a:srgbClr val="CCCCCC"/>
          </a:solidFill>
        </p:spPr>
        <p:txBody>
          <a:bodyPr lIns="72000" tIns="72000" rIns="72000" bIns="72000"/>
          <a:lstStyle>
            <a:lvl1pPr>
              <a:defRPr/>
            </a:lvl1pPr>
          </a:lstStyle>
          <a:p>
            <a:r>
              <a:rPr lang="en-US"/>
              <a:t>Please click the icon to insert an image</a:t>
            </a:r>
          </a:p>
        </p:txBody>
      </p:sp>
      <p:sp>
        <p:nvSpPr>
          <p:cNvPr id="2" name="Footer Placeholder 1">
            <a:extLst>
              <a:ext uri="{FF2B5EF4-FFF2-40B4-BE49-F238E27FC236}">
                <a16:creationId xmlns:a16="http://schemas.microsoft.com/office/drawing/2014/main" id="{DF55C8B4-1569-420F-94F8-0A45D58CC333}"/>
              </a:ext>
            </a:extLst>
          </p:cNvPr>
          <p:cNvSpPr>
            <a:spLocks noGrp="1"/>
          </p:cNvSpPr>
          <p:nvPr>
            <p:ph type="ftr" sz="quarter" idx="15"/>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016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2 column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3ED683-F9E2-432B-9EE5-F787159B7C2B}"/>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10" name="Text Placeholder 9">
            <a:extLst>
              <a:ext uri="{FF2B5EF4-FFF2-40B4-BE49-F238E27FC236}">
                <a16:creationId xmlns:a16="http://schemas.microsoft.com/office/drawing/2014/main" id="{6A3BBD46-F6A3-49DC-8F32-053AD1A88634}"/>
              </a:ext>
            </a:extLst>
          </p:cNvPr>
          <p:cNvSpPr>
            <a:spLocks noGrp="1"/>
          </p:cNvSpPr>
          <p:nvPr>
            <p:ph type="body" sz="quarter" idx="15" hasCustomPrompt="1"/>
          </p:nvPr>
        </p:nvSpPr>
        <p:spPr>
          <a:xfrm>
            <a:off x="431802" y="1534585"/>
            <a:ext cx="3630084" cy="4707467"/>
          </a:xfrm>
        </p:spPr>
        <p:txBody>
          <a:bodyPr/>
          <a:lstStyle>
            <a:lvl1pPr marL="335984" indent="-335984">
              <a:spcBef>
                <a:spcPts val="1867"/>
              </a:spcBef>
              <a:spcAft>
                <a:spcPts val="0"/>
              </a:spcAft>
              <a:buAutoNum type="arabicPlain"/>
              <a:defRPr b="1"/>
            </a:lvl1pPr>
            <a:lvl2pPr marL="335984"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GB"/>
          </a:p>
        </p:txBody>
      </p:sp>
      <p:sp>
        <p:nvSpPr>
          <p:cNvPr id="11" name="Text Placeholder 9">
            <a:extLst>
              <a:ext uri="{FF2B5EF4-FFF2-40B4-BE49-F238E27FC236}">
                <a16:creationId xmlns:a16="http://schemas.microsoft.com/office/drawing/2014/main" id="{4F39E3AB-4E3D-4482-A3E6-FBBC80DEA30E}"/>
              </a:ext>
            </a:extLst>
          </p:cNvPr>
          <p:cNvSpPr>
            <a:spLocks noGrp="1"/>
          </p:cNvSpPr>
          <p:nvPr>
            <p:ph type="body" sz="quarter" idx="16" hasCustomPrompt="1"/>
          </p:nvPr>
        </p:nvSpPr>
        <p:spPr>
          <a:xfrm>
            <a:off x="4277787" y="1534585"/>
            <a:ext cx="3630085" cy="4707467"/>
          </a:xfrm>
        </p:spPr>
        <p:txBody>
          <a:bodyPr/>
          <a:lstStyle>
            <a:lvl1pPr marL="335984" indent="-335984">
              <a:spcBef>
                <a:spcPts val="1867"/>
              </a:spcBef>
              <a:spcAft>
                <a:spcPts val="0"/>
              </a:spcAft>
              <a:buAutoNum type="arabicPlain" startAt="7"/>
              <a:defRPr b="1"/>
            </a:lvl1pPr>
            <a:lvl2pPr marL="335984" indent="0">
              <a:lnSpc>
                <a:spcPct val="100000"/>
              </a:lnSpc>
              <a:spcAft>
                <a:spcPts val="0"/>
              </a:spcAft>
              <a:buNone/>
              <a:defRPr/>
            </a:lvl2pPr>
          </a:lstStyle>
          <a:p>
            <a:pPr lvl="0"/>
            <a:r>
              <a:rPr lang="en-US"/>
              <a:t>Sample section, Delivery Bold, </a:t>
            </a:r>
            <a:br>
              <a:rPr lang="en-US"/>
            </a:br>
            <a:r>
              <a:rPr lang="en-US"/>
              <a:t>12 </a:t>
            </a:r>
            <a:r>
              <a:rPr lang="en-US" err="1"/>
              <a:t>pt</a:t>
            </a:r>
            <a:endParaRPr lang="en-US"/>
          </a:p>
          <a:p>
            <a:pPr lvl="1"/>
            <a:r>
              <a:rPr lang="en-US"/>
              <a:t>Sample text, Delivery, 12 </a:t>
            </a:r>
            <a:r>
              <a:rPr lang="en-US" err="1"/>
              <a:t>pt</a:t>
            </a:r>
            <a:endParaRPr lang="en-US"/>
          </a:p>
          <a:p>
            <a:pPr lvl="0"/>
            <a:endParaRPr lang="en-US"/>
          </a:p>
          <a:p>
            <a:pPr lvl="0"/>
            <a:endParaRPr lang="en-GB"/>
          </a:p>
        </p:txBody>
      </p:sp>
      <p:sp>
        <p:nvSpPr>
          <p:cNvPr id="5" name="Title 4">
            <a:extLst>
              <a:ext uri="{FF2B5EF4-FFF2-40B4-BE49-F238E27FC236}">
                <a16:creationId xmlns:a16="http://schemas.microsoft.com/office/drawing/2014/main" id="{B8174F61-023D-4B9A-A63E-DDF6DD74D082}"/>
              </a:ext>
            </a:extLst>
          </p:cNvPr>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227657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5A10-876E-BBC8-2164-A0969A1D003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E54A60A-D373-57FC-2C39-7EF44CDF7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687DF5A-DE4D-1E8A-27F7-1187AF7735BB}"/>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5" name="Footer Placeholder 4">
            <a:extLst>
              <a:ext uri="{FF2B5EF4-FFF2-40B4-BE49-F238E27FC236}">
                <a16:creationId xmlns:a16="http://schemas.microsoft.com/office/drawing/2014/main" id="{16C140BE-1EB4-5C29-2D47-39663580BB1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4ABD4AD8-DFD2-8E59-302F-F5FFA0F082BE}"/>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2704795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432002"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600"/>
              <a:t>Bullet number, Delivery, 12 </a:t>
            </a:r>
            <a:r>
              <a:rPr lang="en-US" sz="1600" err="1"/>
              <a:t>pt</a:t>
            </a:r>
            <a:r>
              <a:rPr lang="en-US" sz="1600"/>
              <a:t> </a:t>
            </a:r>
          </a:p>
        </p:txBody>
      </p:sp>
      <p:sp>
        <p:nvSpPr>
          <p:cNvPr id="5" name="Rectangle 4">
            <a:extLst>
              <a:ext uri="{FF2B5EF4-FFF2-40B4-BE49-F238E27FC236}">
                <a16:creationId xmlns:a16="http://schemas.microsoft.com/office/drawing/2014/main" id="{9D5CED03-C33D-4356-A21D-74205078B24D}"/>
              </a:ext>
            </a:extLst>
          </p:cNvPr>
          <p:cNvSpPr/>
          <p:nvPr/>
        </p:nvSpPr>
        <p:spPr>
          <a:xfrm>
            <a:off x="3048000" y="2305616"/>
            <a:ext cx="6096000" cy="369332"/>
          </a:xfrm>
          <a:prstGeom prst="rect">
            <a:avLst/>
          </a:prstGeom>
        </p:spPr>
        <p:txBody>
          <a:bodyPr>
            <a:spAutoFit/>
          </a:bodyPr>
          <a:lstStyle/>
          <a:p>
            <a:pPr marL="914354" lvl="2" defTabSz="914354"/>
            <a:r>
              <a:rPr lang="en-US" sz="1800">
                <a:solidFill>
                  <a:prstClr val="black"/>
                </a:solidFill>
              </a:rPr>
              <a:t> </a:t>
            </a:r>
          </a:p>
        </p:txBody>
      </p:sp>
    </p:spTree>
    <p:extLst>
      <p:ext uri="{BB962C8B-B14F-4D97-AF65-F5344CB8AC3E}">
        <p14:creationId xmlns:p14="http://schemas.microsoft.com/office/powerpoint/2010/main" val="317426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82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9F3C-D71F-48B0-816B-AA2AB649733A}"/>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B74F32AD-3FC7-4091-8554-127642F80671}"/>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6" name="Content Placeholder 5">
            <a:extLst>
              <a:ext uri="{FF2B5EF4-FFF2-40B4-BE49-F238E27FC236}">
                <a16:creationId xmlns:a16="http://schemas.microsoft.com/office/drawing/2014/main" id="{1605EC38-B07E-496F-9ED7-8B08225083C7}"/>
              </a:ext>
            </a:extLst>
          </p:cNvPr>
          <p:cNvSpPr>
            <a:spLocks noGrp="1"/>
          </p:cNvSpPr>
          <p:nvPr>
            <p:ph sz="quarter" idx="12" hasCustomPrompt="1"/>
          </p:nvPr>
        </p:nvSpPr>
        <p:spPr>
          <a:xfrm>
            <a:off x="432001" y="1534585"/>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Content Placeholder 5">
            <a:extLst>
              <a:ext uri="{FF2B5EF4-FFF2-40B4-BE49-F238E27FC236}">
                <a16:creationId xmlns:a16="http://schemas.microsoft.com/office/drawing/2014/main" id="{09D4F118-EC4E-4697-8B94-89026AF38F06}"/>
              </a:ext>
            </a:extLst>
          </p:cNvPr>
          <p:cNvSpPr>
            <a:spLocks noGrp="1"/>
          </p:cNvSpPr>
          <p:nvPr>
            <p:ph sz="quarter" idx="13" hasCustomPrompt="1"/>
          </p:nvPr>
        </p:nvSpPr>
        <p:spPr>
          <a:xfrm>
            <a:off x="6206067" y="1534585"/>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Tree>
    <p:extLst>
      <p:ext uri="{BB962C8B-B14F-4D97-AF65-F5344CB8AC3E}">
        <p14:creationId xmlns:p14="http://schemas.microsoft.com/office/powerpoint/2010/main" val="294459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1 column, 1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21F6A-3851-4800-A70C-75B7E973A6B2}"/>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038679AF-4954-4658-B135-45730398D31C}"/>
              </a:ext>
            </a:extLst>
          </p:cNvPr>
          <p:cNvSpPr>
            <a:spLocks noGrp="1"/>
          </p:cNvSpPr>
          <p:nvPr>
            <p:ph sz="quarter" idx="12" hasCustomPrompt="1"/>
          </p:nvPr>
        </p:nvSpPr>
        <p:spPr>
          <a:xfrm>
            <a:off x="432001" y="1534585"/>
            <a:ext cx="5553933"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8" name="Picture Placeholder 7">
            <a:extLst>
              <a:ext uri="{FF2B5EF4-FFF2-40B4-BE49-F238E27FC236}">
                <a16:creationId xmlns:a16="http://schemas.microsoft.com/office/drawing/2014/main" id="{367FEE81-04E7-45FF-A241-7D07B82E5C5D}"/>
              </a:ext>
            </a:extLst>
          </p:cNvPr>
          <p:cNvSpPr>
            <a:spLocks noGrp="1"/>
          </p:cNvSpPr>
          <p:nvPr>
            <p:ph type="pic" sz="quarter" idx="14" hasCustomPrompt="1"/>
          </p:nvPr>
        </p:nvSpPr>
        <p:spPr>
          <a:xfrm>
            <a:off x="6206067" y="1534585"/>
            <a:ext cx="5553933" cy="4707467"/>
          </a:xfrm>
          <a:solidFill>
            <a:srgbClr val="CCCCCC"/>
          </a:solidFill>
        </p:spPr>
        <p:txBody>
          <a:bodyPr lIns="72000" tIns="72000" rIns="72000" bIns="72000" anchor="ctr"/>
          <a:lstStyle>
            <a:lvl1pPr algn="ctr">
              <a:defRPr/>
            </a:lvl1pPr>
          </a:lstStyle>
          <a:p>
            <a:r>
              <a:rPr lang="en-US"/>
              <a:t>Please click the icon to insert an image</a:t>
            </a:r>
          </a:p>
        </p:txBody>
      </p:sp>
      <p:sp>
        <p:nvSpPr>
          <p:cNvPr id="6" name="Title 5">
            <a:extLst>
              <a:ext uri="{FF2B5EF4-FFF2-40B4-BE49-F238E27FC236}">
                <a16:creationId xmlns:a16="http://schemas.microsoft.com/office/drawing/2014/main" id="{B297623A-4EAB-41C4-80D7-12A550C7339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Tree>
    <p:extLst>
      <p:ext uri="{BB962C8B-B14F-4D97-AF65-F5344CB8AC3E}">
        <p14:creationId xmlns:p14="http://schemas.microsoft.com/office/powerpoint/2010/main" val="3861673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column, 1 picture half s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A2DAE2-6DBF-4F49-9437-0D73AEFD3F52}"/>
              </a:ext>
            </a:extLst>
          </p:cNvPr>
          <p:cNvSpPr>
            <a:spLocks noGrp="1"/>
          </p:cNvSpPr>
          <p:nvPr>
            <p:ph type="pic" sz="quarter" idx="18" hasCustomPrompt="1"/>
          </p:nvPr>
        </p:nvSpPr>
        <p:spPr>
          <a:xfrm>
            <a:off x="7056968" y="0"/>
            <a:ext cx="5135032" cy="6858000"/>
          </a:xfrm>
          <a:solidFill>
            <a:srgbClr val="CCCCCC"/>
          </a:solidFill>
        </p:spPr>
        <p:txBody>
          <a:bodyPr anchor="ctr"/>
          <a:lstStyle>
            <a:lvl1pPr algn="ctr">
              <a:defRPr/>
            </a:lvl1pPr>
          </a:lstStyle>
          <a:p>
            <a:r>
              <a:rPr lang="en-US"/>
              <a:t>Please click the icon to insert an image</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54"/>
            <a:endParaRPr lang="en-US" sz="2400" b="1">
              <a:solidFill>
                <a:prstClr val="white"/>
              </a:solidFill>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el 1">
            <a:extLst>
              <a:ext uri="{FF2B5EF4-FFF2-40B4-BE49-F238E27FC236}">
                <a16:creationId xmlns:a16="http://schemas.microsoft.com/office/drawing/2014/main" id="{E54E13D6-6E2C-4C07-9513-3C9141998F2B}"/>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3918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1 column, 1 column half side grey">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solidFill>
            <a:srgbClr val="CCCCCC"/>
          </a:soli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54"/>
            <a:endParaRPr lang="en-US" sz="2400" b="1">
              <a:solidFill>
                <a:prstClr val="white"/>
              </a:solidFill>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6" name="Titel 5">
            <a:extLst>
              <a:ext uri="{FF2B5EF4-FFF2-40B4-BE49-F238E27FC236}">
                <a16:creationId xmlns:a16="http://schemas.microsoft.com/office/drawing/2014/main" id="{26D4CF33-6E7C-43C9-AC12-73ECACB2809C}"/>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739960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 column, 1 column half side gradient">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7056968" y="0"/>
            <a:ext cx="5135032" cy="6858000"/>
          </a:xfr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a:p>
            <a:pPr lvl="4"/>
            <a:endParaRPr lang="en-US"/>
          </a:p>
        </p:txBody>
      </p:sp>
      <p:graphicFrame>
        <p:nvGraphicFramePr>
          <p:cNvPr id="7" name="Objekt 6" hidden="1">
            <a:extLst>
              <a:ext uri="{FF2B5EF4-FFF2-40B4-BE49-F238E27FC236}">
                <a16:creationId xmlns:a16="http://schemas.microsoft.com/office/drawing/2014/main" id="{B0B4FDD3-3FA4-45F2-86F1-10A9DA1AAD3E}"/>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7" name="Objekt 6" hidden="1">
                        <a:extLst>
                          <a:ext uri="{FF2B5EF4-FFF2-40B4-BE49-F238E27FC236}">
                            <a16:creationId xmlns:a16="http://schemas.microsoft.com/office/drawing/2014/main" id="{B0B4FDD3-3FA4-45F2-86F1-10A9DA1AAD3E}"/>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E863B02-413C-4D73-A746-5B2F80C99C06}"/>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defTabSz="914354"/>
            <a:endParaRPr lang="en-US" sz="2400" b="1">
              <a:solidFill>
                <a:prstClr val="white"/>
              </a:solidFill>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3" y="1534585"/>
            <a:ext cx="6192965" cy="4707467"/>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9" name="Titel 8">
            <a:extLst>
              <a:ext uri="{FF2B5EF4-FFF2-40B4-BE49-F238E27FC236}">
                <a16:creationId xmlns:a16="http://schemas.microsoft.com/office/drawing/2014/main" id="{12D3212C-E22A-4F68-B1DC-8BD83FA5F8BF}"/>
              </a:ext>
            </a:extLst>
          </p:cNvPr>
          <p:cNvSpPr>
            <a:spLocks noGrp="1"/>
          </p:cNvSpPr>
          <p:nvPr>
            <p:ph type="title" hasCustomPrompt="1"/>
          </p:nvPr>
        </p:nvSpPr>
        <p:spPr>
          <a:xfrm>
            <a:off x="432002"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1276425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empty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0AD-4E79-4BFF-B8B5-BB937AA1CC2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4B27B9E-C404-4AF3-A250-0969317557F4}"/>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6" name="Picture Placeholder 5">
            <a:extLst>
              <a:ext uri="{FF2B5EF4-FFF2-40B4-BE49-F238E27FC236}">
                <a16:creationId xmlns:a16="http://schemas.microsoft.com/office/drawing/2014/main" id="{590685DA-4536-4D1F-9676-24537EC64881}"/>
              </a:ext>
            </a:extLst>
          </p:cNvPr>
          <p:cNvSpPr>
            <a:spLocks noGrp="1"/>
          </p:cNvSpPr>
          <p:nvPr>
            <p:ph type="pic" sz="quarter" idx="12" hasCustomPrompt="1"/>
          </p:nvPr>
        </p:nvSpPr>
        <p:spPr>
          <a:xfrm>
            <a:off x="432001" y="1534585"/>
            <a:ext cx="5553933" cy="4707467"/>
          </a:xfrm>
          <a:solidFill>
            <a:srgbClr val="CCCCCC"/>
          </a:solidFill>
        </p:spPr>
        <p:txBody>
          <a:bodyPr lIns="72000" tIns="72000" rIns="72000" bIns="72000"/>
          <a:lstStyle>
            <a:lvl1pPr>
              <a:defRPr/>
            </a:lvl1pPr>
          </a:lstStyle>
          <a:p>
            <a:r>
              <a:rPr lang="en-US"/>
              <a:t>Please click the icon to insert an image</a:t>
            </a:r>
          </a:p>
        </p:txBody>
      </p:sp>
      <p:sp>
        <p:nvSpPr>
          <p:cNvPr id="7" name="Picture Placeholder 5">
            <a:extLst>
              <a:ext uri="{FF2B5EF4-FFF2-40B4-BE49-F238E27FC236}">
                <a16:creationId xmlns:a16="http://schemas.microsoft.com/office/drawing/2014/main" id="{11D8F016-E9C1-4ED6-8F46-E30AD613382F}"/>
              </a:ext>
            </a:extLst>
          </p:cNvPr>
          <p:cNvSpPr>
            <a:spLocks noGrp="1"/>
          </p:cNvSpPr>
          <p:nvPr>
            <p:ph type="pic" sz="quarter" idx="13" hasCustomPrompt="1"/>
          </p:nvPr>
        </p:nvSpPr>
        <p:spPr>
          <a:xfrm>
            <a:off x="6206064" y="1534585"/>
            <a:ext cx="5553933" cy="4707467"/>
          </a:xfrm>
          <a:solidFill>
            <a:srgbClr val="CCCCCC"/>
          </a:solidFill>
        </p:spPr>
        <p:txBody>
          <a:bodyPr lIns="72000" tIns="72000" rIns="72000" bIns="72000"/>
          <a:lstStyle>
            <a:lvl1pPr>
              <a:defRPr/>
            </a:lvl1pPr>
          </a:lstStyle>
          <a:p>
            <a:r>
              <a:rPr lang="en-US"/>
              <a:t>Please click the icon to insert an image</a:t>
            </a:r>
          </a:p>
        </p:txBody>
      </p:sp>
    </p:spTree>
    <p:extLst>
      <p:ext uri="{BB962C8B-B14F-4D97-AF65-F5344CB8AC3E}">
        <p14:creationId xmlns:p14="http://schemas.microsoft.com/office/powerpoint/2010/main" val="1429047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an image</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432002" y="1534584"/>
            <a:ext cx="11327999" cy="4704000"/>
          </a:xfr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2398595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dark image full screen">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82AB236-DAFD-49F7-BBC2-7E52C86EE7CF}"/>
              </a:ext>
            </a:extLst>
          </p:cNvPr>
          <p:cNvSpPr>
            <a:spLocks noGrp="1"/>
          </p:cNvSpPr>
          <p:nvPr>
            <p:ph type="pic" sz="quarter" idx="12" hasCustomPrompt="1"/>
          </p:nvPr>
        </p:nvSpPr>
        <p:spPr>
          <a:xfrm>
            <a:off x="0" y="0"/>
            <a:ext cx="12192000" cy="6858000"/>
          </a:xfrm>
          <a:solidFill>
            <a:srgbClr val="333333"/>
          </a:solidFill>
        </p:spPr>
        <p:txBody>
          <a:bodyPr lIns="72000" tIns="72000" rIns="72000" bIns="72000"/>
          <a:lstStyle>
            <a:lvl1pPr marL="0" marR="0" indent="0" algn="r" defTabSz="914354" rtl="0" eaLnBrk="1" fontAlgn="auto" latinLnBrk="0" hangingPunct="1">
              <a:lnSpc>
                <a:spcPct val="110000"/>
              </a:lnSpc>
              <a:spcBef>
                <a:spcPts val="0"/>
              </a:spcBef>
              <a:spcAft>
                <a:spcPts val="667"/>
              </a:spcAft>
              <a:buClrTx/>
              <a:buSzTx/>
              <a:buFont typeface="Arial" panose="020B0604020202020204" pitchFamily="34" charset="0"/>
              <a:buNone/>
              <a:tabLst/>
              <a:defRPr>
                <a:solidFill>
                  <a:schemeClr val="bg1"/>
                </a:solidFill>
              </a:defRPr>
            </a:lvl1pPr>
          </a:lstStyle>
          <a:p>
            <a:r>
              <a:rPr lang="en-US"/>
              <a:t>Please click the icon to insert an image</a:t>
            </a:r>
          </a:p>
        </p:txBody>
      </p:sp>
      <p:sp>
        <p:nvSpPr>
          <p:cNvPr id="2" name="Title 1">
            <a:extLst>
              <a:ext uri="{FF2B5EF4-FFF2-40B4-BE49-F238E27FC236}">
                <a16:creationId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16CD9EC0-783C-4E03-8B54-EB815AE37DC1}"/>
              </a:ext>
            </a:extLst>
          </p:cNvPr>
          <p:cNvSpPr>
            <a:spLocks noGrp="1"/>
          </p:cNvSpPr>
          <p:nvPr>
            <p:ph type="ftr" sz="quarter" idx="10"/>
          </p:nvPr>
        </p:nvSpPr>
        <p:spPr/>
        <p:txBody>
          <a:bodyPr/>
          <a:lstStyle>
            <a:lvl1pPr>
              <a:defRPr>
                <a:solidFill>
                  <a:schemeClr val="bg1"/>
                </a:solidFill>
              </a:defRPr>
            </a:lvl1pPr>
          </a:lstStyle>
          <a:p>
            <a:r>
              <a:rPr lang="en-US">
                <a:solidFill>
                  <a:prstClr val="white"/>
                </a:solidFill>
              </a:rPr>
              <a:t>DHL Express Italy Srl | Rita Visciglio | US Tariffs | 03.10.2025</a:t>
            </a:r>
          </a:p>
        </p:txBody>
      </p:sp>
      <p:sp>
        <p:nvSpPr>
          <p:cNvPr id="4" name="Slide Number Placeholder 3">
            <a:extLst>
              <a:ext uri="{FF2B5EF4-FFF2-40B4-BE49-F238E27FC236}">
                <a16:creationId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solidFill>
                  <a:prstClr val="white"/>
                </a:solidFill>
              </a:rPr>
              <a:pPr/>
              <a:t>‹#›</a:t>
            </a:fld>
            <a:endParaRPr lang="en-US">
              <a:solidFill>
                <a:prstClr val="white"/>
              </a:solidFill>
            </a:endParaRPr>
          </a:p>
        </p:txBody>
      </p:sp>
      <p:sp>
        <p:nvSpPr>
          <p:cNvPr id="6" name="Content Placeholder 7">
            <a:extLst>
              <a:ext uri="{FF2B5EF4-FFF2-40B4-BE49-F238E27FC236}">
                <a16:creationId xmlns:a16="http://schemas.microsoft.com/office/drawing/2014/main" id="{66D239E5-258B-41CA-ABAF-4A71EA5D0B1F}"/>
              </a:ext>
            </a:extLst>
          </p:cNvPr>
          <p:cNvSpPr>
            <a:spLocks noGrp="1"/>
          </p:cNvSpPr>
          <p:nvPr>
            <p:ph sz="quarter" idx="13" hasCustomPrompt="1"/>
          </p:nvPr>
        </p:nvSpPr>
        <p:spPr>
          <a:xfrm>
            <a:off x="432002" y="1534584"/>
            <a:ext cx="11327999" cy="47040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914354" rtl="0" eaLnBrk="1" fontAlgn="auto" latinLnBrk="0" hangingPunct="1">
              <a:lnSpc>
                <a:spcPct val="110000"/>
              </a:lnSpc>
              <a:spcBef>
                <a:spcPts val="0"/>
              </a:spcBef>
              <a:spcAft>
                <a:spcPts val="667"/>
              </a:spcAft>
              <a:buClrTx/>
              <a:buSzTx/>
              <a:buFont typeface="Arial" panose="020B0604020202020204" pitchFamily="34" charset="0"/>
              <a:buNone/>
              <a:tabLst/>
              <a:defRPr sz="1600">
                <a:solidFill>
                  <a:schemeClr val="bg1"/>
                </a:solidFill>
              </a:defRPr>
            </a:lvl6pPr>
            <a:lvl7pPr>
              <a:buClr>
                <a:schemeClr val="bg1"/>
              </a:buClr>
              <a:defRPr sz="1600">
                <a:solidFill>
                  <a:schemeClr val="bg1"/>
                </a:solidFill>
              </a:defRPr>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7" name="meta-classification">
            <a:extLst>
              <a:ext uri="{FF2B5EF4-FFF2-40B4-BE49-F238E27FC236}">
                <a16:creationId xmlns:a16="http://schemas.microsoft.com/office/drawing/2014/main" id="{19C17D38-E07D-4DBA-8A51-4DD4B0A923C2}"/>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bg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227302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8FD6-0D62-FD93-CC78-C9746F7CA7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EFC073A1-65C8-EDCD-B0AF-C0B7219E88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D7EFED-45EF-954A-439A-F7B3D6F97FB5}"/>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5" name="Footer Placeholder 4">
            <a:extLst>
              <a:ext uri="{FF2B5EF4-FFF2-40B4-BE49-F238E27FC236}">
                <a16:creationId xmlns:a16="http://schemas.microsoft.com/office/drawing/2014/main" id="{B9BA58A8-CBD1-9907-637D-E539827B87D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B5D098F-F9A1-34EA-5ECF-3C5072DACFC5}"/>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22448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full screen video with title">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DB4843D2-D66C-4483-9BEF-0EA790E357B6}"/>
              </a:ext>
            </a:extLst>
          </p:cNvPr>
          <p:cNvSpPr>
            <a:spLocks noGrp="1"/>
          </p:cNvSpPr>
          <p:nvPr>
            <p:ph type="media" sz="quarter" idx="12" hasCustomPrompt="1"/>
          </p:nvPr>
        </p:nvSpPr>
        <p:spPr>
          <a:xfrm>
            <a:off x="0" y="0"/>
            <a:ext cx="12192000" cy="6858000"/>
          </a:xfrm>
          <a:solidFill>
            <a:srgbClr val="CCCCCC"/>
          </a:solidFill>
        </p:spPr>
        <p:txBody>
          <a:bodyPr lIns="72000" tIns="72000" rIns="72000" bIns="72000"/>
          <a:lstStyle>
            <a:lvl1pPr algn="r">
              <a:defRPr/>
            </a:lvl1pPr>
          </a:lstStyle>
          <a:p>
            <a:r>
              <a:rPr lang="en-US"/>
              <a:t>Please click the icon to insert a video</a:t>
            </a:r>
          </a:p>
        </p:txBody>
      </p:sp>
      <p:sp>
        <p:nvSpPr>
          <p:cNvPr id="7" name="Title 6">
            <a:extLst>
              <a:ext uri="{FF2B5EF4-FFF2-40B4-BE49-F238E27FC236}">
                <a16:creationId xmlns:a16="http://schemas.microsoft.com/office/drawing/2014/main" id="{B0885550-4E65-4CBF-8046-671CF042C57C}"/>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GB"/>
          </a:p>
        </p:txBody>
      </p:sp>
      <p:sp>
        <p:nvSpPr>
          <p:cNvPr id="4" name="meta-classification">
            <a:extLst>
              <a:ext uri="{FF2B5EF4-FFF2-40B4-BE49-F238E27FC236}">
                <a16:creationId xmlns:a16="http://schemas.microsoft.com/office/drawing/2014/main" id="{7893F3CA-BCB9-4004-97E6-F5E4DB1FA0BB}"/>
              </a:ext>
            </a:extLst>
          </p:cNvPr>
          <p:cNvSpPr>
            <a:spLocks noGrp="1"/>
          </p:cNvSpPr>
          <p:nvPr>
            <p:ph type="body" sz="quarter" idx="18" hasCustomPrompt="1"/>
          </p:nvPr>
        </p:nvSpPr>
        <p:spPr>
          <a:xfrm>
            <a:off x="432000" y="154825"/>
            <a:ext cx="3648000" cy="192000"/>
          </a:xfr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1407769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7" name="Text Placeholder 6">
            <a:extLst>
              <a:ext uri="{FF2B5EF4-FFF2-40B4-BE49-F238E27FC236}">
                <a16:creationId xmlns:a16="http://schemas.microsoft.com/office/drawing/2014/main" id="{D5ABAA4C-A627-4F72-ADBD-217F33287BFC}"/>
              </a:ext>
            </a:extLst>
          </p:cNvPr>
          <p:cNvSpPr>
            <a:spLocks noGrp="1"/>
          </p:cNvSpPr>
          <p:nvPr>
            <p:ph type="body" sz="quarter" idx="12" hasCustomPrompt="1"/>
          </p:nvPr>
        </p:nvSpPr>
        <p:spPr>
          <a:xfrm>
            <a:off x="2365492" y="2617595"/>
            <a:ext cx="6978649" cy="1196824"/>
          </a:xfrm>
        </p:spPr>
        <p:txBody>
          <a:bodyPr>
            <a:noAutofit/>
          </a:bodyPr>
          <a:lstStyle>
            <a:lvl1pPr>
              <a:lnSpc>
                <a:spcPts val="4000"/>
              </a:lnSpc>
              <a:spcAft>
                <a:spcPts val="0"/>
              </a:spcAft>
              <a:defRPr sz="3333" i="1">
                <a:solidFill>
                  <a:schemeClr val="accent4"/>
                </a:solidFill>
                <a:latin typeface="+mn-lt"/>
              </a:defRPr>
            </a:lvl1pPr>
          </a:lstStyle>
          <a:p>
            <a:pPr lvl="0"/>
            <a:r>
              <a:rPr lang="en-US"/>
              <a:t>“This space is reserved for quotes.</a:t>
            </a:r>
            <a:br>
              <a:rPr lang="en-US"/>
            </a:br>
            <a:r>
              <a:rPr lang="en-US"/>
              <a:t>Delivery Italic, 25 pt.”</a:t>
            </a:r>
          </a:p>
        </p:txBody>
      </p:sp>
    </p:spTree>
    <p:extLst>
      <p:ext uri="{BB962C8B-B14F-4D97-AF65-F5344CB8AC3E}">
        <p14:creationId xmlns:p14="http://schemas.microsoft.com/office/powerpoint/2010/main" val="237403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nal: full page gradient">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5" name="TextBox 4">
            <a:extLst>
              <a:ext uri="{FF2B5EF4-FFF2-40B4-BE49-F238E27FC236}">
                <a16:creationId xmlns:a16="http://schemas.microsoft.com/office/drawing/2014/main" id="{B30DCF4F-94A3-4ECD-931B-78A92C777558}"/>
              </a:ext>
            </a:extLst>
          </p:cNvPr>
          <p:cNvSpPr txBox="1"/>
          <p:nvPr/>
        </p:nvSpPr>
        <p:spPr>
          <a:xfrm>
            <a:off x="425726" y="1980238"/>
            <a:ext cx="4178884" cy="738664"/>
          </a:xfrm>
          <a:prstGeom prst="rect">
            <a:avLst/>
          </a:prstGeom>
          <a:noFill/>
        </p:spPr>
        <p:txBody>
          <a:bodyPr wrap="square" lIns="0" tIns="0" rIns="0" bIns="0" rtlCol="0">
            <a:spAutoFit/>
          </a:bodyPr>
          <a:lstStyle/>
          <a:p>
            <a:pPr defTabSz="914354"/>
            <a:r>
              <a:rPr lang="en-US" sz="4800" cap="all">
                <a:solidFill>
                  <a:srgbClr val="D40511"/>
                </a:solidFill>
                <a:latin typeface="Delivery Cd Black" panose="020F0906020204020204" pitchFamily="34" charset="0"/>
              </a:rPr>
              <a:t>Thank you</a:t>
            </a:r>
          </a:p>
        </p:txBody>
      </p:sp>
    </p:spTree>
    <p:extLst>
      <p:ext uri="{BB962C8B-B14F-4D97-AF65-F5344CB8AC3E}">
        <p14:creationId xmlns:p14="http://schemas.microsoft.com/office/powerpoint/2010/main" val="887853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9813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black font, gradient above">
    <p:spTree>
      <p:nvGrpSpPr>
        <p:cNvPr id="1" name=""/>
        <p:cNvGrpSpPr/>
        <p:nvPr/>
      </p:nvGrpSpPr>
      <p:grpSpPr>
        <a:xfrm>
          <a:off x="0" y="0"/>
          <a:ext cx="0" cy="0"/>
          <a:chOff x="0" y="0"/>
          <a:chExt cx="0" cy="0"/>
        </a:xfrm>
      </p:grpSpPr>
      <p:graphicFrame>
        <p:nvGraphicFramePr>
          <p:cNvPr id="6" name="Objekt 8" hidden="1"/>
          <p:cNvGraphicFramePr>
            <a:graphicFrameLocks noChangeAspect="1"/>
          </p:cNvGraphicFramePr>
          <p:nvPr>
            <p:custDataLst>
              <p:tags r:id="rId1"/>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kt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 y="1592"/>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Untertitel 2"/>
          <p:cNvSpPr>
            <a:spLocks noGrp="1"/>
          </p:cNvSpPr>
          <p:nvPr>
            <p:ph type="subTitle" idx="1"/>
          </p:nvPr>
        </p:nvSpPr>
        <p:spPr>
          <a:xfrm>
            <a:off x="624000" y="2724064"/>
            <a:ext cx="10944000" cy="1080000"/>
          </a:xfrm>
          <a:prstGeom prst="rect">
            <a:avLst/>
          </a:prstGeom>
        </p:spPr>
        <p:txBody>
          <a:bodyPr/>
          <a:lstStyle>
            <a:lvl1pPr marL="0" indent="0" algn="l">
              <a:spcAft>
                <a:spcPts val="0"/>
              </a:spcAft>
              <a:buNone/>
              <a:defRPr sz="1200" b="0">
                <a:solidFill>
                  <a:schemeClr val="bg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noProof="0"/>
              <a:t>Click to edit Master subtitle style</a:t>
            </a:r>
          </a:p>
        </p:txBody>
      </p:sp>
    </p:spTree>
    <p:extLst>
      <p:ext uri="{BB962C8B-B14F-4D97-AF65-F5344CB8AC3E}">
        <p14:creationId xmlns:p14="http://schemas.microsoft.com/office/powerpoint/2010/main" val="278972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solidFill>
              </a:rPr>
              <a:t>DHL Express Italy Srl | Rita Visciglio | US Tariffs | 03.10.2025</a:t>
            </a:r>
          </a:p>
        </p:txBody>
      </p:sp>
      <p:sp>
        <p:nvSpPr>
          <p:cNvPr id="3" name="Slide Number Placeholder 2"/>
          <p:cNvSpPr>
            <a:spLocks noGrp="1"/>
          </p:cNvSpPr>
          <p:nvPr>
            <p:ph type="sldNum" sz="quarter" idx="11"/>
          </p:nvPr>
        </p:nvSpPr>
        <p:spPr/>
        <p:txBody>
          <a:bodyPr/>
          <a:lstStyle/>
          <a:p>
            <a:fld id="{C2245BC1-4D7B-4ED3-8F01-840FA35126C6}" type="slidenum">
              <a:rPr lang="en-US" smtClean="0">
                <a:solidFill>
                  <a:prstClr val="black"/>
                </a:solidFill>
              </a:rPr>
              <a:pPr/>
              <a:t>‹#›</a:t>
            </a:fld>
            <a:endParaRPr lang="en-US">
              <a:solidFill>
                <a:prstClr val="black"/>
              </a:solidFill>
            </a:endParaRPr>
          </a:p>
        </p:txBody>
      </p:sp>
      <p:sp>
        <p:nvSpPr>
          <p:cNvPr id="4" name="Text Placeholder 3">
            <a:extLst>
              <a:ext uri="{FF2B5EF4-FFF2-40B4-BE49-F238E27FC236}">
                <a16:creationId xmlns:a16="http://schemas.microsoft.com/office/drawing/2014/main" id="{740C3BEF-48DF-5561-5FCD-6996BF2BF16C}"/>
              </a:ext>
            </a:extLst>
          </p:cNvPr>
          <p:cNvSpPr>
            <a:spLocks noGrp="1"/>
          </p:cNvSpPr>
          <p:nvPr>
            <p:ph type="body" sz="quarter" idx="20" hasCustomPrompt="1"/>
          </p:nvPr>
        </p:nvSpPr>
        <p:spPr>
          <a:xfrm>
            <a:off x="422276" y="6137768"/>
            <a:ext cx="1990725" cy="30162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33">
                <a:solidFill>
                  <a:schemeClr val="accent3"/>
                </a:solidFill>
              </a:defRPr>
            </a:lvl1pPr>
          </a:lstStyle>
          <a:p>
            <a:pPr lvl="0"/>
            <a:r>
              <a:rPr lang="en-US"/>
              <a:t>1</a:t>
            </a:r>
            <a:endParaRPr lang="en-GB"/>
          </a:p>
        </p:txBody>
      </p:sp>
    </p:spTree>
    <p:extLst>
      <p:ext uri="{BB962C8B-B14F-4D97-AF65-F5344CB8AC3E}">
        <p14:creationId xmlns:p14="http://schemas.microsoft.com/office/powerpoint/2010/main" val="2246077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Content: title and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D32F061-BA4C-448E-AFE3-012A2685D39E}"/>
              </a:ext>
            </a:extLst>
          </p:cNvPr>
          <p:cNvGraphicFramePr>
            <a:graphicFrameLocks noChangeAspect="1"/>
          </p:cNvGraphicFramePr>
          <p:nvPr>
            <p:custDataLst>
              <p:tags r:id="rId1"/>
            </p:custDataLst>
            <p:extLst>
              <p:ext uri="{D42A27DB-BD31-4B8C-83A1-F6EECF244321}">
                <p14:modId xmlns:p14="http://schemas.microsoft.com/office/powerpoint/2010/main" val="132159563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4D32F061-BA4C-448E-AFE3-012A2685D39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7D09EE9-17AE-4635-AFE3-E0D639ABB92C}"/>
              </a:ext>
            </a:extLst>
          </p:cNvPr>
          <p:cNvSpPr/>
          <p:nvPr>
            <p:custDataLst>
              <p:tags r:id="rId2"/>
            </p:custDataLst>
          </p:nvPr>
        </p:nvSpPr>
        <p:spPr bwMode="auto">
          <a:xfrm>
            <a:off x="0" y="0"/>
            <a:ext cx="211667" cy="211667"/>
          </a:xfrm>
          <a:prstGeom prst="rect">
            <a:avLst/>
          </a:prstGeom>
          <a:solidFill>
            <a:schemeClr val="bg2"/>
          </a:solidFill>
          <a:ln w="12700"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132711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err="1">
              <a:ln>
                <a:noFill/>
              </a:ln>
              <a:solidFill>
                <a:schemeClr val="tx1"/>
              </a:solidFill>
              <a:effectLst/>
              <a:latin typeface="Delivery" panose="020F0503020204020204" pitchFamily="34" charset="0"/>
              <a:ea typeface="+mj-ea"/>
              <a:cs typeface="+mj-cs"/>
              <a:sym typeface="Delivery" panose="020F0503020204020204" pitchFamily="34" charset="0"/>
            </a:endParaRPr>
          </a:p>
        </p:txBody>
      </p:sp>
      <p:sp>
        <p:nvSpPr>
          <p:cNvPr id="16" name="Rechteck 15"/>
          <p:cNvSpPr/>
          <p:nvPr/>
        </p:nvSpPr>
        <p:spPr bwMode="hidden">
          <a:xfrm>
            <a:off x="240000" y="5759051"/>
            <a:ext cx="11712000" cy="864000"/>
          </a:xfrm>
          <a:prstGeom prst="rect">
            <a:avLst/>
          </a:prstGeom>
          <a:gradFill flip="none" rotWithShape="1">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tileRect/>
          </a:gradFill>
          <a:ln w="9525" cap="flat" cmpd="sng" algn="ctr">
            <a:noFill/>
            <a:prstDash val="solid"/>
            <a:round/>
            <a:headEnd type="none" w="med" len="med"/>
            <a:tailEnd type="none" w="med" len="med"/>
          </a:ln>
          <a:effectLst/>
        </p:spPr>
        <p:txBody>
          <a:bodyPr vert="horz" wrap="none" lIns="192000" tIns="192000" rIns="192000" bIns="192000" numCol="1" rtlCol="0" anchor="b" anchorCtr="0" compatLnSpc="1">
            <a:prstTxWarp prst="textNoShape">
              <a:avLst/>
            </a:prstTxWarp>
          </a:bodyPr>
          <a:lstStyle/>
          <a:p>
            <a:pPr marL="0" marR="0" indent="0" algn="l" defTabSz="1327117" rtl="0" eaLnBrk="0" fontAlgn="base" latinLnBrk="0" hangingPunct="0">
              <a:lnSpc>
                <a:spcPct val="100000"/>
              </a:lnSpc>
              <a:spcBef>
                <a:spcPct val="0"/>
              </a:spcBef>
              <a:spcAft>
                <a:spcPct val="0"/>
              </a:spcAft>
              <a:buClrTx/>
              <a:buSzTx/>
              <a:buFontTx/>
              <a:buNone/>
              <a:tabLst/>
            </a:pPr>
            <a:endParaRPr kumimoji="0" lang="en-US" sz="133" b="0" i="0" u="none" strike="noStrike" cap="none" normalizeH="0" baseline="0">
              <a:ln>
                <a:noFill/>
              </a:ln>
              <a:solidFill>
                <a:schemeClr val="accent3"/>
              </a:solidFill>
              <a:effectLst/>
              <a:latin typeface="+mn-lt"/>
              <a:sym typeface="Delivery" panose="020F0503020204020204" pitchFamily="34" charset="0"/>
            </a:endParaRPr>
          </a:p>
        </p:txBody>
      </p:sp>
      <p:cxnSp>
        <p:nvCxnSpPr>
          <p:cNvPr id="17" name="Gerade Verbindung 16"/>
          <p:cNvCxnSpPr/>
          <p:nvPr/>
        </p:nvCxnSpPr>
        <p:spPr bwMode="gray">
          <a:xfrm>
            <a:off x="552000" y="1209600"/>
            <a:ext cx="1108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
        <p:nvSpPr>
          <p:cNvPr id="18" name="Titel 17"/>
          <p:cNvSpPr>
            <a:spLocks noGrp="1"/>
          </p:cNvSpPr>
          <p:nvPr>
            <p:ph type="title"/>
          </p:nvPr>
        </p:nvSpPr>
        <p:spPr>
          <a:xfrm>
            <a:off x="552000" y="254530"/>
            <a:ext cx="11088000" cy="820737"/>
          </a:xfrm>
        </p:spPr>
        <p:txBody>
          <a:bodyPr/>
          <a:lstStyle>
            <a:lvl1pPr>
              <a:defRPr>
                <a:latin typeface="+mj-lt"/>
                <a:sym typeface="Delivery" panose="020F0503020204020204" pitchFamily="34" charset="0"/>
              </a:defRPr>
            </a:lvl1pPr>
          </a:lstStyle>
          <a:p>
            <a:r>
              <a:rPr lang="en-US"/>
              <a:t>Click to edit Master title style</a:t>
            </a:r>
          </a:p>
        </p:txBody>
      </p:sp>
      <p:sp>
        <p:nvSpPr>
          <p:cNvPr id="22" name="Fußzeilenplatzhalter 33"/>
          <p:cNvSpPr>
            <a:spLocks noGrp="1"/>
          </p:cNvSpPr>
          <p:nvPr>
            <p:ph type="ftr" sz="quarter" idx="3"/>
          </p:nvPr>
        </p:nvSpPr>
        <p:spPr bwMode="gray">
          <a:xfrm>
            <a:off x="2785102" y="6192000"/>
            <a:ext cx="8375281" cy="208259"/>
          </a:xfrm>
          <a:prstGeom prst="rect">
            <a:avLst/>
          </a:prstGeom>
        </p:spPr>
        <p:txBody>
          <a:bodyPr vert="horz" lIns="0" tIns="0" rIns="0" bIns="0" rtlCol="0" anchor="b" anchorCtr="0"/>
          <a:lstStyle>
            <a:lvl1pPr marL="0" marR="0" indent="0" algn="r" defTabSz="1327117" rtl="0" eaLnBrk="0" fontAlgn="base" latinLnBrk="0" hangingPunct="0">
              <a:lnSpc>
                <a:spcPct val="100000"/>
              </a:lnSpc>
              <a:spcBef>
                <a:spcPct val="0"/>
              </a:spcBef>
              <a:spcAft>
                <a:spcPct val="0"/>
              </a:spcAft>
              <a:buClrTx/>
              <a:buSzTx/>
              <a:buFontTx/>
              <a:buNone/>
              <a:tabLst/>
              <a:defRPr sz="1333">
                <a:solidFill>
                  <a:schemeClr val="tx1"/>
                </a:solidFill>
                <a:latin typeface="+mn-lt"/>
                <a:sym typeface="Delivery" panose="020F0503020204020204" pitchFamily="34" charset="0"/>
              </a:defRPr>
            </a:lvl1pPr>
          </a:lstStyle>
          <a:p>
            <a:r>
              <a:rPr lang="en-US"/>
              <a:t>DHL Express Italy Srl | Rita Visciglio | US Tariffs | 03.10.2025</a:t>
            </a:r>
          </a:p>
        </p:txBody>
      </p:sp>
      <p:sp>
        <p:nvSpPr>
          <p:cNvPr id="23" name="Textfeld 22"/>
          <p:cNvSpPr txBox="1"/>
          <p:nvPr/>
        </p:nvSpPr>
        <p:spPr bwMode="gray">
          <a:xfrm>
            <a:off x="11158683" y="6192064"/>
            <a:ext cx="485517" cy="205121"/>
          </a:xfrm>
          <a:prstGeom prst="rect">
            <a:avLst/>
          </a:prstGeom>
          <a:noFill/>
        </p:spPr>
        <p:txBody>
          <a:bodyPr wrap="square" lIns="0" tIns="0" rIns="0" bIns="0" rtlCol="0" anchor="b" anchorCtr="0">
            <a:spAutoFit/>
          </a:bodyPr>
          <a:lstStyle/>
          <a:p>
            <a:pPr algn="r"/>
            <a:fld id="{DBBD357C-3BDF-4D0D-BAB2-A0C0592CF60E}" type="slidenum">
              <a:rPr lang="en-US" sz="1333" smtClean="0">
                <a:latin typeface="+mn-lt"/>
                <a:sym typeface="Delivery" panose="020F0503020204020204" pitchFamily="34" charset="0"/>
              </a:rPr>
              <a:pPr algn="r"/>
              <a:t>‹#›</a:t>
            </a:fld>
            <a:endParaRPr lang="en-US" sz="1333">
              <a:latin typeface="+mn-lt"/>
              <a:sym typeface="Delivery" panose="020F0503020204020204" pitchFamily="34" charset="0"/>
            </a:endParaRPr>
          </a:p>
        </p:txBody>
      </p:sp>
      <p:sp>
        <p:nvSpPr>
          <p:cNvPr id="15" name="Textplatzhalter 14"/>
          <p:cNvSpPr>
            <a:spLocks noGrp="1"/>
          </p:cNvSpPr>
          <p:nvPr>
            <p:ph type="body" sz="quarter" idx="11"/>
          </p:nvPr>
        </p:nvSpPr>
        <p:spPr>
          <a:xfrm>
            <a:off x="552451" y="1458546"/>
            <a:ext cx="11091333" cy="4383455"/>
          </a:xfrm>
        </p:spPr>
        <p:txBody>
          <a:bodyPr/>
          <a:lstStyle>
            <a:lvl1pPr>
              <a:defRPr>
                <a:latin typeface="+mn-lt"/>
                <a:sym typeface="Delivery" panose="020F0503020204020204" pitchFamily="34" charset="0"/>
              </a:defRPr>
            </a:lvl1pPr>
            <a:lvl2pPr>
              <a:defRPr>
                <a:latin typeface="+mn-lt"/>
                <a:sym typeface="Delivery" panose="020F0503020204020204" pitchFamily="34" charset="0"/>
              </a:defRPr>
            </a:lvl2pPr>
            <a:lvl3pPr>
              <a:defRPr>
                <a:latin typeface="+mn-lt"/>
                <a:sym typeface="Delivery" panose="020F0503020204020204" pitchFamily="34" charset="0"/>
              </a:defRPr>
            </a:lvl3pPr>
            <a:lvl4pPr>
              <a:defRPr>
                <a:latin typeface="+mn-lt"/>
                <a:sym typeface="Delivery" panose="020F0503020204020204" pitchFamily="34" charset="0"/>
              </a:defRPr>
            </a:lvl4pPr>
            <a:lvl5pPr marL="0" indent="0">
              <a:defRPr>
                <a:latin typeface="+mn-lt"/>
                <a:sym typeface="Delivery" panose="020F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fik 10">
            <a:extLst>
              <a:ext uri="{FF2B5EF4-FFF2-40B4-BE49-F238E27FC236}">
                <a16:creationId xmlns:a16="http://schemas.microsoft.com/office/drawing/2014/main" id="{619A5D0A-518E-4924-B6FA-F184FBDF4CF7}"/>
              </a:ext>
            </a:extLst>
          </p:cNvPr>
          <p:cNvPicPr>
            <a:picLocks noChangeAspect="1"/>
          </p:cNvPicPr>
          <p:nvPr/>
        </p:nvPicPr>
        <p:blipFill>
          <a:blip r:embed="rId6"/>
          <a:stretch>
            <a:fillRect/>
          </a:stretch>
        </p:blipFill>
        <p:spPr>
          <a:xfrm>
            <a:off x="552000" y="6162481"/>
            <a:ext cx="1700875" cy="253596"/>
          </a:xfrm>
          <a:prstGeom prst="rect">
            <a:avLst/>
          </a:prstGeom>
        </p:spPr>
      </p:pic>
    </p:spTree>
    <p:extLst>
      <p:ext uri="{BB962C8B-B14F-4D97-AF65-F5344CB8AC3E}">
        <p14:creationId xmlns:p14="http://schemas.microsoft.com/office/powerpoint/2010/main" val="1585537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B46B-AAB3-7FD2-B158-288E26DEB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F39A7C08-75F0-4CE3-8AD0-1FFD35979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F1E0B5E6-E7EE-0FD0-9ADF-4D8312597742}"/>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2409089F-6838-4CAB-0601-C34B1D46D7D1}"/>
              </a:ext>
            </a:extLst>
          </p:cNvPr>
          <p:cNvSpPr>
            <a:spLocks noGrp="1"/>
          </p:cNvSpPr>
          <p:nvPr>
            <p:ph type="ftr" sz="quarter" idx="11"/>
          </p:nvPr>
        </p:nvSpPr>
        <p:spPr/>
        <p:txBody>
          <a:bodyPr/>
          <a:lstStyle/>
          <a:p>
            <a:r>
              <a:rPr lang="en-US"/>
              <a:t>DHL Express Italy Srl | Rita Visciglio | US Tariffs | 03.10.2025</a:t>
            </a:r>
            <a:endParaRPr lang="it-IT"/>
          </a:p>
        </p:txBody>
      </p:sp>
      <p:sp>
        <p:nvSpPr>
          <p:cNvPr id="6" name="Slide Number Placeholder 5">
            <a:extLst>
              <a:ext uri="{FF2B5EF4-FFF2-40B4-BE49-F238E27FC236}">
                <a16:creationId xmlns:a16="http://schemas.microsoft.com/office/drawing/2014/main" id="{9342AE95-F9A3-0BF4-C236-E4A9FD1B842D}"/>
              </a:ext>
            </a:extLst>
          </p:cNvPr>
          <p:cNvSpPr>
            <a:spLocks noGrp="1"/>
          </p:cNvSpPr>
          <p:nvPr>
            <p:ph type="sldNum" sz="quarter" idx="12"/>
          </p:nvPr>
        </p:nvSpPr>
        <p:spPr/>
        <p:txBody>
          <a:bodyPr/>
          <a:lstStyle/>
          <a:p>
            <a:fld id="{52C1A749-8CF9-4489-93F6-894150F5BDDD}" type="slidenum">
              <a:rPr lang="it-IT" smtClean="0"/>
              <a:t>‹#›</a:t>
            </a:fld>
            <a:endParaRPr lang="it-IT"/>
          </a:p>
        </p:txBody>
      </p:sp>
    </p:spTree>
    <p:extLst>
      <p:ext uri="{BB962C8B-B14F-4D97-AF65-F5344CB8AC3E}">
        <p14:creationId xmlns:p14="http://schemas.microsoft.com/office/powerpoint/2010/main" val="876569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Content: 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3">
            <a:extLst>
              <a:ext uri="{FF2B5EF4-FFF2-40B4-BE49-F238E27FC236}">
                <a16:creationId xmlns:a16="http://schemas.microsoft.com/office/drawing/2014/main" id="{948F9BBA-8C96-86B3-2560-3B18595E50A5}"/>
              </a:ext>
            </a:extLst>
          </p:cNvPr>
          <p:cNvSpPr>
            <a:spLocks noGrp="1"/>
          </p:cNvSpPr>
          <p:nvPr>
            <p:ph type="sldNum" sz="quarter" idx="4"/>
          </p:nvPr>
        </p:nvSpPr>
        <p:spPr>
          <a:xfrm>
            <a:off x="11490269" y="6410960"/>
            <a:ext cx="504625" cy="184665"/>
          </a:xfrm>
          <a:prstGeom prst="rect">
            <a:avLst/>
          </a:prstGeom>
        </p:spPr>
        <p:txBody>
          <a:bodyPr anchor="ctr"/>
          <a:lstStyle>
            <a:lvl1pPr algn="ctr">
              <a:defRPr sz="1100">
                <a:latin typeface="Delivery" panose="020F0503020204020204" pitchFamily="34" charset="0"/>
                <a:ea typeface="Delivery" panose="020F0503020204020204" pitchFamily="34" charset="0"/>
                <a:cs typeface="Delivery" panose="020F0503020204020204" pitchFamily="34" charset="0"/>
              </a:defRPr>
            </a:lvl1pPr>
          </a:lstStyle>
          <a:p>
            <a:fld id="{C2245BC1-4D7B-4ED3-8F01-840FA35126C6}"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D08DE1AD-F79E-82FB-0190-9370CB4AAC88}"/>
              </a:ext>
            </a:extLst>
          </p:cNvPr>
          <p:cNvPicPr>
            <a:picLocks noChangeAspect="1"/>
          </p:cNvPicPr>
          <p:nvPr userDrawn="1"/>
        </p:nvPicPr>
        <p:blipFill>
          <a:blip r:embed="rId5"/>
          <a:stretch>
            <a:fillRect/>
          </a:stretch>
        </p:blipFill>
        <p:spPr>
          <a:xfrm>
            <a:off x="11069466" y="0"/>
            <a:ext cx="841605" cy="940091"/>
          </a:xfrm>
          <a:prstGeom prst="rect">
            <a:avLst/>
          </a:prstGeom>
        </p:spPr>
      </p:pic>
    </p:spTree>
    <p:extLst>
      <p:ext uri="{BB962C8B-B14F-4D97-AF65-F5344CB8AC3E}">
        <p14:creationId xmlns:p14="http://schemas.microsoft.com/office/powerpoint/2010/main" val="360645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558A-49E8-34F2-E1EF-2FDE0F12E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6175FFF9-AEFE-A46A-F346-C697EA2EC2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A71B6FE3-B7F5-C86C-B0B0-F238B9D26C77}"/>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9E5B97D3-4221-C62F-608A-BAF980605E4D}"/>
              </a:ext>
            </a:extLst>
          </p:cNvPr>
          <p:cNvSpPr>
            <a:spLocks noGrp="1"/>
          </p:cNvSpPr>
          <p:nvPr>
            <p:ph type="ftr" sz="quarter" idx="11"/>
          </p:nvPr>
        </p:nvSpPr>
        <p:spPr/>
        <p:txBody>
          <a:bodyPr/>
          <a:lstStyle/>
          <a:p>
            <a:r>
              <a:rPr lang="it-IT"/>
              <a:t>DHL Express Italy Srl | Rita Visciglio | US Tariffs | 03.10.2025</a:t>
            </a:r>
          </a:p>
        </p:txBody>
      </p:sp>
      <p:sp>
        <p:nvSpPr>
          <p:cNvPr id="6" name="Slide Number Placeholder 5">
            <a:extLst>
              <a:ext uri="{FF2B5EF4-FFF2-40B4-BE49-F238E27FC236}">
                <a16:creationId xmlns:a16="http://schemas.microsoft.com/office/drawing/2014/main" id="{8B0F1DC5-C8B4-1F91-DB03-B4AA9ABF673B}"/>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138553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67E4-6260-45B6-3DCB-80707910A934}"/>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87353E6-0B7C-2C61-DAF6-B48BA85C2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1E918011-9D7A-5381-D44B-7FF2A1DB4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8820D8A-E654-DC64-01EA-09E319E9E60A}"/>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6" name="Footer Placeholder 5">
            <a:extLst>
              <a:ext uri="{FF2B5EF4-FFF2-40B4-BE49-F238E27FC236}">
                <a16:creationId xmlns:a16="http://schemas.microsoft.com/office/drawing/2014/main" id="{353D28DB-363F-0AC4-9B7A-F58AFB9ECA0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4F9168A6-9A28-CA3E-BA2A-5AE0A4048FA8}"/>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1268094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DBDC-BFA0-7DBA-1044-85BC67A3343D}"/>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ED0513F0-3E77-884D-D77B-2BA33D4DEF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E597CA4-69ED-2321-680E-7CF3F696C05A}"/>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84F4B09A-FDBD-4F9A-417A-AAE8B4E40335}"/>
              </a:ext>
            </a:extLst>
          </p:cNvPr>
          <p:cNvSpPr>
            <a:spLocks noGrp="1"/>
          </p:cNvSpPr>
          <p:nvPr>
            <p:ph type="ftr" sz="quarter" idx="11"/>
          </p:nvPr>
        </p:nvSpPr>
        <p:spPr/>
        <p:txBody>
          <a:bodyPr/>
          <a:lstStyle/>
          <a:p>
            <a:r>
              <a:rPr lang="it-IT"/>
              <a:t>DHL Express Italy Srl | Rita Visciglio | US Tariffs | 03.10.2025</a:t>
            </a:r>
          </a:p>
        </p:txBody>
      </p:sp>
      <p:sp>
        <p:nvSpPr>
          <p:cNvPr id="6" name="Slide Number Placeholder 5">
            <a:extLst>
              <a:ext uri="{FF2B5EF4-FFF2-40B4-BE49-F238E27FC236}">
                <a16:creationId xmlns:a16="http://schemas.microsoft.com/office/drawing/2014/main" id="{46CB0E82-992D-8E82-1FE1-6EB6323B377E}"/>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1016666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E976-4DB9-6300-37E2-CC44811C8B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FC12DAB7-AA7A-7F64-180F-7F3003780B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6E38C4-7D5E-E7F8-E4EB-9024E0476C94}"/>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53A9C8E1-0323-56A5-FCC2-A4158267BF02}"/>
              </a:ext>
            </a:extLst>
          </p:cNvPr>
          <p:cNvSpPr>
            <a:spLocks noGrp="1"/>
          </p:cNvSpPr>
          <p:nvPr>
            <p:ph type="ftr" sz="quarter" idx="11"/>
          </p:nvPr>
        </p:nvSpPr>
        <p:spPr/>
        <p:txBody>
          <a:bodyPr/>
          <a:lstStyle/>
          <a:p>
            <a:r>
              <a:rPr lang="it-IT"/>
              <a:t>DHL Express Italy Srl | Rita Visciglio | US Tariffs | 03.10.2025</a:t>
            </a:r>
          </a:p>
        </p:txBody>
      </p:sp>
      <p:sp>
        <p:nvSpPr>
          <p:cNvPr id="6" name="Slide Number Placeholder 5">
            <a:extLst>
              <a:ext uri="{FF2B5EF4-FFF2-40B4-BE49-F238E27FC236}">
                <a16:creationId xmlns:a16="http://schemas.microsoft.com/office/drawing/2014/main" id="{C1D03A36-C50C-3F94-FC66-BA494838A59F}"/>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486557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DCE7-BC70-5708-2341-630EEC7650DC}"/>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7DDCF3FB-96EB-C852-1EAC-F94A617D4F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724496A0-9EB4-3787-1824-DB2DB799F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C92F1619-001C-9137-32FF-EC404A9C63B6}"/>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3B68BC09-E7C7-AE2A-7557-7AF1D69749F2}"/>
              </a:ext>
            </a:extLst>
          </p:cNvPr>
          <p:cNvSpPr>
            <a:spLocks noGrp="1"/>
          </p:cNvSpPr>
          <p:nvPr>
            <p:ph type="ftr" sz="quarter" idx="11"/>
          </p:nvPr>
        </p:nvSpPr>
        <p:spPr/>
        <p:txBody>
          <a:bodyPr/>
          <a:lstStyle/>
          <a:p>
            <a:r>
              <a:rPr lang="it-IT"/>
              <a:t>DHL Express Italy Srl | Rita Visciglio | US Tariffs | 03.10.2025</a:t>
            </a:r>
          </a:p>
        </p:txBody>
      </p:sp>
      <p:sp>
        <p:nvSpPr>
          <p:cNvPr id="7" name="Slide Number Placeholder 6">
            <a:extLst>
              <a:ext uri="{FF2B5EF4-FFF2-40B4-BE49-F238E27FC236}">
                <a16:creationId xmlns:a16="http://schemas.microsoft.com/office/drawing/2014/main" id="{E75073DD-C9BD-693E-CD38-EFD75BBA3757}"/>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1441378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605D-DB1B-95DD-3314-9CEFA3D133E5}"/>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4F48620-BF59-5AE3-C2A0-ADD3F1567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C427E7-5C99-9C1D-2A4A-EEF454F118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58ACC85F-AC7D-E983-D015-BC368E403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D029A-63E7-14DF-9B5D-DA6B4D3833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E96E7D10-A2CE-7B78-02C2-64827D3FC7DA}"/>
              </a:ext>
            </a:extLst>
          </p:cNvPr>
          <p:cNvSpPr>
            <a:spLocks noGrp="1"/>
          </p:cNvSpPr>
          <p:nvPr>
            <p:ph type="dt" sz="half" idx="10"/>
          </p:nvPr>
        </p:nvSpPr>
        <p:spPr/>
        <p:txBody>
          <a:bodyPr/>
          <a:lstStyle/>
          <a:p>
            <a:endParaRPr lang="it-IT"/>
          </a:p>
        </p:txBody>
      </p:sp>
      <p:sp>
        <p:nvSpPr>
          <p:cNvPr id="8" name="Footer Placeholder 7">
            <a:extLst>
              <a:ext uri="{FF2B5EF4-FFF2-40B4-BE49-F238E27FC236}">
                <a16:creationId xmlns:a16="http://schemas.microsoft.com/office/drawing/2014/main" id="{31FACAEE-DF85-5287-1C61-54303A59D937}"/>
              </a:ext>
            </a:extLst>
          </p:cNvPr>
          <p:cNvSpPr>
            <a:spLocks noGrp="1"/>
          </p:cNvSpPr>
          <p:nvPr>
            <p:ph type="ftr" sz="quarter" idx="11"/>
          </p:nvPr>
        </p:nvSpPr>
        <p:spPr/>
        <p:txBody>
          <a:bodyPr/>
          <a:lstStyle/>
          <a:p>
            <a:r>
              <a:rPr lang="it-IT"/>
              <a:t>DHL Express Italy Srl | Rita Visciglio | US Tariffs | 03.10.2025</a:t>
            </a:r>
          </a:p>
        </p:txBody>
      </p:sp>
      <p:sp>
        <p:nvSpPr>
          <p:cNvPr id="9" name="Slide Number Placeholder 8">
            <a:extLst>
              <a:ext uri="{FF2B5EF4-FFF2-40B4-BE49-F238E27FC236}">
                <a16:creationId xmlns:a16="http://schemas.microsoft.com/office/drawing/2014/main" id="{420ACA2C-B91C-DA56-BA7D-63C3E3A36EF6}"/>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1027497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08C3-6A48-F1F8-D678-45BCA1B8D4CE}"/>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A8AA1E44-28D2-ABF0-C1BE-DE6394BBCDCF}"/>
              </a:ext>
            </a:extLst>
          </p:cNvPr>
          <p:cNvSpPr>
            <a:spLocks noGrp="1"/>
          </p:cNvSpPr>
          <p:nvPr>
            <p:ph type="dt" sz="half" idx="10"/>
          </p:nvPr>
        </p:nvSpPr>
        <p:spPr/>
        <p:txBody>
          <a:bodyPr/>
          <a:lstStyle/>
          <a:p>
            <a:endParaRPr lang="it-IT"/>
          </a:p>
        </p:txBody>
      </p:sp>
      <p:sp>
        <p:nvSpPr>
          <p:cNvPr id="4" name="Footer Placeholder 3">
            <a:extLst>
              <a:ext uri="{FF2B5EF4-FFF2-40B4-BE49-F238E27FC236}">
                <a16:creationId xmlns:a16="http://schemas.microsoft.com/office/drawing/2014/main" id="{92B6DBC1-7229-C296-D640-C4CC0CA5DDF4}"/>
              </a:ext>
            </a:extLst>
          </p:cNvPr>
          <p:cNvSpPr>
            <a:spLocks noGrp="1"/>
          </p:cNvSpPr>
          <p:nvPr>
            <p:ph type="ftr" sz="quarter" idx="11"/>
          </p:nvPr>
        </p:nvSpPr>
        <p:spPr/>
        <p:txBody>
          <a:bodyPr/>
          <a:lstStyle/>
          <a:p>
            <a:r>
              <a:rPr lang="it-IT"/>
              <a:t>DHL Express Italy Srl | Rita Visciglio | US Tariffs | 03.10.2025</a:t>
            </a:r>
          </a:p>
        </p:txBody>
      </p:sp>
      <p:sp>
        <p:nvSpPr>
          <p:cNvPr id="5" name="Slide Number Placeholder 4">
            <a:extLst>
              <a:ext uri="{FF2B5EF4-FFF2-40B4-BE49-F238E27FC236}">
                <a16:creationId xmlns:a16="http://schemas.microsoft.com/office/drawing/2014/main" id="{5D47805C-DE3A-1090-AE45-7022EDB19AB5}"/>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3543481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9EFF0-9383-A7A4-541D-A766FF5E5C80}"/>
              </a:ext>
            </a:extLst>
          </p:cNvPr>
          <p:cNvSpPr>
            <a:spLocks noGrp="1"/>
          </p:cNvSpPr>
          <p:nvPr>
            <p:ph type="dt" sz="half" idx="10"/>
          </p:nvPr>
        </p:nvSpPr>
        <p:spPr/>
        <p:txBody>
          <a:bodyPr/>
          <a:lstStyle/>
          <a:p>
            <a:endParaRPr lang="it-IT"/>
          </a:p>
        </p:txBody>
      </p:sp>
      <p:sp>
        <p:nvSpPr>
          <p:cNvPr id="3" name="Footer Placeholder 2">
            <a:extLst>
              <a:ext uri="{FF2B5EF4-FFF2-40B4-BE49-F238E27FC236}">
                <a16:creationId xmlns:a16="http://schemas.microsoft.com/office/drawing/2014/main" id="{5336A459-5BCE-336D-7DEB-7011CEF43666}"/>
              </a:ext>
            </a:extLst>
          </p:cNvPr>
          <p:cNvSpPr>
            <a:spLocks noGrp="1"/>
          </p:cNvSpPr>
          <p:nvPr>
            <p:ph type="ftr" sz="quarter" idx="11"/>
          </p:nvPr>
        </p:nvSpPr>
        <p:spPr/>
        <p:txBody>
          <a:bodyPr/>
          <a:lstStyle/>
          <a:p>
            <a:r>
              <a:rPr lang="it-IT"/>
              <a:t>DHL Express Italy Srl | Rita Visciglio | US Tariffs | 03.10.2025</a:t>
            </a:r>
          </a:p>
        </p:txBody>
      </p:sp>
      <p:sp>
        <p:nvSpPr>
          <p:cNvPr id="4" name="Slide Number Placeholder 3">
            <a:extLst>
              <a:ext uri="{FF2B5EF4-FFF2-40B4-BE49-F238E27FC236}">
                <a16:creationId xmlns:a16="http://schemas.microsoft.com/office/drawing/2014/main" id="{111800ED-95A4-02F7-51BB-9D49F574A89C}"/>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4263118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EC73-405B-6C43-9541-563049AC0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7BD063BA-5CA7-20FF-7EE2-A7CDBF934D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74FF92B8-63BC-CDC5-ECC2-2A53782A5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A5A51-ABC9-9838-F06A-20C6FD27FE5A}"/>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E3F01DB8-9485-8AEE-16D1-05DDB26DAF55}"/>
              </a:ext>
            </a:extLst>
          </p:cNvPr>
          <p:cNvSpPr>
            <a:spLocks noGrp="1"/>
          </p:cNvSpPr>
          <p:nvPr>
            <p:ph type="ftr" sz="quarter" idx="11"/>
          </p:nvPr>
        </p:nvSpPr>
        <p:spPr/>
        <p:txBody>
          <a:bodyPr/>
          <a:lstStyle/>
          <a:p>
            <a:r>
              <a:rPr lang="it-IT"/>
              <a:t>DHL Express Italy Srl | Rita Visciglio | US Tariffs | 03.10.2025</a:t>
            </a:r>
          </a:p>
        </p:txBody>
      </p:sp>
      <p:sp>
        <p:nvSpPr>
          <p:cNvPr id="7" name="Slide Number Placeholder 6">
            <a:extLst>
              <a:ext uri="{FF2B5EF4-FFF2-40B4-BE49-F238E27FC236}">
                <a16:creationId xmlns:a16="http://schemas.microsoft.com/office/drawing/2014/main" id="{18156928-6D07-913A-AB51-39137159A487}"/>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2516725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BC2E-271E-12DF-012E-E915EF79F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4BBAF4E-39E7-46D7-FB9C-B384C6726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D3172D2D-9936-1F42-C33C-788492A27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C1230-54F3-FB2D-F242-FD3C21F58496}"/>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41272ECD-56C4-EAB6-FB6B-DC5EDAE839E6}"/>
              </a:ext>
            </a:extLst>
          </p:cNvPr>
          <p:cNvSpPr>
            <a:spLocks noGrp="1"/>
          </p:cNvSpPr>
          <p:nvPr>
            <p:ph type="ftr" sz="quarter" idx="11"/>
          </p:nvPr>
        </p:nvSpPr>
        <p:spPr/>
        <p:txBody>
          <a:bodyPr/>
          <a:lstStyle/>
          <a:p>
            <a:r>
              <a:rPr lang="it-IT"/>
              <a:t>DHL Express Italy Srl | Rita Visciglio | US Tariffs | 03.10.2025</a:t>
            </a:r>
          </a:p>
        </p:txBody>
      </p:sp>
      <p:sp>
        <p:nvSpPr>
          <p:cNvPr id="7" name="Slide Number Placeholder 6">
            <a:extLst>
              <a:ext uri="{FF2B5EF4-FFF2-40B4-BE49-F238E27FC236}">
                <a16:creationId xmlns:a16="http://schemas.microsoft.com/office/drawing/2014/main" id="{B11E5345-5D2C-023A-8552-3E038C257C08}"/>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1776251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7652-E530-827A-BC89-717DF8389378}"/>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8355915-EE45-D733-3542-59C8BE40F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C9E0D03-6AD2-9EBE-7E74-03CE6DDFC0BC}"/>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717D44E2-ED09-07DB-3ED6-5BC54C06AB24}"/>
              </a:ext>
            </a:extLst>
          </p:cNvPr>
          <p:cNvSpPr>
            <a:spLocks noGrp="1"/>
          </p:cNvSpPr>
          <p:nvPr>
            <p:ph type="ftr" sz="quarter" idx="11"/>
          </p:nvPr>
        </p:nvSpPr>
        <p:spPr/>
        <p:txBody>
          <a:bodyPr/>
          <a:lstStyle/>
          <a:p>
            <a:r>
              <a:rPr lang="it-IT"/>
              <a:t>DHL Express Italy Srl | Rita Visciglio | US Tariffs | 03.10.2025</a:t>
            </a:r>
          </a:p>
        </p:txBody>
      </p:sp>
      <p:sp>
        <p:nvSpPr>
          <p:cNvPr id="6" name="Slide Number Placeholder 5">
            <a:extLst>
              <a:ext uri="{FF2B5EF4-FFF2-40B4-BE49-F238E27FC236}">
                <a16:creationId xmlns:a16="http://schemas.microsoft.com/office/drawing/2014/main" id="{36C7DAFF-30FA-7221-AAB0-37E6963681D3}"/>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1514434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A30607-D2CF-0A21-40FA-2E4D2D6CFC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44B7E11-4035-3D19-CE9E-65078C99A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CDCD946-FADF-D26C-EE22-59D4365F841E}"/>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34E23F5D-07FA-162A-0640-3E70A1C3959E}"/>
              </a:ext>
            </a:extLst>
          </p:cNvPr>
          <p:cNvSpPr>
            <a:spLocks noGrp="1"/>
          </p:cNvSpPr>
          <p:nvPr>
            <p:ph type="ftr" sz="quarter" idx="11"/>
          </p:nvPr>
        </p:nvSpPr>
        <p:spPr/>
        <p:txBody>
          <a:bodyPr/>
          <a:lstStyle/>
          <a:p>
            <a:r>
              <a:rPr lang="it-IT"/>
              <a:t>DHL Express Italy Srl | Rita Visciglio | US Tariffs | 03.10.2025</a:t>
            </a:r>
          </a:p>
        </p:txBody>
      </p:sp>
      <p:sp>
        <p:nvSpPr>
          <p:cNvPr id="6" name="Slide Number Placeholder 5">
            <a:extLst>
              <a:ext uri="{FF2B5EF4-FFF2-40B4-BE49-F238E27FC236}">
                <a16:creationId xmlns:a16="http://schemas.microsoft.com/office/drawing/2014/main" id="{7EF77414-3FEF-43BF-5762-0AAD7C2EE204}"/>
              </a:ext>
            </a:extLst>
          </p:cNvPr>
          <p:cNvSpPr>
            <a:spLocks noGrp="1"/>
          </p:cNvSpPr>
          <p:nvPr>
            <p:ph type="sldNum" sz="quarter" idx="12"/>
          </p:nvPr>
        </p:nvSpPr>
        <p:spPr/>
        <p:txBody>
          <a:bodyPr/>
          <a:lstStyle/>
          <a:p>
            <a:fld id="{DA1442C3-D790-413D-AC51-AEB433B2707D}" type="slidenum">
              <a:rPr lang="it-IT" smtClean="0"/>
              <a:t>‹#›</a:t>
            </a:fld>
            <a:endParaRPr lang="it-IT"/>
          </a:p>
        </p:txBody>
      </p:sp>
    </p:spTree>
    <p:extLst>
      <p:ext uri="{BB962C8B-B14F-4D97-AF65-F5344CB8AC3E}">
        <p14:creationId xmlns:p14="http://schemas.microsoft.com/office/powerpoint/2010/main" val="55653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376F-04FC-6BAC-7709-AEBC4A43A99A}"/>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40244E63-B0C1-E4EC-07D3-8A9D3AB981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F3737-7D2C-8587-F2A9-6E3CF0271A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1196BE59-576B-2B33-EA80-BE16462DA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1C235-22D6-6250-DA75-26EC026C8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3EE9EFD4-445B-288F-D50C-5FD715AD783C}"/>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8" name="Footer Placeholder 7">
            <a:extLst>
              <a:ext uri="{FF2B5EF4-FFF2-40B4-BE49-F238E27FC236}">
                <a16:creationId xmlns:a16="http://schemas.microsoft.com/office/drawing/2014/main" id="{ECE2D4B3-46ED-B1C0-DEF4-3160BEBB7C35}"/>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FE71DA1B-A7CE-8051-5F45-0FB49E2E79E0}"/>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601228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a:xfrm>
            <a:off x="431999" y="6405310"/>
            <a:ext cx="10823376" cy="184665"/>
          </a:xfrm>
          <a:prstGeom prst="rect">
            <a:avLst/>
          </a:prstGeom>
        </p:spPr>
        <p:txBody>
          <a:bodyPr/>
          <a:lstStyle/>
          <a:p>
            <a:r>
              <a:rPr lang="en-US"/>
              <a:t>DHL Express Italy Srl | Rita Visciglio | US Tariffs | 03.10.2025</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432001" y="1534584"/>
            <a:ext cx="11327999" cy="4704000"/>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600"/>
              <a:t>Bullet number, Delivery, 12 </a:t>
            </a:r>
            <a:r>
              <a:rPr lang="en-US" sz="1600" err="1"/>
              <a:t>pt</a:t>
            </a:r>
            <a:r>
              <a:rPr lang="en-US" sz="1600"/>
              <a:t> </a:t>
            </a:r>
          </a:p>
        </p:txBody>
      </p:sp>
      <p:sp>
        <p:nvSpPr>
          <p:cNvPr id="5" name="Rectangle 4">
            <a:extLst>
              <a:ext uri="{FF2B5EF4-FFF2-40B4-BE49-F238E27FC236}">
                <a16:creationId xmlns:a16="http://schemas.microsoft.com/office/drawing/2014/main" id="{9D5CED03-C33D-4356-A21D-74205078B24D}"/>
              </a:ext>
            </a:extLst>
          </p:cNvPr>
          <p:cNvSpPr/>
          <p:nvPr/>
        </p:nvSpPr>
        <p:spPr>
          <a:xfrm>
            <a:off x="3048000" y="2305617"/>
            <a:ext cx="6096000" cy="461665"/>
          </a:xfrm>
          <a:prstGeom prst="rect">
            <a:avLst/>
          </a:prstGeom>
        </p:spPr>
        <p:txBody>
          <a:bodyPr>
            <a:spAutoFit/>
          </a:bodyPr>
          <a:lstStyle/>
          <a:p>
            <a:pPr lvl="2"/>
            <a:r>
              <a:rPr lang="en-US" sz="2400"/>
              <a:t> </a:t>
            </a:r>
          </a:p>
        </p:txBody>
      </p:sp>
    </p:spTree>
    <p:extLst>
      <p:ext uri="{BB962C8B-B14F-4D97-AF65-F5344CB8AC3E}">
        <p14:creationId xmlns:p14="http://schemas.microsoft.com/office/powerpoint/2010/main" val="1030510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ontent: light image full sc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12192000" cy="6858000"/>
          </a:xfrm>
          <a:prstGeom prst="rect">
            <a:avLst/>
          </a:prstGeom>
          <a:solidFill>
            <a:srgbClr val="CCCCCC"/>
          </a:solidFill>
        </p:spPr>
        <p:txBody>
          <a:bodyPr lIns="72000" tIns="72000" rIns="72000" bIns="72000"/>
          <a:lstStyle>
            <a:lvl1pPr algn="r">
              <a:defRPr/>
            </a:lvl1pPr>
          </a:lstStyle>
          <a:p>
            <a:r>
              <a:rPr lang="en-US"/>
              <a:t>Please click the icon to insert an image</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432001" y="1534584"/>
            <a:ext cx="11327999" cy="4704000"/>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a:xfrm>
            <a:off x="431999" y="6405310"/>
            <a:ext cx="10823376" cy="184665"/>
          </a:xfrm>
          <a:prstGeom prst="rect">
            <a:avLst/>
          </a:prstGeom>
        </p:spPr>
        <p:txBody>
          <a:bodyPr/>
          <a:lstStyle/>
          <a:p>
            <a:r>
              <a:rPr lang="en-US"/>
              <a:t>DHL Express Italy Srl | Rita Visciglio | US Tariffs | 03.10.2025</a:t>
            </a:r>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432000" y="154825"/>
            <a:ext cx="3648000" cy="192000"/>
          </a:xfrm>
          <a:prstGeom prst="rect">
            <a:avLst/>
          </a:prstGeom>
        </p:spPr>
        <p:txBody>
          <a:bodyPr wrap="none" lIns="0" tIns="0" rIns="0" bIns="0" anchor="ctr">
            <a:noAutofit/>
          </a:bodyPr>
          <a:lstStyle>
            <a:lvl1pPr>
              <a:spcAft>
                <a:spcPts val="0"/>
              </a:spcAft>
              <a:defRPr lang="en-US" sz="1067" b="1" i="0" u="none" strike="noStrike" cap="all" baseline="0" dirty="0" smtClean="0">
                <a:solidFill>
                  <a:schemeClr val="accent1"/>
                </a:solidFill>
              </a:defRPr>
            </a:lvl1pPr>
          </a:lstStyle>
          <a:p>
            <a:pPr marR="0" lvl="0">
              <a:lnSpc>
                <a:spcPct val="100000"/>
              </a:lnSpc>
            </a:pPr>
            <a:r>
              <a:rPr lang="en-US"/>
              <a:t>Please insert classification HERE</a:t>
            </a:r>
          </a:p>
        </p:txBody>
      </p:sp>
    </p:spTree>
    <p:extLst>
      <p:ext uri="{BB962C8B-B14F-4D97-AF65-F5344CB8AC3E}">
        <p14:creationId xmlns:p14="http://schemas.microsoft.com/office/powerpoint/2010/main" val="2206574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a:xfrm>
            <a:off x="431999" y="6405310"/>
            <a:ext cx="10823376" cy="184665"/>
          </a:xfrm>
          <a:prstGeom prst="rect">
            <a:avLst/>
          </a:prstGeom>
        </p:spPr>
        <p:txBody>
          <a:bodyPr/>
          <a:lstStyle/>
          <a:p>
            <a:r>
              <a:rPr lang="en-US"/>
              <a:t>DHL Express Italy Srl | Rita Visciglio | US Tariffs | 03.10.2025</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3265162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ontent: 1 column, 1 picture half s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A2DAE2-6DBF-4F49-9437-0D73AEFD3F52}"/>
              </a:ext>
            </a:extLst>
          </p:cNvPr>
          <p:cNvSpPr>
            <a:spLocks noGrp="1"/>
          </p:cNvSpPr>
          <p:nvPr>
            <p:ph type="pic" sz="quarter" idx="18" hasCustomPrompt="1"/>
          </p:nvPr>
        </p:nvSpPr>
        <p:spPr>
          <a:xfrm>
            <a:off x="7056968" y="0"/>
            <a:ext cx="5135032" cy="6858000"/>
          </a:xfrm>
          <a:prstGeom prst="rect">
            <a:avLst/>
          </a:prstGeom>
          <a:solidFill>
            <a:srgbClr val="CCCCCC"/>
          </a:solidFill>
        </p:spPr>
        <p:txBody>
          <a:bodyPr anchor="ctr"/>
          <a:lstStyle>
            <a:lvl1pPr algn="ctr">
              <a:defRPr/>
            </a:lvl1pPr>
          </a:lstStyle>
          <a:p>
            <a:r>
              <a:rPr lang="en-US"/>
              <a:t>Please click the icon to insert an image</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extLst>
              <p:ext uri="{D42A27DB-BD31-4B8C-83A1-F6EECF244321}">
                <p14:modId xmlns:p14="http://schemas.microsoft.com/office/powerpoint/2010/main" val="7783918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24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a:xfrm>
            <a:off x="431999" y="6405310"/>
            <a:ext cx="10823376" cy="184665"/>
          </a:xfrm>
          <a:prstGeom prst="rect">
            <a:avLst/>
          </a:prstGeom>
        </p:spPr>
        <p:txBody>
          <a:bodyPr/>
          <a:lstStyle/>
          <a:p>
            <a:r>
              <a:rPr lang="en-US"/>
              <a:t>DHL Express Italy Srl | Rita Visciglio | US Tariffs | 03.10.2025</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432002" y="1534584"/>
            <a:ext cx="6192965" cy="4707467"/>
          </a:xfrm>
          <a:prstGeom prst="rect">
            <a:avLst/>
          </a:prstGeom>
        </p:spPr>
        <p:txBody>
          <a:bodyPr/>
          <a:lstStyle>
            <a:lvl1pPr>
              <a:defRPr/>
            </a:lvl1pPr>
            <a:lvl2pPr>
              <a:defRPr/>
            </a:lvl2pPr>
            <a:lvl3pPr>
              <a:defRPr/>
            </a:lvl3pPr>
            <a:lvl4pPr>
              <a:defRPr/>
            </a:lvl4pPr>
            <a:lvl5pPr>
              <a:defRPr/>
            </a:lvl5pPr>
            <a:lvl6pPr>
              <a:defRPr sz="1600"/>
            </a:lvl6pPr>
            <a:lvl7pPr>
              <a:defRPr sz="16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a:t>Bullet number, Delivery, 12 </a:t>
            </a:r>
            <a:r>
              <a:rPr lang="en-US" err="1"/>
              <a:t>pt</a:t>
            </a:r>
            <a:r>
              <a:rPr lang="en-US"/>
              <a:t> </a:t>
            </a:r>
          </a:p>
        </p:txBody>
      </p:sp>
      <p:sp>
        <p:nvSpPr>
          <p:cNvPr id="2" name="Titel 1">
            <a:extLst>
              <a:ext uri="{FF2B5EF4-FFF2-40B4-BE49-F238E27FC236}">
                <a16:creationId xmlns:a16="http://schemas.microsoft.com/office/drawing/2014/main" id="{E54E13D6-6E2C-4C07-9513-3C9141998F2B}"/>
              </a:ext>
            </a:extLst>
          </p:cNvPr>
          <p:cNvSpPr>
            <a:spLocks noGrp="1"/>
          </p:cNvSpPr>
          <p:nvPr>
            <p:ph type="title" hasCustomPrompt="1"/>
          </p:nvPr>
        </p:nvSpPr>
        <p:spPr>
          <a:xfrm>
            <a:off x="432001" y="513551"/>
            <a:ext cx="6192967" cy="658600"/>
          </a:xfrm>
        </p:spPr>
        <p:txBody>
          <a:bodyPr/>
          <a:lstStyle/>
          <a:p>
            <a:r>
              <a:rPr lang="en-US"/>
              <a:t>Double headline with one or two lines, Delivery Bold, 18 </a:t>
            </a:r>
            <a:r>
              <a:rPr lang="en-US" err="1"/>
              <a:t>pt</a:t>
            </a:r>
            <a:endParaRPr lang="de-DE"/>
          </a:p>
        </p:txBody>
      </p:sp>
    </p:spTree>
    <p:extLst>
      <p:ext uri="{BB962C8B-B14F-4D97-AF65-F5344CB8AC3E}">
        <p14:creationId xmlns:p14="http://schemas.microsoft.com/office/powerpoint/2010/main" val="348583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AE57-8162-B757-927B-4AC01CE2CD2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95F78D5C-ADC0-DFF9-DD1F-37C1280F803E}"/>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4" name="Footer Placeholder 3">
            <a:extLst>
              <a:ext uri="{FF2B5EF4-FFF2-40B4-BE49-F238E27FC236}">
                <a16:creationId xmlns:a16="http://schemas.microsoft.com/office/drawing/2014/main" id="{646CC4DF-84ED-F61E-256C-98BF5240EC46}"/>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9FE9FAC-F953-D2E1-0AC8-92A6CD8C2EAC}"/>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99152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F787B-0165-38BF-7700-EF1318284A52}"/>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3" name="Footer Placeholder 2">
            <a:extLst>
              <a:ext uri="{FF2B5EF4-FFF2-40B4-BE49-F238E27FC236}">
                <a16:creationId xmlns:a16="http://schemas.microsoft.com/office/drawing/2014/main" id="{604D6DA3-F788-DD8B-A662-EB6E7DF70BCF}"/>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BF061CC5-0452-51D9-E0B5-D034ED746740}"/>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60396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00C9-C216-8979-616F-F47EFEF2B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2B2AF1EB-F411-808E-15D1-7D980E67EF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DE941C67-C4E6-F0B9-7DC0-52A4843A8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74F21-7EE6-C0EB-21BA-6DEA2FD59F43}"/>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6" name="Footer Placeholder 5">
            <a:extLst>
              <a:ext uri="{FF2B5EF4-FFF2-40B4-BE49-F238E27FC236}">
                <a16:creationId xmlns:a16="http://schemas.microsoft.com/office/drawing/2014/main" id="{57A01F66-A77D-D915-FD82-16C6AC9219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AB118AD-0F96-33E2-450B-9D5069E49AD6}"/>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22693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1402-6495-105A-BD35-87B8EA0EA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7298FE6A-60E7-7E11-F752-26F5F88809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6F33EFC2-F362-EFDA-DC6B-D9DE9D3AC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59445-C57D-DA6E-2535-194D3795D53E}"/>
              </a:ext>
            </a:extLst>
          </p:cNvPr>
          <p:cNvSpPr>
            <a:spLocks noGrp="1"/>
          </p:cNvSpPr>
          <p:nvPr>
            <p:ph type="dt" sz="half" idx="10"/>
          </p:nvPr>
        </p:nvSpPr>
        <p:spPr/>
        <p:txBody>
          <a:bodyPr/>
          <a:lstStyle/>
          <a:p>
            <a:fld id="{79B5F11A-CBCD-40A5-9234-6DA3FEBE22DC}" type="datetimeFigureOut">
              <a:rPr lang="it-IT" smtClean="0"/>
              <a:t>01/10/2025</a:t>
            </a:fld>
            <a:endParaRPr lang="it-IT"/>
          </a:p>
        </p:txBody>
      </p:sp>
      <p:sp>
        <p:nvSpPr>
          <p:cNvPr id="6" name="Footer Placeholder 5">
            <a:extLst>
              <a:ext uri="{FF2B5EF4-FFF2-40B4-BE49-F238E27FC236}">
                <a16:creationId xmlns:a16="http://schemas.microsoft.com/office/drawing/2014/main" id="{DE01F143-6A65-1311-158F-68E9F3C1C81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DB6608C-DE15-40D0-7C35-115562D54B40}"/>
              </a:ext>
            </a:extLst>
          </p:cNvPr>
          <p:cNvSpPr>
            <a:spLocks noGrp="1"/>
          </p:cNvSpPr>
          <p:nvPr>
            <p:ph type="sldNum" sz="quarter" idx="12"/>
          </p:nvPr>
        </p:nvSpPr>
        <p:spPr/>
        <p:txBody>
          <a:bodyPr/>
          <a:lstStyle/>
          <a:p>
            <a:fld id="{46FB48D0-6E6B-43B6-8588-B0CC4EF8CDEE}" type="slidenum">
              <a:rPr lang="it-IT" smtClean="0"/>
              <a:t>‹#›</a:t>
            </a:fld>
            <a:endParaRPr lang="it-IT"/>
          </a:p>
        </p:txBody>
      </p:sp>
    </p:spTree>
    <p:extLst>
      <p:ext uri="{BB962C8B-B14F-4D97-AF65-F5344CB8AC3E}">
        <p14:creationId xmlns:p14="http://schemas.microsoft.com/office/powerpoint/2010/main" val="48724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6DCDE-B1C0-197A-F086-802321524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E8444BD1-1B41-AAF0-ECDB-797218C8C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270F907-A0B8-26B1-C4E4-C62106264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B5F11A-CBCD-40A5-9234-6DA3FEBE22DC}" type="datetimeFigureOut">
              <a:rPr lang="it-IT" smtClean="0"/>
              <a:t>01/10/2025</a:t>
            </a:fld>
            <a:endParaRPr lang="it-IT"/>
          </a:p>
        </p:txBody>
      </p:sp>
      <p:sp>
        <p:nvSpPr>
          <p:cNvPr id="5" name="Footer Placeholder 4">
            <a:extLst>
              <a:ext uri="{FF2B5EF4-FFF2-40B4-BE49-F238E27FC236}">
                <a16:creationId xmlns:a16="http://schemas.microsoft.com/office/drawing/2014/main" id="{99445116-AE8B-FDCE-08FB-9FC8B0BFB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F1DC7367-1902-9555-F7C5-DADABF856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FB48D0-6E6B-43B6-8588-B0CC4EF8CDEE}" type="slidenum">
              <a:rPr lang="it-IT" smtClean="0"/>
              <a:t>‹#›</a:t>
            </a:fld>
            <a:endParaRPr lang="it-IT"/>
          </a:p>
        </p:txBody>
      </p:sp>
      <p:sp>
        <p:nvSpPr>
          <p:cNvPr id="8" name="TextBox 7">
            <a:extLst>
              <a:ext uri="{FF2B5EF4-FFF2-40B4-BE49-F238E27FC236}">
                <a16:creationId xmlns:a16="http://schemas.microsoft.com/office/drawing/2014/main" id="{0FD8BD25-0A01-1C87-F2FD-A0838BA777FE}"/>
              </a:ext>
            </a:extLst>
          </p:cNvPr>
          <p:cNvSpPr txBox="1"/>
          <p:nvPr>
            <p:extLst>
              <p:ext uri="{1162E1C5-73C7-4A58-AE30-91384D911F3F}">
                <p184:classification xmlns:p184="http://schemas.microsoft.com/office/powerpoint/2018/4/main" val="hdr"/>
              </p:ext>
            </p:extLst>
          </p:nvPr>
        </p:nvSpPr>
        <p:spPr>
          <a:xfrm>
            <a:off x="63500" y="63500"/>
            <a:ext cx="1119188" cy="152400"/>
          </a:xfrm>
          <a:prstGeom prst="rect">
            <a:avLst/>
          </a:prstGeom>
        </p:spPr>
        <p:txBody>
          <a:bodyPr horzOverflow="overflow" lIns="0" tIns="0" rIns="0" bIns="0">
            <a:spAutoFit/>
          </a:bodyPr>
          <a:lstStyle/>
          <a:p>
            <a:pPr algn="l"/>
            <a:r>
              <a:rPr lang="it-IT" sz="1000">
                <a:solidFill>
                  <a:srgbClr val="747474"/>
                </a:solidFill>
                <a:latin typeface="Delivery" panose="020F0503020204020204" pitchFamily="34" charset="0"/>
              </a:rPr>
              <a:t>FOR INTERNAL USE</a:t>
            </a:r>
          </a:p>
        </p:txBody>
      </p:sp>
    </p:spTree>
    <p:extLst>
      <p:ext uri="{BB962C8B-B14F-4D97-AF65-F5344CB8AC3E}">
        <p14:creationId xmlns:p14="http://schemas.microsoft.com/office/powerpoint/2010/main" val="1813864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CA856C2E-8F2D-41A0-AE6C-F0526A45A6EE}"/>
              </a:ext>
            </a:extLst>
          </p:cNvPr>
          <p:cNvSpPr>
            <a:spLocks noGrp="1"/>
          </p:cNvSpPr>
          <p:nvPr>
            <p:ph type="ftr" sz="quarter" idx="3"/>
          </p:nvPr>
        </p:nvSpPr>
        <p:spPr>
          <a:xfrm>
            <a:off x="431999" y="6405312"/>
            <a:ext cx="10823376" cy="184665"/>
          </a:xfrm>
          <a:prstGeom prst="rect">
            <a:avLst/>
          </a:prstGeom>
        </p:spPr>
        <p:txBody>
          <a:bodyPr vert="horz" lIns="0" tIns="0" rIns="0" bIns="0" rtlCol="0" anchor="ctr">
            <a:noAutofit/>
          </a:bodyPr>
          <a:lstStyle>
            <a:lvl1pPr algn="l">
              <a:defRPr sz="1200">
                <a:solidFill>
                  <a:schemeClr val="tx1"/>
                </a:solidFill>
              </a:defRPr>
            </a:lvl1pPr>
          </a:lstStyle>
          <a:p>
            <a:pPr defTabSz="914354"/>
            <a:r>
              <a:rPr lang="en-US">
                <a:solidFill>
                  <a:prstClr val="black"/>
                </a:solidFill>
              </a:rPr>
              <a:t>DHL Express Italy Srl | Rita Visciglio | US Tariffs | 03.10.2025</a:t>
            </a:r>
          </a:p>
        </p:txBody>
      </p:sp>
      <p:sp>
        <p:nvSpPr>
          <p:cNvPr id="11" name="Slide Number Placeholder 10">
            <a:extLst>
              <a:ext uri="{FF2B5EF4-FFF2-40B4-BE49-F238E27FC236}">
                <a16:creationId xmlns:a16="http://schemas.microsoft.com/office/drawing/2014/main" id="{8C9B7831-1594-4A3A-AB85-33FDCF3EA950}"/>
              </a:ext>
            </a:extLst>
          </p:cNvPr>
          <p:cNvSpPr>
            <a:spLocks noGrp="1"/>
          </p:cNvSpPr>
          <p:nvPr>
            <p:ph type="sldNum" sz="quarter" idx="4"/>
          </p:nvPr>
        </p:nvSpPr>
        <p:spPr>
          <a:xfrm>
            <a:off x="11255377" y="6405312"/>
            <a:ext cx="504625" cy="184665"/>
          </a:xfrm>
          <a:prstGeom prst="rect">
            <a:avLst/>
          </a:prstGeom>
        </p:spPr>
        <p:txBody>
          <a:bodyPr vert="horz" lIns="0" tIns="0" rIns="0" bIns="0" rtlCol="0" anchor="ctr"/>
          <a:lstStyle>
            <a:lvl1pPr algn="r">
              <a:defRPr sz="1200">
                <a:solidFill>
                  <a:schemeClr val="tx1"/>
                </a:solidFill>
              </a:defRPr>
            </a:lvl1pPr>
          </a:lstStyle>
          <a:p>
            <a:pPr defTabSz="914354"/>
            <a:fld id="{C2245BC1-4D7B-4ED3-8F01-840FA35126C6}" type="slidenum">
              <a:rPr lang="en-US" smtClean="0">
                <a:solidFill>
                  <a:prstClr val="black"/>
                </a:solidFill>
              </a:rPr>
              <a:pPr defTabSz="914354"/>
              <a:t>‹#›</a:t>
            </a:fld>
            <a:endParaRPr lang="en-US">
              <a:solidFill>
                <a:prstClr val="black"/>
              </a:solidFill>
            </a:endParaRPr>
          </a:p>
        </p:txBody>
      </p:sp>
      <p:sp>
        <p:nvSpPr>
          <p:cNvPr id="4" name="Text Placeholder 3">
            <a:extLst>
              <a:ext uri="{FF2B5EF4-FFF2-40B4-BE49-F238E27FC236}">
                <a16:creationId xmlns:a16="http://schemas.microsoft.com/office/drawing/2014/main" id="{B7E9B0AD-0310-4651-A938-50E6BDB45524}"/>
              </a:ext>
            </a:extLst>
          </p:cNvPr>
          <p:cNvSpPr>
            <a:spLocks noGrp="1"/>
          </p:cNvSpPr>
          <p:nvPr>
            <p:ph type="body" idx="1"/>
          </p:nvPr>
        </p:nvSpPr>
        <p:spPr>
          <a:xfrm>
            <a:off x="432002" y="1534584"/>
            <a:ext cx="11327999" cy="4704000"/>
          </a:xfrm>
          <a:prstGeom prst="rect">
            <a:avLst/>
          </a:prstGeom>
        </p:spPr>
        <p:txBody>
          <a:bodyPr vert="horz" lIns="0" tIns="0" rIns="0" bIns="0" rtlCol="0">
            <a:noAutofit/>
          </a:bodyPr>
          <a:lstStyle/>
          <a:p>
            <a:pPr lvl="0"/>
            <a:r>
              <a:rPr lang="en-US"/>
              <a:t>Body text in Delivery, 12 </a:t>
            </a:r>
            <a:r>
              <a:rPr lang="en-US" err="1"/>
              <a:t>pt</a:t>
            </a:r>
            <a:endParaRPr lang="en-US"/>
          </a:p>
          <a:p>
            <a:pPr lvl="1"/>
            <a:r>
              <a:rPr lang="en-US"/>
              <a:t>Bullet text, Delivery, 12 </a:t>
            </a:r>
            <a:r>
              <a:rPr lang="en-US" err="1"/>
              <a:t>pt</a:t>
            </a:r>
          </a:p>
          <a:p>
            <a:pPr lvl="2"/>
            <a:r>
              <a:rPr lang="en-US"/>
              <a:t>Bullet text, Delivery, 12 </a:t>
            </a:r>
            <a:r>
              <a:rPr lang="en-US" err="1"/>
              <a:t>pt</a:t>
            </a:r>
          </a:p>
          <a:p>
            <a:pPr lvl="3"/>
            <a:r>
              <a:rPr lang="en-US"/>
              <a:t>Bullet text, Delivery, 12 </a:t>
            </a:r>
            <a:r>
              <a:rPr lang="en-US" err="1"/>
              <a:t>pt</a:t>
            </a:r>
          </a:p>
          <a:p>
            <a:pPr lvl="4"/>
            <a:r>
              <a:rPr lang="en-US"/>
              <a:t>Action title, Delivery Regular, 15 </a:t>
            </a:r>
            <a:r>
              <a:rPr lang="en-US" err="1"/>
              <a:t>pt</a:t>
            </a:r>
            <a:endParaRPr lang="en-US"/>
          </a:p>
          <a:p>
            <a:pPr lvl="5"/>
            <a:r>
              <a:rPr lang="en-US" sz="1600"/>
              <a:t>Paragraph Headline, Delivery Bold, 12 </a:t>
            </a:r>
            <a:r>
              <a:rPr lang="en-US" sz="1600" err="1"/>
              <a:t>pt</a:t>
            </a:r>
            <a:endParaRPr lang="en-US" sz="1600"/>
          </a:p>
          <a:p>
            <a:pPr lvl="6"/>
            <a:r>
              <a:rPr lang="en-US" sz="1600"/>
              <a:t>Bullet number, Delivery, 12 </a:t>
            </a:r>
            <a:r>
              <a:rPr lang="en-US" sz="1600" err="1"/>
              <a:t>pt</a:t>
            </a:r>
          </a:p>
          <a:p>
            <a:pPr lvl="6"/>
            <a:endParaRPr lang="en-US"/>
          </a:p>
        </p:txBody>
      </p:sp>
      <p:sp>
        <p:nvSpPr>
          <p:cNvPr id="7" name="Title Placeholder 6">
            <a:extLst>
              <a:ext uri="{FF2B5EF4-FFF2-40B4-BE49-F238E27FC236}">
                <a16:creationId xmlns:a16="http://schemas.microsoft.com/office/drawing/2014/main" id="{82927099-8B95-48F9-92CE-1BDC9AB08BDE}"/>
              </a:ext>
            </a:extLst>
          </p:cNvPr>
          <p:cNvSpPr>
            <a:spLocks noGrp="1"/>
          </p:cNvSpPr>
          <p:nvPr>
            <p:ph type="title"/>
          </p:nvPr>
        </p:nvSpPr>
        <p:spPr>
          <a:xfrm>
            <a:off x="432002" y="513551"/>
            <a:ext cx="11327999" cy="658600"/>
          </a:xfrm>
          <a:prstGeom prst="rect">
            <a:avLst/>
          </a:prstGeom>
        </p:spPr>
        <p:txBody>
          <a:bodyPr vert="horz" lIns="0" tIns="0" rIns="0" bIns="0" rtlCol="0" anchor="b">
            <a:noAutofit/>
          </a:bodyPr>
          <a:lstStyle/>
          <a:p>
            <a:r>
              <a:rPr lang="en-US"/>
              <a:t>Double headline with one or two lines, Delivery Bold, 18 </a:t>
            </a:r>
            <a:r>
              <a:rPr lang="en-US" err="1"/>
              <a:t>pt</a:t>
            </a:r>
            <a:endParaRPr lang="en-US"/>
          </a:p>
        </p:txBody>
      </p:sp>
      <p:sp>
        <p:nvSpPr>
          <p:cNvPr id="3" name="TextBox 2">
            <a:extLst>
              <a:ext uri="{FF2B5EF4-FFF2-40B4-BE49-F238E27FC236}">
                <a16:creationId xmlns:a16="http://schemas.microsoft.com/office/drawing/2014/main" id="{65A3A612-A0EF-41A0-ACC8-B102DDEFDE8F}"/>
              </a:ext>
            </a:extLst>
          </p:cNvPr>
          <p:cNvSpPr txBox="1"/>
          <p:nvPr>
            <p:extLst>
              <p:ext uri="{1162E1C5-73C7-4A58-AE30-91384D911F3F}">
                <p184:classification xmlns:p184="http://schemas.microsoft.com/office/powerpoint/2018/4/main" val="hdr"/>
              </p:ext>
            </p:extLst>
          </p:nvPr>
        </p:nvSpPr>
        <p:spPr>
          <a:xfrm>
            <a:off x="63500" y="63500"/>
            <a:ext cx="1119188" cy="152400"/>
          </a:xfrm>
          <a:prstGeom prst="rect">
            <a:avLst/>
          </a:prstGeom>
        </p:spPr>
        <p:txBody>
          <a:bodyPr horzOverflow="overflow" lIns="0" tIns="0" rIns="0" bIns="0">
            <a:spAutoFit/>
          </a:bodyPr>
          <a:lstStyle/>
          <a:p>
            <a:pPr algn="l"/>
            <a:r>
              <a:rPr lang="it-IT" sz="1000">
                <a:solidFill>
                  <a:srgbClr val="747474"/>
                </a:solidFill>
                <a:latin typeface="Delivery" panose="020F0503020204020204" pitchFamily="34" charset="0"/>
              </a:rPr>
              <a:t>FOR INTERNAL USE</a:t>
            </a:r>
          </a:p>
        </p:txBody>
      </p:sp>
    </p:spTree>
    <p:extLst>
      <p:ext uri="{BB962C8B-B14F-4D97-AF65-F5344CB8AC3E}">
        <p14:creationId xmlns:p14="http://schemas.microsoft.com/office/powerpoint/2010/main" val="4204993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354" rtl="0" eaLnBrk="1" latinLnBrk="0" hangingPunct="1">
        <a:lnSpc>
          <a:spcPct val="100000"/>
        </a:lnSpc>
        <a:spcBef>
          <a:spcPct val="0"/>
        </a:spcBef>
        <a:buNone/>
        <a:defRPr sz="2400" b="1" kern="1200">
          <a:solidFill>
            <a:schemeClr val="accent4"/>
          </a:solidFill>
          <a:latin typeface="+mj-lt"/>
          <a:ea typeface="+mj-ea"/>
          <a:cs typeface="+mj-cs"/>
        </a:defRPr>
      </a:lvl1pPr>
    </p:titleStyle>
    <p:bodyStyle>
      <a:lvl1pPr marL="0" indent="0" algn="l" defTabSz="914354" rtl="0" eaLnBrk="1" latinLnBrk="0" hangingPunct="1">
        <a:lnSpc>
          <a:spcPct val="110000"/>
        </a:lnSpc>
        <a:spcBef>
          <a:spcPts val="0"/>
        </a:spcBef>
        <a:spcAft>
          <a:spcPts val="667"/>
        </a:spcAft>
        <a:buFont typeface="Arial" panose="020B0604020202020204" pitchFamily="34" charset="0"/>
        <a:buNone/>
        <a:defRPr sz="1600" kern="1200">
          <a:solidFill>
            <a:schemeClr val="tx1"/>
          </a:solidFill>
          <a:latin typeface="+mn-lt"/>
          <a:ea typeface="+mn-ea"/>
          <a:cs typeface="+mn-cs"/>
        </a:defRPr>
      </a:lvl1pPr>
      <a:lvl2pPr marL="239989" indent="-239989" algn="l" defTabSz="914354" rtl="0" eaLnBrk="1" latinLnBrk="0" hangingPunct="1">
        <a:lnSpc>
          <a:spcPct val="110000"/>
        </a:lnSpc>
        <a:spcBef>
          <a:spcPts val="0"/>
        </a:spcBef>
        <a:spcAft>
          <a:spcPts val="667"/>
        </a:spcAft>
        <a:buClr>
          <a:schemeClr val="accent4"/>
        </a:buClr>
        <a:buFont typeface="Arial" panose="020B0604020202020204" pitchFamily="34" charset="0"/>
        <a:buChar char="•"/>
        <a:defRPr sz="1600" kern="1200">
          <a:solidFill>
            <a:schemeClr val="tx1"/>
          </a:solidFill>
          <a:latin typeface="+mn-lt"/>
          <a:ea typeface="+mn-ea"/>
          <a:cs typeface="+mn-cs"/>
        </a:defRPr>
      </a:lvl2pPr>
      <a:lvl3pPr marL="479976" indent="-239989" algn="l" defTabSz="914354"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3pPr>
      <a:lvl4pPr marL="719965" indent="-239989" algn="l" defTabSz="914354" rtl="0" eaLnBrk="1" latinLnBrk="0" hangingPunct="1">
        <a:lnSpc>
          <a:spcPct val="110000"/>
        </a:lnSpc>
        <a:spcBef>
          <a:spcPts val="0"/>
        </a:spcBef>
        <a:spcAft>
          <a:spcPts val="667"/>
        </a:spcAft>
        <a:buClr>
          <a:schemeClr val="accent4"/>
        </a:buClr>
        <a:buFont typeface="Symbol" panose="05050102010706020507" pitchFamily="18" charset="2"/>
        <a:buChar char="-"/>
        <a:defRPr sz="1600" kern="1200">
          <a:solidFill>
            <a:schemeClr val="tx1"/>
          </a:solidFill>
          <a:latin typeface="+mn-lt"/>
          <a:ea typeface="+mn-ea"/>
          <a:cs typeface="+mn-cs"/>
        </a:defRPr>
      </a:lvl4pPr>
      <a:lvl5pPr marL="0" indent="0" algn="l" defTabSz="914354" rtl="0" eaLnBrk="1" latinLnBrk="0" hangingPunct="1">
        <a:lnSpc>
          <a:spcPct val="110000"/>
        </a:lnSpc>
        <a:spcBef>
          <a:spcPts val="0"/>
        </a:spcBef>
        <a:spcAft>
          <a:spcPts val="667"/>
        </a:spcAft>
        <a:buFont typeface="Arial" panose="020B0604020202020204" pitchFamily="34" charset="0"/>
        <a:buNone/>
        <a:defRPr sz="2000" kern="1200">
          <a:solidFill>
            <a:schemeClr val="tx1"/>
          </a:solidFill>
          <a:latin typeface="+mn-lt"/>
          <a:ea typeface="+mn-ea"/>
          <a:cs typeface="+mn-cs"/>
        </a:defRPr>
      </a:lvl5pPr>
      <a:lvl6pPr marL="0" indent="0" algn="l" defTabSz="914354" rtl="0" eaLnBrk="1" latinLnBrk="0" hangingPunct="1">
        <a:lnSpc>
          <a:spcPct val="110000"/>
        </a:lnSpc>
        <a:spcBef>
          <a:spcPts val="0"/>
        </a:spcBef>
        <a:spcAft>
          <a:spcPts val="0"/>
        </a:spcAft>
        <a:buFont typeface="+mj-lt"/>
        <a:buNone/>
        <a:defRPr sz="1800" b="1" kern="1200">
          <a:solidFill>
            <a:schemeClr val="tx1"/>
          </a:solidFill>
          <a:latin typeface="+mn-lt"/>
          <a:ea typeface="+mn-ea"/>
          <a:cs typeface="+mn-cs"/>
        </a:defRPr>
      </a:lvl6pPr>
      <a:lvl7pPr marL="239989" indent="-239989" algn="l" defTabSz="914354" rtl="0" eaLnBrk="1" latinLnBrk="0" hangingPunct="1">
        <a:lnSpc>
          <a:spcPct val="110000"/>
        </a:lnSpc>
        <a:spcBef>
          <a:spcPts val="0"/>
        </a:spcBef>
        <a:spcAft>
          <a:spcPts val="667"/>
        </a:spcAft>
        <a:buClr>
          <a:schemeClr val="accent4"/>
        </a:buClr>
        <a:buFont typeface="+mj-lt"/>
        <a:buAutoNum type="arabicPeriod"/>
        <a:defRPr sz="10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333" kern="10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pos="5556">
          <p15:clr>
            <a:srgbClr val="F26B43"/>
          </p15:clr>
        </p15:guide>
        <p15:guide id="3" orient="horz" pos="725">
          <p15:clr>
            <a:srgbClr val="F26B43"/>
          </p15:clr>
        </p15:guide>
        <p15:guide id="4" orient="horz" pos="2949">
          <p15:clr>
            <a:srgbClr val="F26B43"/>
          </p15:clr>
        </p15:guide>
        <p15:guide id="5"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94497-5FDF-2C8C-C6C0-54F06757B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9FB40AA-6B60-361D-EBEA-A5D4D2B94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B9702CB-EC3C-413F-0D00-F9DDFA7DF7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it-IT"/>
          </a:p>
        </p:txBody>
      </p:sp>
      <p:sp>
        <p:nvSpPr>
          <p:cNvPr id="5" name="Footer Placeholder 4">
            <a:extLst>
              <a:ext uri="{FF2B5EF4-FFF2-40B4-BE49-F238E27FC236}">
                <a16:creationId xmlns:a16="http://schemas.microsoft.com/office/drawing/2014/main" id="{4EB0497C-3CC3-FA68-65BB-93B3AAA0D6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DHL Express Italy Srl | Rita Visciglio | US Tariffs | 03.10.2025</a:t>
            </a:r>
          </a:p>
        </p:txBody>
      </p:sp>
      <p:sp>
        <p:nvSpPr>
          <p:cNvPr id="6" name="Slide Number Placeholder 5">
            <a:extLst>
              <a:ext uri="{FF2B5EF4-FFF2-40B4-BE49-F238E27FC236}">
                <a16:creationId xmlns:a16="http://schemas.microsoft.com/office/drawing/2014/main" id="{2097BB10-1FD8-0759-948C-DAFF107E7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1442C3-D790-413D-AC51-AEB433B2707D}" type="slidenum">
              <a:rPr lang="it-IT" smtClean="0"/>
              <a:t>‹#›</a:t>
            </a:fld>
            <a:endParaRPr lang="it-IT"/>
          </a:p>
        </p:txBody>
      </p:sp>
      <p:sp>
        <p:nvSpPr>
          <p:cNvPr id="8" name="TextBox 7">
            <a:extLst>
              <a:ext uri="{FF2B5EF4-FFF2-40B4-BE49-F238E27FC236}">
                <a16:creationId xmlns:a16="http://schemas.microsoft.com/office/drawing/2014/main" id="{7FD6F85F-105F-B08E-4AD1-17803CEFC921}"/>
              </a:ext>
            </a:extLst>
          </p:cNvPr>
          <p:cNvSpPr txBox="1"/>
          <p:nvPr>
            <p:extLst>
              <p:ext uri="{1162E1C5-73C7-4A58-AE30-91384D911F3F}">
                <p184:classification xmlns:p184="http://schemas.microsoft.com/office/powerpoint/2018/4/main" val="hdr"/>
              </p:ext>
            </p:extLst>
          </p:nvPr>
        </p:nvSpPr>
        <p:spPr>
          <a:xfrm>
            <a:off x="63500" y="63500"/>
            <a:ext cx="1119188" cy="152400"/>
          </a:xfrm>
          <a:prstGeom prst="rect">
            <a:avLst/>
          </a:prstGeom>
        </p:spPr>
        <p:txBody>
          <a:bodyPr horzOverflow="overflow" lIns="0" tIns="0" rIns="0" bIns="0">
            <a:spAutoFit/>
          </a:bodyPr>
          <a:lstStyle/>
          <a:p>
            <a:pPr algn="l"/>
            <a:r>
              <a:rPr lang="it-IT" sz="1000">
                <a:solidFill>
                  <a:srgbClr val="747474"/>
                </a:solidFill>
                <a:latin typeface="Delivery" panose="020F0503020204020204" pitchFamily="34" charset="0"/>
              </a:rPr>
              <a:t>FOR INTERNAL USE</a:t>
            </a:r>
          </a:p>
        </p:txBody>
      </p:sp>
    </p:spTree>
    <p:extLst>
      <p:ext uri="{BB962C8B-B14F-4D97-AF65-F5344CB8AC3E}">
        <p14:creationId xmlns:p14="http://schemas.microsoft.com/office/powerpoint/2010/main" val="33075068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1.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52.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52.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5.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Glossy round icon. Download flag icon of United States of America at PNG format">
            <a:extLst>
              <a:ext uri="{FF2B5EF4-FFF2-40B4-BE49-F238E27FC236}">
                <a16:creationId xmlns:a16="http://schemas.microsoft.com/office/drawing/2014/main" id="{82A518F7-FFBF-7CC1-9D95-C5CFE1A3745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293982" y="4817053"/>
            <a:ext cx="1329588" cy="997187"/>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a:extLst>
              <a:ext uri="{FF2B5EF4-FFF2-40B4-BE49-F238E27FC236}">
                <a16:creationId xmlns:a16="http://schemas.microsoft.com/office/drawing/2014/main" id="{0F927310-94B7-E6DE-4BFA-C11EE1392EB8}"/>
              </a:ext>
            </a:extLst>
          </p:cNvPr>
          <p:cNvSpPr>
            <a:spLocks noGrp="1"/>
          </p:cNvSpPr>
          <p:nvPr>
            <p:ph type="subTitle" idx="1"/>
          </p:nvPr>
        </p:nvSpPr>
        <p:spPr>
          <a:xfrm>
            <a:off x="328485" y="3743255"/>
            <a:ext cx="11327999" cy="670953"/>
          </a:xfrm>
        </p:spPr>
        <p:txBody>
          <a:bodyPr/>
          <a:lstStyle/>
          <a:p>
            <a:r>
              <a:rPr lang="it-IT" dirty="0"/>
              <a:t>Rita visciglio, customs support team manager</a:t>
            </a:r>
          </a:p>
          <a:p>
            <a:r>
              <a:rPr lang="it-IT" dirty="0"/>
              <a:t>Dhl express italy srl </a:t>
            </a:r>
          </a:p>
        </p:txBody>
      </p:sp>
      <p:sp>
        <p:nvSpPr>
          <p:cNvPr id="3" name="Title 2">
            <a:extLst>
              <a:ext uri="{FF2B5EF4-FFF2-40B4-BE49-F238E27FC236}">
                <a16:creationId xmlns:a16="http://schemas.microsoft.com/office/drawing/2014/main" id="{0B241B73-74A5-19FB-D8F4-180AD9DB51E1}"/>
              </a:ext>
            </a:extLst>
          </p:cNvPr>
          <p:cNvSpPr>
            <a:spLocks noGrp="1"/>
          </p:cNvSpPr>
          <p:nvPr>
            <p:ph type="title"/>
          </p:nvPr>
        </p:nvSpPr>
        <p:spPr>
          <a:xfrm>
            <a:off x="432002" y="1511661"/>
            <a:ext cx="11327999" cy="1998497"/>
          </a:xfrm>
        </p:spPr>
        <p:txBody>
          <a:bodyPr/>
          <a:lstStyle/>
          <a:p>
            <a:r>
              <a:rPr lang="it-IT" dirty="0"/>
              <a:t>2025</a:t>
            </a:r>
            <a:br>
              <a:rPr lang="it-IT" dirty="0"/>
            </a:br>
            <a:r>
              <a:rPr lang="it-IT" dirty="0"/>
              <a:t>united states (US)</a:t>
            </a:r>
            <a:br>
              <a:rPr lang="it-IT" dirty="0"/>
            </a:br>
            <a:r>
              <a:rPr lang="it-IT" dirty="0"/>
              <a:t>regulatory changes</a:t>
            </a:r>
          </a:p>
        </p:txBody>
      </p:sp>
      <p:sp>
        <p:nvSpPr>
          <p:cNvPr id="6" name="Text Placeholder 5">
            <a:extLst>
              <a:ext uri="{FF2B5EF4-FFF2-40B4-BE49-F238E27FC236}">
                <a16:creationId xmlns:a16="http://schemas.microsoft.com/office/drawing/2014/main" id="{DD8DA90B-1EBA-05A7-D698-5C6A647E98FD}"/>
              </a:ext>
            </a:extLst>
          </p:cNvPr>
          <p:cNvSpPr>
            <a:spLocks noGrp="1"/>
          </p:cNvSpPr>
          <p:nvPr>
            <p:ph type="body" sz="quarter" idx="20"/>
          </p:nvPr>
        </p:nvSpPr>
        <p:spPr>
          <a:xfrm>
            <a:off x="422276" y="6137768"/>
            <a:ext cx="1990725" cy="301624"/>
          </a:xfrm>
        </p:spPr>
        <p:txBody>
          <a:bodyPr/>
          <a:lstStyle/>
          <a:p>
            <a:endParaRPr lang="it-IT" dirty="0"/>
          </a:p>
        </p:txBody>
      </p:sp>
      <p:pic>
        <p:nvPicPr>
          <p:cNvPr id="8" name="Graphic 7">
            <a:extLst>
              <a:ext uri="{FF2B5EF4-FFF2-40B4-BE49-F238E27FC236}">
                <a16:creationId xmlns:a16="http://schemas.microsoft.com/office/drawing/2014/main" id="{E42E91D0-B2BE-9EB3-CD41-963109303A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276" y="4737736"/>
            <a:ext cx="1059252" cy="1059252"/>
          </a:xfrm>
          <a:prstGeom prst="rect">
            <a:avLst/>
          </a:prstGeom>
        </p:spPr>
      </p:pic>
      <p:pic>
        <p:nvPicPr>
          <p:cNvPr id="10" name="Picture 9" descr="Statue of Liberty New York City">
            <a:extLst>
              <a:ext uri="{FF2B5EF4-FFF2-40B4-BE49-F238E27FC236}">
                <a16:creationId xmlns:a16="http://schemas.microsoft.com/office/drawing/2014/main" id="{E7175219-4354-704A-CFA4-A916C33F8676}"/>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t="6529" b="6529"/>
          <a:stretch/>
        </p:blipFill>
        <p:spPr>
          <a:xfrm>
            <a:off x="7254815" y="-5507"/>
            <a:ext cx="4937185" cy="6863507"/>
          </a:xfrm>
          <a:prstGeom prst="rect">
            <a:avLst/>
          </a:prstGeom>
        </p:spPr>
      </p:pic>
      <p:sp>
        <p:nvSpPr>
          <p:cNvPr id="11" name="Rectangle 10">
            <a:extLst>
              <a:ext uri="{FF2B5EF4-FFF2-40B4-BE49-F238E27FC236}">
                <a16:creationId xmlns:a16="http://schemas.microsoft.com/office/drawing/2014/main" id="{3B8DB0D7-8400-FC59-0517-B7E1FFFC3B5F}"/>
              </a:ext>
            </a:extLst>
          </p:cNvPr>
          <p:cNvSpPr/>
          <p:nvPr/>
        </p:nvSpPr>
        <p:spPr>
          <a:xfrm>
            <a:off x="7254815" y="0"/>
            <a:ext cx="4937185" cy="6858000"/>
          </a:xfrm>
          <a:prstGeom prst="rect">
            <a:avLst/>
          </a:prstGeom>
          <a:solidFill>
            <a:srgbClr val="B2B2B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err="1">
              <a:ln>
                <a:noFill/>
              </a:ln>
              <a:solidFill>
                <a:prstClr val="black"/>
              </a:solidFill>
              <a:effectLst/>
              <a:uLnTx/>
              <a:uFillTx/>
              <a:latin typeface="Delivery"/>
              <a:ea typeface="+mn-ea"/>
              <a:cs typeface="+mn-cs"/>
            </a:endParaRPr>
          </a:p>
        </p:txBody>
      </p:sp>
    </p:spTree>
    <p:extLst>
      <p:ext uri="{BB962C8B-B14F-4D97-AF65-F5344CB8AC3E}">
        <p14:creationId xmlns:p14="http://schemas.microsoft.com/office/powerpoint/2010/main" val="376080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4A20C9-2058-8BF1-F9DF-7B93554F0509}"/>
              </a:ext>
            </a:extLst>
          </p:cNvPr>
          <p:cNvPicPr>
            <a:picLocks noChangeAspect="1"/>
          </p:cNvPicPr>
          <p:nvPr/>
        </p:nvPicPr>
        <p:blipFill>
          <a:blip r:embed="rId3"/>
          <a:stretch>
            <a:fillRect/>
          </a:stretch>
        </p:blipFill>
        <p:spPr>
          <a:xfrm>
            <a:off x="7287942" y="0"/>
            <a:ext cx="4971585" cy="6858000"/>
          </a:xfrm>
          <a:prstGeom prst="rect">
            <a:avLst/>
          </a:prstGeom>
        </p:spPr>
      </p:pic>
      <p:sp>
        <p:nvSpPr>
          <p:cNvPr id="10" name="Rectangle 9">
            <a:extLst>
              <a:ext uri="{FF2B5EF4-FFF2-40B4-BE49-F238E27FC236}">
                <a16:creationId xmlns:a16="http://schemas.microsoft.com/office/drawing/2014/main" id="{D1057785-6B00-F87A-BA02-47A12324E55F}"/>
              </a:ext>
            </a:extLst>
          </p:cNvPr>
          <p:cNvSpPr/>
          <p:nvPr/>
        </p:nvSpPr>
        <p:spPr>
          <a:xfrm>
            <a:off x="7287942" y="0"/>
            <a:ext cx="3858985" cy="6858000"/>
          </a:xfrm>
          <a:prstGeom prst="rect">
            <a:avLst/>
          </a:prstGeom>
          <a:gradFill flip="none" rotWithShape="1">
            <a:gsLst>
              <a:gs pos="0">
                <a:schemeClr val="bg1"/>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1" name="Picture 8" descr="Glossy round icon. Download flag icon of United States of America at PNG format">
            <a:extLst>
              <a:ext uri="{FF2B5EF4-FFF2-40B4-BE49-F238E27FC236}">
                <a16:creationId xmlns:a16="http://schemas.microsoft.com/office/drawing/2014/main" id="{69BD9758-8F6C-738D-254B-E2D89E034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2994" y="1727252"/>
            <a:ext cx="776623" cy="5824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7F7B348-54CF-E229-6426-697F746B1E08}"/>
              </a:ext>
            </a:extLst>
          </p:cNvPr>
          <p:cNvSpPr txBox="1"/>
          <p:nvPr/>
        </p:nvSpPr>
        <p:spPr>
          <a:xfrm>
            <a:off x="431999" y="1727253"/>
            <a:ext cx="6443253" cy="3345080"/>
          </a:xfrm>
          <a:prstGeom prst="rect">
            <a:avLst/>
          </a:prstGeom>
          <a:noFill/>
        </p:spPr>
        <p:txBody>
          <a:bodyPr wrap="square" lIns="0" tIns="0" rIns="0" bIns="0" rtlCol="0">
            <a:noAutofit/>
          </a:bodyPr>
          <a:lstStyle/>
          <a:p>
            <a:pPr marL="0" marR="0" lvl="0" indent="0" algn="l" defTabSz="914400" rtl="0" eaLnBrk="1" fontAlgn="auto" latinLnBrk="0" hangingPunct="1">
              <a:lnSpc>
                <a:spcPct val="110000"/>
              </a:lnSpc>
              <a:spcBef>
                <a:spcPts val="0"/>
              </a:spcBef>
              <a:spcAft>
                <a:spcPts val="667"/>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I cambiamenti che si sono verificati hanno portato molta </a:t>
            </a:r>
            <a:r>
              <a:rPr kumimoji="0" lang="it-IT" sz="1800" b="1" i="0" u="none" strike="noStrike" kern="1200" cap="none" spc="0" normalizeH="0" baseline="0" noProof="0" dirty="0">
                <a:ln>
                  <a:noFill/>
                </a:ln>
                <a:solidFill>
                  <a:srgbClr val="D40511"/>
                </a:solidFill>
                <a:effectLst/>
                <a:uLnTx/>
                <a:uFillTx/>
                <a:latin typeface="Delivery" panose="020F0503020204020204" pitchFamily="34" charset="0"/>
                <a:ea typeface="Delivery" panose="020F0503020204020204" pitchFamily="34" charset="0"/>
                <a:cs typeface="Delivery" panose="020F0503020204020204" pitchFamily="34" charset="0"/>
              </a:rPr>
              <a:t>complessità</a:t>
            </a:r>
            <a:r>
              <a:rPr kumimoji="0" lang="it-IT" sz="1800" b="1"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 alle catene di fornitura e distribuzione e al commercio internazionale in tutto il mondo</a:t>
            </a:r>
            <a:endParaRPr kumimoji="0" lang="en-GB" sz="1800" b="1"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endParaRPr>
          </a:p>
          <a:p>
            <a:pPr marL="380990" marR="0" lvl="0" indent="-380990" algn="l" defTabSz="914400" rtl="0" eaLnBrk="1" fontAlgn="auto" latinLnBrk="0" hangingPunct="1">
              <a:lnSpc>
                <a:spcPct val="100000"/>
              </a:lnSpc>
              <a:spcBef>
                <a:spcPts val="1600"/>
              </a:spcBef>
              <a:spcAft>
                <a:spcPts val="160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Nuove </a:t>
            </a:r>
            <a:r>
              <a:rPr kumimoji="0" lang="it-IT" sz="1800" b="1" i="0" u="none" strike="noStrike" kern="1200" cap="none" spc="0" normalizeH="0" baseline="0" noProof="0" dirty="0">
                <a:ln>
                  <a:noFill/>
                </a:ln>
                <a:solidFill>
                  <a:srgbClr val="D40511"/>
                </a:solidFill>
                <a:effectLst/>
                <a:uLnTx/>
                <a:uFillTx/>
                <a:latin typeface="Delivery" panose="020F0503020204020204" pitchFamily="34" charset="0"/>
                <a:ea typeface="Delivery" panose="020F0503020204020204" pitchFamily="34" charset="0"/>
                <a:cs typeface="Delivery" panose="020F0503020204020204" pitchFamily="34" charset="0"/>
              </a:rPr>
              <a:t>sfide</a:t>
            </a:r>
            <a:r>
              <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 ma anche nuove </a:t>
            </a:r>
            <a:r>
              <a:rPr kumimoji="0" lang="it-IT" sz="1800" b="1"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opportunità</a:t>
            </a:r>
            <a:r>
              <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 per le aziende italiane.</a:t>
            </a:r>
          </a:p>
          <a:p>
            <a:pPr marL="380990" marR="0" lvl="0" indent="-380990" algn="l" defTabSz="914400" rtl="0" eaLnBrk="1" fontAlgn="auto" latinLnBrk="0" hangingPunct="1">
              <a:lnSpc>
                <a:spcPct val="100000"/>
              </a:lnSpc>
              <a:spcBef>
                <a:spcPts val="1600"/>
              </a:spcBef>
              <a:spcAft>
                <a:spcPts val="1600"/>
              </a:spcAft>
              <a:buClrTx/>
              <a:buSzTx/>
              <a:buFont typeface="Arial" panose="020B0604020202020204" pitchFamily="34" charset="0"/>
              <a:buChar char="•"/>
              <a:tabLst/>
              <a:defRPr/>
            </a:pPr>
            <a:r>
              <a:rPr kumimoji="0" lang="it-IT" sz="1800" b="1"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Rimanere informati </a:t>
            </a:r>
            <a:r>
              <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e </a:t>
            </a:r>
            <a:r>
              <a:rPr kumimoji="0" lang="it-IT" sz="1800" b="1"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agili</a:t>
            </a:r>
            <a:r>
              <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 è fondamentale per raggiungere il successo nel business nel mercato in continua evoluzione</a:t>
            </a:r>
          </a:p>
          <a:p>
            <a:pPr marL="0" marR="0" lvl="0" indent="0" algn="l" defTabSz="914400" rtl="0" eaLnBrk="1" fontAlgn="auto" latinLnBrk="0" hangingPunct="1">
              <a:lnSpc>
                <a:spcPct val="110000"/>
              </a:lnSpc>
              <a:spcBef>
                <a:spcPts val="0"/>
              </a:spcBef>
              <a:spcAft>
                <a:spcPts val="667"/>
              </a:spcAft>
              <a:buClr>
                <a:srgbClr val="0F9ED5"/>
              </a:buClr>
              <a:buSzTx/>
              <a:buFontTx/>
              <a:buNone/>
              <a:tabLst/>
              <a:defRPr/>
            </a:pPr>
            <a:endPar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endParaRPr>
          </a:p>
          <a:p>
            <a:pPr marL="380990" marR="0" lvl="0" indent="-380990" algn="l" defTabSz="914400" rtl="0" eaLnBrk="1" fontAlgn="auto" latinLnBrk="0" hangingPunct="1">
              <a:lnSpc>
                <a:spcPct val="110000"/>
              </a:lnSpc>
              <a:spcBef>
                <a:spcPts val="0"/>
              </a:spcBef>
              <a:spcAft>
                <a:spcPts val="667"/>
              </a:spcAft>
              <a:buClr>
                <a:srgbClr val="0F9ED5"/>
              </a:buClr>
              <a:buSzTx/>
              <a:buFont typeface="Arial" panose="020B0604020202020204" pitchFamily="34" charset="0"/>
              <a:buChar char="•"/>
              <a:tabLst/>
              <a:defRPr/>
            </a:pPr>
            <a:endPar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endParaRPr>
          </a:p>
          <a:p>
            <a:pPr marL="380990" marR="0" lvl="0" indent="-380990" algn="l" defTabSz="914400" rtl="0" eaLnBrk="1" fontAlgn="auto" latinLnBrk="0" hangingPunct="1">
              <a:lnSpc>
                <a:spcPct val="110000"/>
              </a:lnSpc>
              <a:spcBef>
                <a:spcPts val="0"/>
              </a:spcBef>
              <a:spcAft>
                <a:spcPts val="667"/>
              </a:spcAft>
              <a:buClr>
                <a:srgbClr val="0F9ED5"/>
              </a:buClr>
              <a:buSzTx/>
              <a:buFont typeface="Arial" panose="020B0604020202020204" pitchFamily="34" charset="0"/>
              <a:buChar char="•"/>
              <a:tabLst/>
              <a:defRPr/>
            </a:pPr>
            <a:endParaRPr kumimoji="0" lang="it-IT" sz="1800" b="0"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endParaRPr>
          </a:p>
          <a:p>
            <a:pPr marL="0" marR="0" lvl="0" indent="0" algn="l" defTabSz="914400" rtl="0" eaLnBrk="1" fontAlgn="auto" latinLnBrk="0" hangingPunct="1">
              <a:lnSpc>
                <a:spcPct val="110000"/>
              </a:lnSpc>
              <a:spcBef>
                <a:spcPts val="0"/>
              </a:spcBef>
              <a:spcAft>
                <a:spcPts val="667"/>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sp>
        <p:nvSpPr>
          <p:cNvPr id="2" name="Title 1">
            <a:extLst>
              <a:ext uri="{FF2B5EF4-FFF2-40B4-BE49-F238E27FC236}">
                <a16:creationId xmlns:a16="http://schemas.microsoft.com/office/drawing/2014/main" id="{5515907F-A505-3379-94E5-C9615E986BE0}"/>
              </a:ext>
            </a:extLst>
          </p:cNvPr>
          <p:cNvSpPr txBox="1">
            <a:spLocks/>
          </p:cNvSpPr>
          <p:nvPr/>
        </p:nvSpPr>
        <p:spPr>
          <a:xfrm>
            <a:off x="431999" y="470045"/>
            <a:ext cx="11328400" cy="658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Delivery" panose="020F0503020204020204" pitchFamily="34" charset="0"/>
                <a:ea typeface="Delivery" panose="020F0503020204020204" pitchFamily="34" charset="0"/>
                <a:cs typeface="Delivery" panose="020F0503020204020204" pitchFamily="34" charset="0"/>
              </a:rPr>
              <a:t>Contesto</a:t>
            </a:r>
          </a:p>
        </p:txBody>
      </p:sp>
      <p:pic>
        <p:nvPicPr>
          <p:cNvPr id="3" name="Picture 2">
            <a:extLst>
              <a:ext uri="{FF2B5EF4-FFF2-40B4-BE49-F238E27FC236}">
                <a16:creationId xmlns:a16="http://schemas.microsoft.com/office/drawing/2014/main" id="{553ED373-AFDF-7F6F-4590-C73FC8310542}"/>
              </a:ext>
            </a:extLst>
          </p:cNvPr>
          <p:cNvPicPr>
            <a:picLocks noChangeAspect="1"/>
          </p:cNvPicPr>
          <p:nvPr/>
        </p:nvPicPr>
        <p:blipFill>
          <a:blip r:embed="rId5"/>
          <a:stretch>
            <a:fillRect/>
          </a:stretch>
        </p:blipFill>
        <p:spPr>
          <a:xfrm>
            <a:off x="431999" y="6163489"/>
            <a:ext cx="1993565" cy="298730"/>
          </a:xfrm>
          <a:prstGeom prst="rect">
            <a:avLst/>
          </a:prstGeom>
        </p:spPr>
      </p:pic>
    </p:spTree>
    <p:extLst>
      <p:ext uri="{BB962C8B-B14F-4D97-AF65-F5344CB8AC3E}">
        <p14:creationId xmlns:p14="http://schemas.microsoft.com/office/powerpoint/2010/main" val="340024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AFB8F-E728-9D21-6A3D-C0584133D8C4}"/>
              </a:ext>
            </a:extLst>
          </p:cNvPr>
          <p:cNvPicPr>
            <a:picLocks noChangeAspect="1"/>
          </p:cNvPicPr>
          <p:nvPr/>
        </p:nvPicPr>
        <p:blipFill>
          <a:blip r:embed="rId3"/>
          <a:stretch>
            <a:fillRect/>
          </a:stretch>
        </p:blipFill>
        <p:spPr>
          <a:xfrm>
            <a:off x="431999" y="6163489"/>
            <a:ext cx="1993565" cy="298730"/>
          </a:xfrm>
          <a:prstGeom prst="rect">
            <a:avLst/>
          </a:prstGeom>
        </p:spPr>
      </p:pic>
      <p:graphicFrame>
        <p:nvGraphicFramePr>
          <p:cNvPr id="2" name="Table 1">
            <a:extLst>
              <a:ext uri="{FF2B5EF4-FFF2-40B4-BE49-F238E27FC236}">
                <a16:creationId xmlns:a16="http://schemas.microsoft.com/office/drawing/2014/main" id="{1253D11D-D5F3-78F5-9213-4013A2F6EED6}"/>
              </a:ext>
            </a:extLst>
          </p:cNvPr>
          <p:cNvGraphicFramePr>
            <a:graphicFrameLocks noGrp="1"/>
          </p:cNvGraphicFramePr>
          <p:nvPr/>
        </p:nvGraphicFramePr>
        <p:xfrm>
          <a:off x="431999" y="1563236"/>
          <a:ext cx="11243332" cy="4991899"/>
        </p:xfrm>
        <a:graphic>
          <a:graphicData uri="http://schemas.openxmlformats.org/drawingml/2006/table">
            <a:tbl>
              <a:tblPr firstRow="1" bandRow="1"/>
              <a:tblGrid>
                <a:gridCol w="916060">
                  <a:extLst>
                    <a:ext uri="{9D8B030D-6E8A-4147-A177-3AD203B41FA5}">
                      <a16:colId xmlns:a16="http://schemas.microsoft.com/office/drawing/2014/main" val="2462092063"/>
                    </a:ext>
                  </a:extLst>
                </a:gridCol>
                <a:gridCol w="826273">
                  <a:extLst>
                    <a:ext uri="{9D8B030D-6E8A-4147-A177-3AD203B41FA5}">
                      <a16:colId xmlns:a16="http://schemas.microsoft.com/office/drawing/2014/main" val="1932322583"/>
                    </a:ext>
                  </a:extLst>
                </a:gridCol>
                <a:gridCol w="696615">
                  <a:extLst>
                    <a:ext uri="{9D8B030D-6E8A-4147-A177-3AD203B41FA5}">
                      <a16:colId xmlns:a16="http://schemas.microsoft.com/office/drawing/2014/main" val="484347633"/>
                    </a:ext>
                  </a:extLst>
                </a:gridCol>
                <a:gridCol w="3462348">
                  <a:extLst>
                    <a:ext uri="{9D8B030D-6E8A-4147-A177-3AD203B41FA5}">
                      <a16:colId xmlns:a16="http://schemas.microsoft.com/office/drawing/2014/main" val="1211170027"/>
                    </a:ext>
                  </a:extLst>
                </a:gridCol>
                <a:gridCol w="1343141">
                  <a:extLst>
                    <a:ext uri="{9D8B030D-6E8A-4147-A177-3AD203B41FA5}">
                      <a16:colId xmlns:a16="http://schemas.microsoft.com/office/drawing/2014/main" val="2171821135"/>
                    </a:ext>
                  </a:extLst>
                </a:gridCol>
                <a:gridCol w="1388931">
                  <a:extLst>
                    <a:ext uri="{9D8B030D-6E8A-4147-A177-3AD203B41FA5}">
                      <a16:colId xmlns:a16="http://schemas.microsoft.com/office/drawing/2014/main" val="1962654357"/>
                    </a:ext>
                  </a:extLst>
                </a:gridCol>
                <a:gridCol w="1327879">
                  <a:extLst>
                    <a:ext uri="{9D8B030D-6E8A-4147-A177-3AD203B41FA5}">
                      <a16:colId xmlns:a16="http://schemas.microsoft.com/office/drawing/2014/main" val="1361679367"/>
                    </a:ext>
                  </a:extLst>
                </a:gridCol>
                <a:gridCol w="1282085">
                  <a:extLst>
                    <a:ext uri="{9D8B030D-6E8A-4147-A177-3AD203B41FA5}">
                      <a16:colId xmlns:a16="http://schemas.microsoft.com/office/drawing/2014/main" val="1837709293"/>
                    </a:ext>
                  </a:extLst>
                </a:gridCol>
              </a:tblGrid>
              <a:tr h="3661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a:solidFill>
                          <a:schemeClr val="accent4"/>
                        </a:solidFill>
                        <a:latin typeface="Delivery Cd Black" panose="020F0906020204020204" pitchFamily="34" charset="0"/>
                        <a:ea typeface="Delivery Cd Black" panose="020F0906020204020204" pitchFamily="34" charset="0"/>
                        <a:cs typeface="Delivery Cd Black" panose="020F0906020204020204" pitchFamily="34" charset="0"/>
                      </a:endParaRPr>
                    </a:p>
                  </a:txBody>
                  <a:tcPr marL="122328" marR="122328" marT="61164" marB="611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54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accent4"/>
                        </a:solidFill>
                        <a:latin typeface="Delivery Cd Black" panose="020F0906020204020204" pitchFamily="34" charset="0"/>
                        <a:ea typeface="Delivery Cd Black" panose="020F0906020204020204" pitchFamily="34" charset="0"/>
                        <a:cs typeface="Delivery Cd Black" panose="020F0906020204020204" pitchFamily="34" charset="0"/>
                      </a:endParaRPr>
                    </a:p>
                  </a:txBody>
                  <a:tcPr marL="91746" marR="91746" marT="45873" marB="4587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54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accent4"/>
                        </a:solidFill>
                        <a:latin typeface="Delivery Cd Black" panose="020F0906020204020204" pitchFamily="34" charset="0"/>
                        <a:ea typeface="Delivery Cd Black" panose="020F0906020204020204" pitchFamily="34" charset="0"/>
                        <a:cs typeface="Delivery Cd Black" panose="020F0906020204020204" pitchFamily="34" charset="0"/>
                      </a:endParaRPr>
                    </a:p>
                  </a:txBody>
                  <a:tcPr marL="122328" marR="122328" marT="61164" marB="6116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54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accent4"/>
                        </a:solidFill>
                        <a:latin typeface="Delivery Cd Black" panose="020F0906020204020204" pitchFamily="34" charset="0"/>
                        <a:ea typeface="Delivery Cd Black" panose="020F0906020204020204" pitchFamily="34" charset="0"/>
                        <a:cs typeface="Delivery Cd Black" panose="020F0906020204020204" pitchFamily="34" charset="0"/>
                      </a:endParaRPr>
                    </a:p>
                  </a:txBody>
                  <a:tcPr marL="91746" marR="91746" marT="45873" marB="45873"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54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rPr>
                        <a:t>RILEVANZA PER IL SETTORE</a:t>
                      </a:r>
                    </a:p>
                  </a:txBody>
                  <a:tcPr marL="124708" marR="124708" marT="56685" marB="56685"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endParaRPr>
                    </a:p>
                  </a:txBody>
                  <a:tcPr marL="93531" marR="93531" marT="42514" marB="4251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endParaRPr>
                    </a:p>
                  </a:txBody>
                  <a:tcPr marL="93531" marR="93531" marT="42514" marB="4251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endParaRPr>
                    </a:p>
                  </a:txBody>
                  <a:tcPr marL="93531" marR="93531" marT="42514" marB="4251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85277379"/>
                  </a:ext>
                </a:extLst>
              </a:tr>
              <a:tr h="61000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Delivery Cd Black" panose="020F0906020204020204" pitchFamily="34" charset="0"/>
                          <a:ea typeface="Delivery Cd Black" panose="020F0906020204020204" pitchFamily="34" charset="0"/>
                          <a:cs typeface="Delivery Cd Black" panose="020F0906020204020204" pitchFamily="34" charset="0"/>
                        </a:rPr>
                        <a:t>TENDENZE DELLA SUPPLY CHAIN</a:t>
                      </a:r>
                    </a:p>
                  </a:txBody>
                  <a:tcPr marL="122328" marR="122328" marT="61164" marB="611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9696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bg1"/>
                        </a:solidFill>
                        <a:latin typeface="Delivery Cd Black" panose="020F0906020204020204" pitchFamily="34" charset="0"/>
                        <a:ea typeface="Delivery Cd Black" panose="020F0906020204020204" pitchFamily="34" charset="0"/>
                        <a:cs typeface="Delivery Cd Black" panose="020F0906020204020204" pitchFamily="34" charset="0"/>
                      </a:endParaRPr>
                    </a:p>
                  </a:txBody>
                  <a:tcPr marL="91746" marR="91746" marT="45873" marB="45873" anchor="ctr">
                    <a:lnL w="28575" cap="flat" cmpd="sng" algn="ctr">
                      <a:noFill/>
                      <a:prstDash val="solid"/>
                      <a:round/>
                      <a:headEnd type="none" w="med" len="med"/>
                      <a:tailEnd type="none" w="med" len="med"/>
                    </a:lnL>
                    <a:lnR w="12700" cmpd="sng">
                      <a:noFill/>
                      <a:prstDash val="solid"/>
                    </a:lnR>
                    <a:lnT w="28575"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9696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accent4"/>
                        </a:solidFill>
                        <a:latin typeface="Delivery Cd Black" panose="020F0906020204020204" pitchFamily="34" charset="0"/>
                        <a:ea typeface="Delivery Cd Black" panose="020F0906020204020204" pitchFamily="34" charset="0"/>
                        <a:cs typeface="Delivery Cd Black" panose="020F0906020204020204" pitchFamily="34" charset="0"/>
                      </a:endParaRPr>
                    </a:p>
                  </a:txBody>
                  <a:tcPr marL="91746" marR="91746" marT="45873" marB="4587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bg1"/>
                        </a:solidFill>
                        <a:latin typeface="Delivery Cd Black" panose="020F0906020204020204" pitchFamily="34" charset="0"/>
                        <a:ea typeface="Delivery Cd Black" panose="020F0906020204020204" pitchFamily="34" charset="0"/>
                        <a:cs typeface="Delivery Cd Black" panose="020F0906020204020204" pitchFamily="34" charset="0"/>
                      </a:endParaRPr>
                    </a:p>
                  </a:txBody>
                  <a:tcPr marL="122328" marR="122328" marT="61164" marB="61164" anchor="ctr">
                    <a:lnL w="28575" cap="flat" cmpd="sng" algn="ctr">
                      <a:solidFill>
                        <a:srgbClr val="FFFFFF"/>
                      </a:solidFill>
                      <a:prstDash val="solid"/>
                      <a:round/>
                      <a:headEnd type="none" w="med" len="med"/>
                      <a:tailEnd type="none" w="med" len="med"/>
                    </a:lnL>
                    <a:lnR w="12700" cmpd="sng">
                      <a:noFill/>
                      <a:prstDash val="solid"/>
                    </a:lnR>
                    <a:lnT w="28575"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rPr>
                        <a:t>eCommerce</a:t>
                      </a:r>
                    </a:p>
                  </a:txBody>
                  <a:tcPr marL="124708" marR="124708" marT="56685" marB="56685"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rPr>
                        <a:t>Automotive</a:t>
                      </a: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rPr>
                        <a:t>Electronics</a:t>
                      </a: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D40511"/>
                          </a:solidFill>
                          <a:effectLst/>
                          <a:uLnTx/>
                          <a:uFillTx/>
                          <a:latin typeface="Delivery Cd Black" panose="020F0906020204020204" pitchFamily="34" charset="0"/>
                          <a:ea typeface="Delivery Cd Black" panose="020F0906020204020204" pitchFamily="34" charset="0"/>
                          <a:cs typeface="Delivery Cd Black" panose="020F0906020204020204" pitchFamily="34" charset="0"/>
                        </a:rPr>
                        <a:t>Life Sciences</a:t>
                      </a: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2285307018"/>
                  </a:ext>
                </a:extLst>
              </a:tr>
              <a:tr h="61000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700" b="1" i="0" kern="1200">
                          <a:solidFill>
                            <a:srgbClr val="D40511"/>
                          </a:solidFill>
                          <a:effectLst/>
                          <a:latin typeface="Delivery" panose="020F0503020204020204" pitchFamily="34" charset="0"/>
                          <a:ea typeface="+mn-ea"/>
                          <a:cs typeface="+mn-cs"/>
                        </a:rPr>
                        <a:t>1</a:t>
                      </a:r>
                    </a:p>
                  </a:txBody>
                  <a:tcPr marL="122328" marR="122328" marT="61164" marB="611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100" b="0" i="0" kern="1200" noProof="0" dirty="0">
                          <a:solidFill>
                            <a:schemeClr val="dk1"/>
                          </a:solidFill>
                          <a:effectLst/>
                          <a:latin typeface="Delivery" panose="020F0503020204020204" pitchFamily="34" charset="0"/>
                          <a:ea typeface="+mn-ea"/>
                          <a:cs typeface="+mn-cs"/>
                        </a:rPr>
                        <a:t>Attendere e osservare</a:t>
                      </a:r>
                    </a:p>
                  </a:txBody>
                  <a:tcPr marL="122328" marR="122328" marT="61164" marB="61164" anchor="ctr">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i="0" kern="1200">
                        <a:solidFill>
                          <a:schemeClr val="dk1"/>
                        </a:solidFill>
                        <a:effectLst/>
                        <a:latin typeface="Delivery" panose="020F0503020204020204" pitchFamily="34" charset="0"/>
                        <a:ea typeface="+mn-ea"/>
                        <a:cs typeface="+mn-cs"/>
                      </a:endParaRPr>
                    </a:p>
                  </a:txBody>
                  <a:tcPr marL="91746" marR="91746" marT="45873" marB="45873" anchor="ct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it-IT" sz="1100" b="0" i="0" dirty="0">
                          <a:solidFill>
                            <a:schemeClr val="tx1"/>
                          </a:solidFill>
                          <a:effectLst/>
                          <a:latin typeface="+mn-lt"/>
                        </a:rPr>
                        <a:t>Mantenimento dell’attuale operatività senza modifiche immediate alla supply chain o ai trasporti, fino a quando non si ottiene maggiore chiarezza.</a:t>
                      </a:r>
                      <a:endParaRPr lang="en-US" sz="1100" dirty="0">
                        <a:solidFill>
                          <a:schemeClr val="tx1"/>
                        </a:solidFill>
                        <a:latin typeface="+mn-lt"/>
                      </a:endParaRPr>
                    </a:p>
                  </a:txBody>
                  <a:tcPr marL="122328" marR="122328" marT="61164" marB="611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735717759"/>
                  </a:ext>
                </a:extLst>
              </a:tr>
              <a:tr h="61000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700" b="1" i="0" kern="1200">
                          <a:solidFill>
                            <a:srgbClr val="D40511"/>
                          </a:solidFill>
                          <a:effectLst/>
                          <a:latin typeface="Delivery" panose="020F0503020204020204" pitchFamily="34" charset="0"/>
                          <a:ea typeface="+mn-ea"/>
                          <a:cs typeface="+mn-cs"/>
                        </a:rPr>
                        <a:t>2</a:t>
                      </a:r>
                    </a:p>
                  </a:txBody>
                  <a:tcPr marL="122328" marR="122328" marT="61164" marB="611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100" b="0" i="0" kern="1000" dirty="0">
                          <a:solidFill>
                            <a:schemeClr val="tx1"/>
                          </a:solidFill>
                          <a:effectLst/>
                          <a:latin typeface="+mn-lt"/>
                          <a:ea typeface="+mn-ea"/>
                          <a:cs typeface="+mn-cs"/>
                        </a:rPr>
                        <a:t>Adeguare i prezzi</a:t>
                      </a:r>
                      <a:endParaRPr lang="en-US" sz="1100" b="0" i="0" kern="1200" dirty="0">
                        <a:solidFill>
                          <a:schemeClr val="dk1"/>
                        </a:solidFill>
                        <a:effectLst/>
                        <a:latin typeface="Delivery" panose="020F0503020204020204" pitchFamily="34" charset="0"/>
                        <a:ea typeface="+mn-ea"/>
                        <a:cs typeface="+mn-cs"/>
                      </a:endParaRPr>
                    </a:p>
                  </a:txBody>
                  <a:tcPr marL="122328" marR="122328" marT="61164" marB="611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00" b="0" i="0" kern="1200">
                          <a:solidFill>
                            <a:schemeClr val="dk1"/>
                          </a:solidFill>
                          <a:effectLst/>
                          <a:latin typeface="Delivery" panose="020F0503020204020204" pitchFamily="34" charset="0"/>
                          <a:ea typeface="+mn-ea"/>
                          <a:cs typeface="+mn-cs"/>
                        </a:rPr>
                        <a:t>TIME CRITICAL</a:t>
                      </a:r>
                      <a:endParaRPr lang="en-US" sz="800" b="0" i="0" kern="1200">
                        <a:solidFill>
                          <a:schemeClr val="dk1"/>
                        </a:solidFill>
                        <a:effectLst/>
                        <a:latin typeface="Delivery" panose="020F0503020204020204" pitchFamily="34" charset="0"/>
                        <a:ea typeface="+mn-ea"/>
                        <a:cs typeface="+mn-cs"/>
                      </a:endParaRPr>
                    </a:p>
                  </a:txBody>
                  <a:tcPr marL="91746" marR="91746" marT="45873" marB="4587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100" b="0" i="0" kern="1000" dirty="0">
                          <a:solidFill>
                            <a:schemeClr val="tx1"/>
                          </a:solidFill>
                          <a:effectLst/>
                          <a:latin typeface="+mn-lt"/>
                          <a:ea typeface="+mn-ea"/>
                          <a:cs typeface="+mn-cs"/>
                        </a:rPr>
                        <a:t>Ottimizzare i prezzi, includendo il trasferimento dei costi tariffari dove possibile, sia per i prodotti finiti che per i costi di produzione.</a:t>
                      </a:r>
                      <a:endParaRPr lang="en-GB" sz="1100" b="0" i="0" kern="1200" dirty="0">
                        <a:solidFill>
                          <a:schemeClr val="dk1"/>
                        </a:solidFill>
                        <a:effectLst/>
                        <a:latin typeface="Delivery" panose="020F0503020204020204" pitchFamily="34" charset="0"/>
                        <a:ea typeface="+mn-ea"/>
                        <a:cs typeface="+mn-cs"/>
                      </a:endParaRPr>
                    </a:p>
                  </a:txBody>
                  <a:tcPr marL="122328" marR="122328" marT="61164" marB="611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b="0" i="0" kern="1200" noProof="0">
                        <a:solidFill>
                          <a:schemeClr val="dk1"/>
                        </a:solidFill>
                        <a:effectLst/>
                        <a:latin typeface="Delivery" panose="020F0503020204020204" pitchFamily="34" charset="0"/>
                        <a:ea typeface="+mn-ea"/>
                        <a:cs typeface="+mn-cs"/>
                      </a:endParaRPr>
                    </a:p>
                  </a:txBody>
                  <a:tcPr marL="124708" marR="124708" marT="56685" marB="5668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538447210"/>
                  </a:ext>
                </a:extLst>
              </a:tr>
              <a:tr h="6123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700" b="1" i="0" kern="1200">
                          <a:solidFill>
                            <a:srgbClr val="D40511"/>
                          </a:solidFill>
                          <a:effectLst/>
                          <a:latin typeface="Delivery" panose="020F0503020204020204" pitchFamily="34" charset="0"/>
                          <a:ea typeface="+mn-ea"/>
                          <a:cs typeface="+mn-cs"/>
                        </a:rPr>
                        <a:t>3</a:t>
                      </a: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p>
                      <a:pPr marL="0" indent="0" algn="l" defTabSz="685800" rtl="0" eaLnBrk="1" latinLnBrk="0" hangingPunct="1">
                        <a:buFontTx/>
                        <a:buNone/>
                      </a:pPr>
                      <a:r>
                        <a:rPr lang="it-IT" sz="1100" b="0" i="0" kern="1000" dirty="0">
                          <a:solidFill>
                            <a:schemeClr val="tx1"/>
                          </a:solidFill>
                          <a:effectLst/>
                          <a:latin typeface="+mn-lt"/>
                          <a:ea typeface="+mn-ea"/>
                          <a:cs typeface="+mn-cs"/>
                        </a:rPr>
                        <a:t>Sospendere le consegne</a:t>
                      </a:r>
                      <a:endParaRPr lang="en-GB" sz="1100" b="0" i="0" kern="1200" dirty="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l" defTabSz="685800" rtl="0" eaLnBrk="1" latinLnBrk="0" hangingPunct="1">
                        <a:buFontTx/>
                        <a:buNone/>
                      </a:pPr>
                      <a:r>
                        <a:rPr lang="en-GB" sz="800" b="0" i="0" kern="1200">
                          <a:solidFill>
                            <a:schemeClr val="dk1"/>
                          </a:solidFill>
                          <a:effectLst/>
                          <a:latin typeface="Delivery" panose="020F0503020204020204" pitchFamily="34" charset="0"/>
                          <a:ea typeface="+mn-ea"/>
                          <a:cs typeface="+mn-cs"/>
                        </a:rPr>
                        <a:t>PRE 9:00</a:t>
                      </a:r>
                    </a:p>
                  </a:txBody>
                  <a:tcPr marL="93531" marR="93531" marT="46765" marB="4676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it-IT" sz="1100" b="0" i="0" kern="1000" dirty="0">
                          <a:solidFill>
                            <a:schemeClr val="tx1"/>
                          </a:solidFill>
                          <a:effectLst/>
                          <a:latin typeface="+mn-lt"/>
                          <a:ea typeface="+mn-ea"/>
                          <a:cs typeface="+mn-cs"/>
                        </a:rPr>
                        <a:t>Ridurre i volumi, compresa una pausa temporanea nei trasporti, per analizzare meglio la strategia della supply chain e i costi.</a:t>
                      </a:r>
                      <a:endParaRPr lang="en-GB" sz="1100" b="0" i="0" kern="1200" dirty="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527026221"/>
                  </a:ext>
                </a:extLst>
              </a:tr>
              <a:tr h="6123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700" b="1" i="0" kern="1200">
                          <a:solidFill>
                            <a:srgbClr val="D40511"/>
                          </a:solidFill>
                          <a:effectLst/>
                          <a:latin typeface="Delivery" panose="020F0503020204020204" pitchFamily="34" charset="0"/>
                          <a:ea typeface="+mn-ea"/>
                          <a:cs typeface="+mn-cs"/>
                        </a:rPr>
                        <a:t>4</a:t>
                      </a: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p>
                      <a:pPr marL="0" indent="0" algn="l" defTabSz="685800" rtl="0" eaLnBrk="1" latinLnBrk="0" hangingPunct="1">
                        <a:buFontTx/>
                        <a:buNone/>
                      </a:pPr>
                      <a:r>
                        <a:rPr lang="it-IT" sz="1100" b="0" i="0" kern="1000" dirty="0">
                          <a:solidFill>
                            <a:schemeClr val="tx1"/>
                          </a:solidFill>
                          <a:effectLst/>
                          <a:latin typeface="+mn-lt"/>
                          <a:ea typeface="+mn-ea"/>
                          <a:cs typeface="+mn-cs"/>
                        </a:rPr>
                        <a:t>Anticipare le consegne</a:t>
                      </a:r>
                      <a:endParaRPr lang="en-GB" sz="1100" b="0" i="0" kern="1200" dirty="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GB"/>
                    </a:p>
                  </a:txBody>
                  <a:tcPr>
                    <a:lnL w="28575" cap="flat" cmpd="sng" algn="ctr">
                      <a:solidFill>
                        <a:srgbClr val="FFFFFF"/>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r>
                        <a:rPr lang="it-IT" sz="1100" b="0" i="0" kern="1000" dirty="0">
                          <a:solidFill>
                            <a:schemeClr val="tx1"/>
                          </a:solidFill>
                          <a:effectLst/>
                          <a:latin typeface="+mn-lt"/>
                          <a:ea typeface="+mn-ea"/>
                          <a:cs typeface="+mn-cs"/>
                        </a:rPr>
                        <a:t>Accelerare le spedizioni a breve termine per aumentare l'inventario durante il periodo di tolleranza di 90 giorni.</a:t>
                      </a:r>
                      <a:endParaRPr lang="en-GB" sz="1100" b="0" dirty="0"/>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755137134"/>
                  </a:ext>
                </a:extLst>
              </a:tr>
              <a:tr h="7147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700" b="1" i="0" kern="1200" dirty="0">
                          <a:solidFill>
                            <a:srgbClr val="D40511"/>
                          </a:solidFill>
                          <a:effectLst/>
                          <a:latin typeface="Delivery" panose="020F0503020204020204" pitchFamily="34" charset="0"/>
                          <a:ea typeface="+mn-ea"/>
                          <a:cs typeface="+mn-cs"/>
                        </a:rPr>
                        <a:t>5</a:t>
                      </a: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p>
                      <a:pPr marL="0" indent="0" algn="l" defTabSz="685800" rtl="0" eaLnBrk="1" latinLnBrk="0" hangingPunct="1">
                        <a:buFontTx/>
                        <a:buNone/>
                      </a:pPr>
                      <a:r>
                        <a:rPr lang="it-IT" sz="1100" b="0" i="0" kern="1000" dirty="0">
                          <a:solidFill>
                            <a:schemeClr val="tx1"/>
                          </a:solidFill>
                          <a:effectLst/>
                          <a:latin typeface="+mn-lt"/>
                          <a:ea typeface="+mn-ea"/>
                          <a:cs typeface="+mn-cs"/>
                        </a:rPr>
                        <a:t>Cambiare modalità di consegna</a:t>
                      </a:r>
                      <a:endParaRPr lang="en-GB" sz="1100" b="0" i="0" kern="1200" dirty="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GB"/>
                    </a:p>
                  </a:txBody>
                  <a:tcPr>
                    <a:lnL w="28575" cap="flat" cmpd="sng" algn="ctr">
                      <a:solidFill>
                        <a:srgbClr val="FFFFFF"/>
                      </a:solidFill>
                      <a:prstDash val="solid"/>
                      <a:round/>
                      <a:headEnd type="none" w="med" len="med"/>
                      <a:tailEnd type="none" w="med" len="med"/>
                    </a:lnL>
                  </a:tcPr>
                </a:tc>
                <a:tc>
                  <a:txBody>
                    <a:bodyPr/>
                    <a:lstStyle/>
                    <a:p>
                      <a:r>
                        <a:rPr lang="it-IT" sz="1100" b="0" i="0" kern="1000" dirty="0">
                          <a:solidFill>
                            <a:schemeClr val="tx1"/>
                          </a:solidFill>
                          <a:effectLst/>
                          <a:latin typeface="+mn-lt"/>
                          <a:ea typeface="+mn-ea"/>
                          <a:cs typeface="+mn-cs"/>
                        </a:rPr>
                        <a:t>Adattare la logistica passando, ad esempio, da reti postali al trasporto via cargo, oppure da spedizioni parcellizzate a trasporto ‘in </a:t>
                      </a:r>
                      <a:r>
                        <a:rPr lang="it-IT" sz="1100" b="0" i="0" kern="1000" dirty="0" err="1">
                          <a:solidFill>
                            <a:schemeClr val="tx1"/>
                          </a:solidFill>
                          <a:effectLst/>
                          <a:latin typeface="+mn-lt"/>
                          <a:ea typeface="+mn-ea"/>
                          <a:cs typeface="+mn-cs"/>
                        </a:rPr>
                        <a:t>blocco’</a:t>
                      </a:r>
                      <a:r>
                        <a:rPr lang="it-IT" sz="1100" b="0" i="0" kern="1000" dirty="0">
                          <a:solidFill>
                            <a:schemeClr val="tx1"/>
                          </a:solidFill>
                          <a:effectLst/>
                          <a:latin typeface="+mn-lt"/>
                          <a:ea typeface="+mn-ea"/>
                          <a:cs typeface="+mn-cs"/>
                        </a:rPr>
                        <a:t>.</a:t>
                      </a:r>
                      <a:endParaRPr lang="en-GB" sz="1100" b="0" dirty="0"/>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953676038"/>
                  </a:ext>
                </a:extLst>
              </a:tr>
              <a:tr h="77494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700" b="1" i="0" kern="1200" dirty="0">
                          <a:solidFill>
                            <a:srgbClr val="D40511"/>
                          </a:solidFill>
                          <a:effectLst/>
                          <a:latin typeface="Delivery" panose="020F0503020204020204" pitchFamily="34" charset="0"/>
                          <a:ea typeface="+mn-ea"/>
                          <a:cs typeface="+mn-cs"/>
                        </a:rPr>
                        <a:t>6</a:t>
                      </a: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p>
                      <a:pPr marL="0" indent="0" algn="l" defTabSz="685800" rtl="0" eaLnBrk="1" latinLnBrk="0" hangingPunct="1">
                        <a:buFontTx/>
                        <a:buNone/>
                      </a:pPr>
                      <a:r>
                        <a:rPr lang="it-IT" sz="1100" b="0" i="0" kern="1000" dirty="0">
                          <a:solidFill>
                            <a:schemeClr val="tx1"/>
                          </a:solidFill>
                          <a:effectLst/>
                          <a:latin typeface="+mn-lt"/>
                          <a:ea typeface="+mn-ea"/>
                          <a:cs typeface="+mn-cs"/>
                        </a:rPr>
                        <a:t>Riposizionare la produzione o la rete dei fornitori</a:t>
                      </a:r>
                      <a:endParaRPr lang="en-GB" sz="1100" b="0" i="0" kern="1200" dirty="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GB"/>
                    </a:p>
                  </a:txBody>
                  <a:tcPr>
                    <a:lnL w="28575" cap="flat" cmpd="sng" algn="ctr">
                      <a:solidFill>
                        <a:srgbClr val="FFFFFF"/>
                      </a:solidFill>
                      <a:prstDash val="solid"/>
                      <a:round/>
                      <a:headEnd type="none" w="med" len="med"/>
                      <a:tailEnd type="none" w="med" len="med"/>
                    </a:lnL>
                  </a:tcPr>
                </a:tc>
                <a:tc>
                  <a:txBody>
                    <a:bodyPr/>
                    <a:lstStyle/>
                    <a:p>
                      <a:r>
                        <a:rPr lang="it-IT" sz="1100" b="0" i="0" kern="1000" dirty="0">
                          <a:solidFill>
                            <a:schemeClr val="tx1"/>
                          </a:solidFill>
                          <a:effectLst/>
                          <a:latin typeface="+mn-lt"/>
                          <a:ea typeface="+mn-ea"/>
                          <a:cs typeface="+mn-cs"/>
                        </a:rPr>
                        <a:t>Rivalutare e adeguare le sedi di produzione per ottimizzare i flussi della supply chain e ridurre l'esposizione ai dazi, rifornendo gli Stati Uniti da siti alternativi</a:t>
                      </a:r>
                      <a:endParaRPr lang="en-GB" sz="1100" b="0" dirty="0"/>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Delivery" panose="020F0503020204020204" pitchFamily="34" charset="0"/>
                        <a:ea typeface="+mn-ea"/>
                        <a:cs typeface="+mn-cs"/>
                      </a:endParaRPr>
                    </a:p>
                  </a:txBody>
                  <a:tcPr marL="124708" marR="124708" marT="62353" marB="6235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3082270134"/>
                  </a:ext>
                </a:extLst>
              </a:tr>
            </a:tbl>
          </a:graphicData>
        </a:graphic>
      </p:graphicFrame>
      <p:sp>
        <p:nvSpPr>
          <p:cNvPr id="3" name="Rectangle 2">
            <a:extLst>
              <a:ext uri="{FF2B5EF4-FFF2-40B4-BE49-F238E27FC236}">
                <a16:creationId xmlns:a16="http://schemas.microsoft.com/office/drawing/2014/main" id="{1522890E-11E0-2B95-8F5A-14F54FF94521}"/>
              </a:ext>
            </a:extLst>
          </p:cNvPr>
          <p:cNvSpPr/>
          <p:nvPr/>
        </p:nvSpPr>
        <p:spPr>
          <a:xfrm>
            <a:off x="660430" y="978659"/>
            <a:ext cx="7125601" cy="908134"/>
          </a:xfrm>
          <a:prstGeom prst="rect">
            <a:avLst/>
          </a:prstGeom>
        </p:spPr>
        <p:txBody>
          <a:bodyPr wrap="square" lIns="0" tIns="0" numCol="1" spcCol="144000">
            <a:spAutoFit/>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Delivery"/>
                <a:ea typeface="+mn-ea"/>
                <a:cs typeface="+mn-cs"/>
              </a:rPr>
              <a:t>Le imprese stanno già reagendo ai nuovi annunci tariffari. </a:t>
            </a:r>
          </a:p>
          <a:p>
            <a:pPr marL="0" marR="0" lvl="0" indent="0" algn="l" defTabSz="1219139"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Delivery"/>
                <a:ea typeface="+mn-ea"/>
                <a:cs typeface="+mn-cs"/>
              </a:rPr>
              <a:t>Di seguito sono riportati per settore sei nuove tendenze nella supply chain.</a:t>
            </a:r>
          </a:p>
        </p:txBody>
      </p:sp>
      <p:sp>
        <p:nvSpPr>
          <p:cNvPr id="5" name="Rectangle 4">
            <a:extLst>
              <a:ext uri="{FF2B5EF4-FFF2-40B4-BE49-F238E27FC236}">
                <a16:creationId xmlns:a16="http://schemas.microsoft.com/office/drawing/2014/main" id="{46AAC62B-C5D5-41D4-80D1-35EC474D7EC0}"/>
              </a:ext>
            </a:extLst>
          </p:cNvPr>
          <p:cNvSpPr/>
          <p:nvPr/>
        </p:nvSpPr>
        <p:spPr>
          <a:xfrm>
            <a:off x="516669" y="1025194"/>
            <a:ext cx="69522" cy="753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8000" tIns="64000" rIns="128000" bIns="64000" rtlCol="0" anchor="t">
            <a:noAutofit/>
          </a:bodyPr>
          <a:lstStyle/>
          <a:p>
            <a:pPr marL="0" marR="0" lvl="0" indent="0" algn="l" defTabSz="1219139"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black"/>
              </a:solidFill>
              <a:effectLst/>
              <a:uLnTx/>
              <a:uFillTx/>
              <a:latin typeface="Delivery"/>
              <a:ea typeface="+mn-ea"/>
              <a:cs typeface="+mn-cs"/>
            </a:endParaRPr>
          </a:p>
        </p:txBody>
      </p:sp>
      <p:grpSp>
        <p:nvGrpSpPr>
          <p:cNvPr id="31" name="Group 30">
            <a:extLst>
              <a:ext uri="{FF2B5EF4-FFF2-40B4-BE49-F238E27FC236}">
                <a16:creationId xmlns:a16="http://schemas.microsoft.com/office/drawing/2014/main" id="{F4EA5457-F35B-9713-69D9-B84F2A89D58D}"/>
              </a:ext>
            </a:extLst>
          </p:cNvPr>
          <p:cNvGrpSpPr/>
          <p:nvPr/>
        </p:nvGrpSpPr>
        <p:grpSpPr>
          <a:xfrm>
            <a:off x="9515955" y="2664044"/>
            <a:ext cx="396923" cy="396923"/>
            <a:chOff x="10894616" y="4857985"/>
            <a:chExt cx="297692" cy="297692"/>
          </a:xfrm>
          <a:solidFill>
            <a:schemeClr val="bg1"/>
          </a:solidFill>
        </p:grpSpPr>
        <p:sp>
          <p:nvSpPr>
            <p:cNvPr id="68" name="Oval 67">
              <a:extLst>
                <a:ext uri="{FF2B5EF4-FFF2-40B4-BE49-F238E27FC236}">
                  <a16:creationId xmlns:a16="http://schemas.microsoft.com/office/drawing/2014/main" id="{1156AFCE-7F54-3059-10AE-B187BC90F847}"/>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69" name="Graphic 68">
              <a:extLst>
                <a:ext uri="{FF2B5EF4-FFF2-40B4-BE49-F238E27FC236}">
                  <a16:creationId xmlns:a16="http://schemas.microsoft.com/office/drawing/2014/main" id="{55D0EF28-58AB-6CBD-CDE4-A713EA7F548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sp>
        <p:nvSpPr>
          <p:cNvPr id="90" name="Oval 89">
            <a:extLst>
              <a:ext uri="{FF2B5EF4-FFF2-40B4-BE49-F238E27FC236}">
                <a16:creationId xmlns:a16="http://schemas.microsoft.com/office/drawing/2014/main" id="{E2BF6087-E81F-77E8-27F5-BF9DCBFD6658}"/>
              </a:ext>
            </a:extLst>
          </p:cNvPr>
          <p:cNvSpPr/>
          <p:nvPr/>
        </p:nvSpPr>
        <p:spPr>
          <a:xfrm>
            <a:off x="8150426" y="2664044"/>
            <a:ext cx="396923" cy="396923"/>
          </a:xfrm>
          <a:prstGeom prst="ellipse">
            <a:avLst/>
          </a:prstGeom>
          <a:solidFill>
            <a:schemeClr val="bg1"/>
          </a:solidFill>
          <a:ln w="63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91" name="Graphic 90">
            <a:extLst>
              <a:ext uri="{FF2B5EF4-FFF2-40B4-BE49-F238E27FC236}">
                <a16:creationId xmlns:a16="http://schemas.microsoft.com/office/drawing/2014/main" id="{5DF38465-611F-762D-0839-3D868E5512C4}"/>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150426" y="2653365"/>
            <a:ext cx="396923" cy="396923"/>
          </a:xfrm>
          <a:prstGeom prst="rect">
            <a:avLst/>
          </a:prstGeom>
        </p:spPr>
      </p:pic>
      <p:grpSp>
        <p:nvGrpSpPr>
          <p:cNvPr id="92" name="Group 91">
            <a:extLst>
              <a:ext uri="{FF2B5EF4-FFF2-40B4-BE49-F238E27FC236}">
                <a16:creationId xmlns:a16="http://schemas.microsoft.com/office/drawing/2014/main" id="{DF81B8B2-B9F9-503D-C951-3251E5261299}"/>
              </a:ext>
            </a:extLst>
          </p:cNvPr>
          <p:cNvGrpSpPr/>
          <p:nvPr/>
        </p:nvGrpSpPr>
        <p:grpSpPr>
          <a:xfrm>
            <a:off x="10788342" y="2664044"/>
            <a:ext cx="396923" cy="396923"/>
            <a:chOff x="10894616" y="4857985"/>
            <a:chExt cx="297692" cy="297692"/>
          </a:xfrm>
          <a:solidFill>
            <a:schemeClr val="bg1"/>
          </a:solidFill>
        </p:grpSpPr>
        <p:sp>
          <p:nvSpPr>
            <p:cNvPr id="93" name="Oval 92">
              <a:extLst>
                <a:ext uri="{FF2B5EF4-FFF2-40B4-BE49-F238E27FC236}">
                  <a16:creationId xmlns:a16="http://schemas.microsoft.com/office/drawing/2014/main" id="{4B7624ED-30E3-895A-5C36-250621C3C2E0}"/>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94" name="Graphic 93">
              <a:extLst>
                <a:ext uri="{FF2B5EF4-FFF2-40B4-BE49-F238E27FC236}">
                  <a16:creationId xmlns:a16="http://schemas.microsoft.com/office/drawing/2014/main" id="{15F45CD6-6167-83DB-2DEC-3E48EEF15D32}"/>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95" name="Group 94">
            <a:extLst>
              <a:ext uri="{FF2B5EF4-FFF2-40B4-BE49-F238E27FC236}">
                <a16:creationId xmlns:a16="http://schemas.microsoft.com/office/drawing/2014/main" id="{5266632F-6F4B-9195-D4E8-0E765CAE1F53}"/>
              </a:ext>
            </a:extLst>
          </p:cNvPr>
          <p:cNvGrpSpPr/>
          <p:nvPr/>
        </p:nvGrpSpPr>
        <p:grpSpPr>
          <a:xfrm>
            <a:off x="6783781" y="3289507"/>
            <a:ext cx="396923" cy="396923"/>
            <a:chOff x="10894616" y="4857985"/>
            <a:chExt cx="297692" cy="297692"/>
          </a:xfrm>
          <a:solidFill>
            <a:schemeClr val="bg1"/>
          </a:solidFill>
        </p:grpSpPr>
        <p:sp>
          <p:nvSpPr>
            <p:cNvPr id="96" name="Oval 95">
              <a:extLst>
                <a:ext uri="{FF2B5EF4-FFF2-40B4-BE49-F238E27FC236}">
                  <a16:creationId xmlns:a16="http://schemas.microsoft.com/office/drawing/2014/main" id="{4EFB2D37-DDA0-705B-1556-279CF0366806}"/>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97" name="Graphic 96">
              <a:extLst>
                <a:ext uri="{FF2B5EF4-FFF2-40B4-BE49-F238E27FC236}">
                  <a16:creationId xmlns:a16="http://schemas.microsoft.com/office/drawing/2014/main" id="{95E57B32-775B-AAAD-90E6-498B3FAA0D7E}"/>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98" name="Group 97">
            <a:extLst>
              <a:ext uri="{FF2B5EF4-FFF2-40B4-BE49-F238E27FC236}">
                <a16:creationId xmlns:a16="http://schemas.microsoft.com/office/drawing/2014/main" id="{D7E8435A-EEDB-1B16-F7AE-49C0B4223520}"/>
              </a:ext>
            </a:extLst>
          </p:cNvPr>
          <p:cNvGrpSpPr/>
          <p:nvPr/>
        </p:nvGrpSpPr>
        <p:grpSpPr>
          <a:xfrm>
            <a:off x="8150426" y="3289507"/>
            <a:ext cx="396923" cy="396923"/>
            <a:chOff x="10894616" y="4857985"/>
            <a:chExt cx="297692" cy="297692"/>
          </a:xfrm>
          <a:solidFill>
            <a:schemeClr val="bg1"/>
          </a:solidFill>
        </p:grpSpPr>
        <p:sp>
          <p:nvSpPr>
            <p:cNvPr id="99" name="Oval 98">
              <a:extLst>
                <a:ext uri="{FF2B5EF4-FFF2-40B4-BE49-F238E27FC236}">
                  <a16:creationId xmlns:a16="http://schemas.microsoft.com/office/drawing/2014/main" id="{1C909EE4-E72A-0658-0C78-667C3D1E5F02}"/>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00" name="Graphic 99">
              <a:extLst>
                <a:ext uri="{FF2B5EF4-FFF2-40B4-BE49-F238E27FC236}">
                  <a16:creationId xmlns:a16="http://schemas.microsoft.com/office/drawing/2014/main" id="{46E3CBC5-A4D7-B0B0-315B-7BC0F600593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01" name="Group 100">
            <a:extLst>
              <a:ext uri="{FF2B5EF4-FFF2-40B4-BE49-F238E27FC236}">
                <a16:creationId xmlns:a16="http://schemas.microsoft.com/office/drawing/2014/main" id="{9612F3DD-1086-1314-B4F8-AD128CE113B8}"/>
              </a:ext>
            </a:extLst>
          </p:cNvPr>
          <p:cNvGrpSpPr/>
          <p:nvPr/>
        </p:nvGrpSpPr>
        <p:grpSpPr>
          <a:xfrm>
            <a:off x="9515955" y="3289507"/>
            <a:ext cx="396923" cy="396923"/>
            <a:chOff x="10894616" y="4857985"/>
            <a:chExt cx="297692" cy="297692"/>
          </a:xfrm>
          <a:solidFill>
            <a:schemeClr val="bg1"/>
          </a:solidFill>
        </p:grpSpPr>
        <p:sp>
          <p:nvSpPr>
            <p:cNvPr id="102" name="Oval 101">
              <a:extLst>
                <a:ext uri="{FF2B5EF4-FFF2-40B4-BE49-F238E27FC236}">
                  <a16:creationId xmlns:a16="http://schemas.microsoft.com/office/drawing/2014/main" id="{CDDA2C25-A8EA-6304-AE2C-68BD7B1D1E90}"/>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03" name="Graphic 102">
              <a:extLst>
                <a:ext uri="{FF2B5EF4-FFF2-40B4-BE49-F238E27FC236}">
                  <a16:creationId xmlns:a16="http://schemas.microsoft.com/office/drawing/2014/main" id="{18186C53-E02E-8D9C-CED9-69539ADBC33C}"/>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04" name="Group 103">
            <a:extLst>
              <a:ext uri="{FF2B5EF4-FFF2-40B4-BE49-F238E27FC236}">
                <a16:creationId xmlns:a16="http://schemas.microsoft.com/office/drawing/2014/main" id="{CA613D9C-87CC-24A9-8F75-468592112127}"/>
              </a:ext>
            </a:extLst>
          </p:cNvPr>
          <p:cNvGrpSpPr/>
          <p:nvPr/>
        </p:nvGrpSpPr>
        <p:grpSpPr>
          <a:xfrm>
            <a:off x="6783781" y="3894129"/>
            <a:ext cx="396923" cy="396923"/>
            <a:chOff x="10894616" y="4857985"/>
            <a:chExt cx="297692" cy="297692"/>
          </a:xfrm>
          <a:solidFill>
            <a:schemeClr val="bg1"/>
          </a:solidFill>
        </p:grpSpPr>
        <p:sp>
          <p:nvSpPr>
            <p:cNvPr id="105" name="Oval 104">
              <a:extLst>
                <a:ext uri="{FF2B5EF4-FFF2-40B4-BE49-F238E27FC236}">
                  <a16:creationId xmlns:a16="http://schemas.microsoft.com/office/drawing/2014/main" id="{CC5992B0-88A4-DA08-498E-F640DC9B8257}"/>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06" name="Graphic 105">
              <a:extLst>
                <a:ext uri="{FF2B5EF4-FFF2-40B4-BE49-F238E27FC236}">
                  <a16:creationId xmlns:a16="http://schemas.microsoft.com/office/drawing/2014/main" id="{C0BFB4F1-AE27-D35C-406D-27C54C08948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07" name="Group 106">
            <a:extLst>
              <a:ext uri="{FF2B5EF4-FFF2-40B4-BE49-F238E27FC236}">
                <a16:creationId xmlns:a16="http://schemas.microsoft.com/office/drawing/2014/main" id="{700EC9DC-9F35-86C8-FF03-E27ECDF5341C}"/>
              </a:ext>
            </a:extLst>
          </p:cNvPr>
          <p:cNvGrpSpPr/>
          <p:nvPr/>
        </p:nvGrpSpPr>
        <p:grpSpPr>
          <a:xfrm>
            <a:off x="8150426" y="3894129"/>
            <a:ext cx="396923" cy="396923"/>
            <a:chOff x="10894616" y="4857985"/>
            <a:chExt cx="297692" cy="297692"/>
          </a:xfrm>
          <a:solidFill>
            <a:schemeClr val="bg1"/>
          </a:solidFill>
        </p:grpSpPr>
        <p:sp>
          <p:nvSpPr>
            <p:cNvPr id="108" name="Oval 107">
              <a:extLst>
                <a:ext uri="{FF2B5EF4-FFF2-40B4-BE49-F238E27FC236}">
                  <a16:creationId xmlns:a16="http://schemas.microsoft.com/office/drawing/2014/main" id="{B2BEB1D3-C09F-416D-58EF-637DFEB3BD52}"/>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09" name="Graphic 108">
              <a:extLst>
                <a:ext uri="{FF2B5EF4-FFF2-40B4-BE49-F238E27FC236}">
                  <a16:creationId xmlns:a16="http://schemas.microsoft.com/office/drawing/2014/main" id="{73DF1DA2-5949-E0EF-B1C2-AFBAD45CF419}"/>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10" name="Group 109">
            <a:extLst>
              <a:ext uri="{FF2B5EF4-FFF2-40B4-BE49-F238E27FC236}">
                <a16:creationId xmlns:a16="http://schemas.microsoft.com/office/drawing/2014/main" id="{7DF4188C-B065-DDDF-F931-390497BEEC53}"/>
              </a:ext>
            </a:extLst>
          </p:cNvPr>
          <p:cNvGrpSpPr/>
          <p:nvPr/>
        </p:nvGrpSpPr>
        <p:grpSpPr>
          <a:xfrm>
            <a:off x="9515955" y="3894129"/>
            <a:ext cx="396923" cy="396923"/>
            <a:chOff x="10894616" y="4857985"/>
            <a:chExt cx="297692" cy="297692"/>
          </a:xfrm>
          <a:solidFill>
            <a:schemeClr val="bg1"/>
          </a:solidFill>
        </p:grpSpPr>
        <p:sp>
          <p:nvSpPr>
            <p:cNvPr id="111" name="Oval 110">
              <a:extLst>
                <a:ext uri="{FF2B5EF4-FFF2-40B4-BE49-F238E27FC236}">
                  <a16:creationId xmlns:a16="http://schemas.microsoft.com/office/drawing/2014/main" id="{C56BD45D-947E-F86A-3BD9-D8F7389AA8F0}"/>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12" name="Graphic 111">
              <a:extLst>
                <a:ext uri="{FF2B5EF4-FFF2-40B4-BE49-F238E27FC236}">
                  <a16:creationId xmlns:a16="http://schemas.microsoft.com/office/drawing/2014/main" id="{340354E4-21E7-EAD7-F800-E3278DE5791B}"/>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13" name="Group 112">
            <a:extLst>
              <a:ext uri="{FF2B5EF4-FFF2-40B4-BE49-F238E27FC236}">
                <a16:creationId xmlns:a16="http://schemas.microsoft.com/office/drawing/2014/main" id="{C5CEAEDB-D7E3-3048-C595-A6CEB2EFF33A}"/>
              </a:ext>
            </a:extLst>
          </p:cNvPr>
          <p:cNvGrpSpPr/>
          <p:nvPr/>
        </p:nvGrpSpPr>
        <p:grpSpPr>
          <a:xfrm>
            <a:off x="9515955" y="4498752"/>
            <a:ext cx="396923" cy="396923"/>
            <a:chOff x="10894616" y="4857985"/>
            <a:chExt cx="297692" cy="297692"/>
          </a:xfrm>
          <a:solidFill>
            <a:schemeClr val="bg1"/>
          </a:solidFill>
        </p:grpSpPr>
        <p:sp>
          <p:nvSpPr>
            <p:cNvPr id="114" name="Oval 113">
              <a:extLst>
                <a:ext uri="{FF2B5EF4-FFF2-40B4-BE49-F238E27FC236}">
                  <a16:creationId xmlns:a16="http://schemas.microsoft.com/office/drawing/2014/main" id="{BECE33EE-E47D-8AE5-A8E4-5296A0B9C0D3}"/>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15" name="Graphic 114">
              <a:extLst>
                <a:ext uri="{FF2B5EF4-FFF2-40B4-BE49-F238E27FC236}">
                  <a16:creationId xmlns:a16="http://schemas.microsoft.com/office/drawing/2014/main" id="{2A6A1AE9-3EE9-583A-587D-7562DF96068C}"/>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19" name="Group 118">
            <a:extLst>
              <a:ext uri="{FF2B5EF4-FFF2-40B4-BE49-F238E27FC236}">
                <a16:creationId xmlns:a16="http://schemas.microsoft.com/office/drawing/2014/main" id="{E0AE3B93-9EF4-D33A-2E47-706152CBB6CD}"/>
              </a:ext>
            </a:extLst>
          </p:cNvPr>
          <p:cNvGrpSpPr/>
          <p:nvPr/>
        </p:nvGrpSpPr>
        <p:grpSpPr>
          <a:xfrm>
            <a:off x="6783781" y="5149595"/>
            <a:ext cx="396923" cy="396923"/>
            <a:chOff x="10894616" y="4857985"/>
            <a:chExt cx="297692" cy="297692"/>
          </a:xfrm>
          <a:solidFill>
            <a:schemeClr val="bg1"/>
          </a:solidFill>
        </p:grpSpPr>
        <p:sp>
          <p:nvSpPr>
            <p:cNvPr id="120" name="Oval 119">
              <a:extLst>
                <a:ext uri="{FF2B5EF4-FFF2-40B4-BE49-F238E27FC236}">
                  <a16:creationId xmlns:a16="http://schemas.microsoft.com/office/drawing/2014/main" id="{DE635FF2-93A1-FBBA-63AD-ACC3CA90E4CB}"/>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21" name="Graphic 120">
              <a:extLst>
                <a:ext uri="{FF2B5EF4-FFF2-40B4-BE49-F238E27FC236}">
                  <a16:creationId xmlns:a16="http://schemas.microsoft.com/office/drawing/2014/main" id="{C826E2B5-BC06-E528-DE47-E887A91D4A9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28" name="Group 127">
            <a:extLst>
              <a:ext uri="{FF2B5EF4-FFF2-40B4-BE49-F238E27FC236}">
                <a16:creationId xmlns:a16="http://schemas.microsoft.com/office/drawing/2014/main" id="{B94A04D3-AE51-9BFD-EA3F-A66E3F2C04B8}"/>
              </a:ext>
            </a:extLst>
          </p:cNvPr>
          <p:cNvGrpSpPr/>
          <p:nvPr/>
        </p:nvGrpSpPr>
        <p:grpSpPr>
          <a:xfrm>
            <a:off x="6783781" y="5912716"/>
            <a:ext cx="396923" cy="396923"/>
            <a:chOff x="10894616" y="4857985"/>
            <a:chExt cx="297692" cy="297692"/>
          </a:xfrm>
          <a:solidFill>
            <a:schemeClr val="bg1"/>
          </a:solidFill>
        </p:grpSpPr>
        <p:sp>
          <p:nvSpPr>
            <p:cNvPr id="129" name="Oval 128">
              <a:extLst>
                <a:ext uri="{FF2B5EF4-FFF2-40B4-BE49-F238E27FC236}">
                  <a16:creationId xmlns:a16="http://schemas.microsoft.com/office/drawing/2014/main" id="{5A4D2118-FC40-1E38-AB75-EE37396A2E15}"/>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30" name="Graphic 129">
              <a:extLst>
                <a:ext uri="{FF2B5EF4-FFF2-40B4-BE49-F238E27FC236}">
                  <a16:creationId xmlns:a16="http://schemas.microsoft.com/office/drawing/2014/main" id="{628143BE-06BB-F328-8011-AE622021DBA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6" name="Group 5">
            <a:extLst>
              <a:ext uri="{FF2B5EF4-FFF2-40B4-BE49-F238E27FC236}">
                <a16:creationId xmlns:a16="http://schemas.microsoft.com/office/drawing/2014/main" id="{C923DB7F-D674-B80F-DF75-7DBF6158F1E3}"/>
              </a:ext>
            </a:extLst>
          </p:cNvPr>
          <p:cNvGrpSpPr/>
          <p:nvPr/>
        </p:nvGrpSpPr>
        <p:grpSpPr>
          <a:xfrm>
            <a:off x="10788342" y="5912716"/>
            <a:ext cx="396923" cy="396923"/>
            <a:chOff x="10894616" y="4857985"/>
            <a:chExt cx="297692" cy="297692"/>
          </a:xfrm>
          <a:solidFill>
            <a:schemeClr val="bg1"/>
          </a:solidFill>
        </p:grpSpPr>
        <p:sp>
          <p:nvSpPr>
            <p:cNvPr id="8" name="Oval 7">
              <a:extLst>
                <a:ext uri="{FF2B5EF4-FFF2-40B4-BE49-F238E27FC236}">
                  <a16:creationId xmlns:a16="http://schemas.microsoft.com/office/drawing/2014/main" id="{D46B6D73-EC9A-5854-3EF9-6CBF2F5169DD}"/>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9" name="Graphic 8">
              <a:extLst>
                <a:ext uri="{FF2B5EF4-FFF2-40B4-BE49-F238E27FC236}">
                  <a16:creationId xmlns:a16="http://schemas.microsoft.com/office/drawing/2014/main" id="{010576F3-6121-BF34-E367-700BE29D933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0" name="Group 9">
            <a:extLst>
              <a:ext uri="{FF2B5EF4-FFF2-40B4-BE49-F238E27FC236}">
                <a16:creationId xmlns:a16="http://schemas.microsoft.com/office/drawing/2014/main" id="{54E56BDE-4478-8194-9637-E8C05329EA5D}"/>
              </a:ext>
            </a:extLst>
          </p:cNvPr>
          <p:cNvGrpSpPr/>
          <p:nvPr/>
        </p:nvGrpSpPr>
        <p:grpSpPr>
          <a:xfrm>
            <a:off x="8150427" y="5912716"/>
            <a:ext cx="396923" cy="396923"/>
            <a:chOff x="10894616" y="4857985"/>
            <a:chExt cx="297692" cy="297692"/>
          </a:xfrm>
          <a:solidFill>
            <a:schemeClr val="bg1"/>
          </a:solidFill>
        </p:grpSpPr>
        <p:sp>
          <p:nvSpPr>
            <p:cNvPr id="11" name="Oval 10">
              <a:extLst>
                <a:ext uri="{FF2B5EF4-FFF2-40B4-BE49-F238E27FC236}">
                  <a16:creationId xmlns:a16="http://schemas.microsoft.com/office/drawing/2014/main" id="{CB8A46A0-FD85-5585-E81E-7F47957E2741}"/>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2" name="Graphic 11">
              <a:extLst>
                <a:ext uri="{FF2B5EF4-FFF2-40B4-BE49-F238E27FC236}">
                  <a16:creationId xmlns:a16="http://schemas.microsoft.com/office/drawing/2014/main" id="{17ACC705-DFF7-38D4-13F8-17D22FE11DCC}"/>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grpSp>
        <p:nvGrpSpPr>
          <p:cNvPr id="13" name="Group 12">
            <a:extLst>
              <a:ext uri="{FF2B5EF4-FFF2-40B4-BE49-F238E27FC236}">
                <a16:creationId xmlns:a16="http://schemas.microsoft.com/office/drawing/2014/main" id="{5EF613A6-AEC5-A2A6-C3F7-DB4BC8B96BCE}"/>
              </a:ext>
            </a:extLst>
          </p:cNvPr>
          <p:cNvGrpSpPr/>
          <p:nvPr/>
        </p:nvGrpSpPr>
        <p:grpSpPr>
          <a:xfrm>
            <a:off x="9515957" y="5912716"/>
            <a:ext cx="396923" cy="396923"/>
            <a:chOff x="10894616" y="4857985"/>
            <a:chExt cx="297692" cy="297692"/>
          </a:xfrm>
          <a:solidFill>
            <a:schemeClr val="bg1"/>
          </a:solidFill>
        </p:grpSpPr>
        <p:sp>
          <p:nvSpPr>
            <p:cNvPr id="14" name="Oval 13">
              <a:extLst>
                <a:ext uri="{FF2B5EF4-FFF2-40B4-BE49-F238E27FC236}">
                  <a16:creationId xmlns:a16="http://schemas.microsoft.com/office/drawing/2014/main" id="{7312504F-08F7-46D9-1576-8F7E4FB18DE8}"/>
                </a:ext>
              </a:extLst>
            </p:cNvPr>
            <p:cNvSpPr>
              <a:spLocks/>
            </p:cNvSpPr>
            <p:nvPr/>
          </p:nvSpPr>
          <p:spPr>
            <a:xfrm>
              <a:off x="10894616" y="4857985"/>
              <a:ext cx="297692" cy="297692"/>
            </a:xfrm>
            <a:prstGeom prst="ellipse">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t">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black"/>
                </a:solidFill>
                <a:effectLst/>
                <a:uLnTx/>
                <a:uFillTx/>
                <a:latin typeface="Delivery"/>
                <a:ea typeface="+mn-ea"/>
                <a:cs typeface="+mn-cs"/>
              </a:endParaRPr>
            </a:p>
          </p:txBody>
        </p:sp>
        <p:pic>
          <p:nvPicPr>
            <p:cNvPr id="15" name="Graphic 14">
              <a:extLst>
                <a:ext uri="{FF2B5EF4-FFF2-40B4-BE49-F238E27FC236}">
                  <a16:creationId xmlns:a16="http://schemas.microsoft.com/office/drawing/2014/main" id="{1DA22700-C613-DFD3-C674-B36B6D2934F0}"/>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894616" y="4857985"/>
              <a:ext cx="297692" cy="297692"/>
            </a:xfrm>
            <a:prstGeom prst="rect">
              <a:avLst/>
            </a:prstGeom>
          </p:spPr>
        </p:pic>
      </p:grpSp>
      <p:sp>
        <p:nvSpPr>
          <p:cNvPr id="7" name="Title 1">
            <a:extLst>
              <a:ext uri="{FF2B5EF4-FFF2-40B4-BE49-F238E27FC236}">
                <a16:creationId xmlns:a16="http://schemas.microsoft.com/office/drawing/2014/main" id="{AEBBA5A6-47B2-339C-0DDB-EE8D65E57AB7}"/>
              </a:ext>
            </a:extLst>
          </p:cNvPr>
          <p:cNvSpPr txBox="1">
            <a:spLocks/>
          </p:cNvSpPr>
          <p:nvPr/>
        </p:nvSpPr>
        <p:spPr>
          <a:xfrm>
            <a:off x="431999" y="470045"/>
            <a:ext cx="11202306" cy="658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Delivery" panose="020F0503020204020204" pitchFamily="34" charset="0"/>
                <a:ea typeface="Delivery" panose="020F0503020204020204" pitchFamily="34" charset="0"/>
                <a:cs typeface="Delivery" panose="020F0503020204020204" pitchFamily="34" charset="0"/>
              </a:rPr>
              <a:t>Reazione per settore</a:t>
            </a:r>
          </a:p>
        </p:txBody>
      </p:sp>
    </p:spTree>
    <p:extLst>
      <p:ext uri="{BB962C8B-B14F-4D97-AF65-F5344CB8AC3E}">
        <p14:creationId xmlns:p14="http://schemas.microsoft.com/office/powerpoint/2010/main" val="23316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287103B-AEE0-B0D5-AABB-E8542044B41B}"/>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think-cell data - do not delete" hidden="1">
                        <a:extLst>
                          <a:ext uri="{FF2B5EF4-FFF2-40B4-BE49-F238E27FC236}">
                            <a16:creationId xmlns:a16="http://schemas.microsoft.com/office/drawing/2014/main" id="{A287103B-AEE0-B0D5-AABB-E8542044B41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96B001A3-B902-273C-D352-E1C7F7AC0F56}"/>
              </a:ext>
            </a:extLst>
          </p:cNvPr>
          <p:cNvPicPr>
            <a:picLocks noChangeAspect="1"/>
          </p:cNvPicPr>
          <p:nvPr/>
        </p:nvPicPr>
        <p:blipFill rotWithShape="1">
          <a:blip r:embed="rId6"/>
          <a:srcRect l="2550" t="16571" r="4508" b="1089"/>
          <a:stretch/>
        </p:blipFill>
        <p:spPr>
          <a:xfrm>
            <a:off x="1239329" y="1285047"/>
            <a:ext cx="9713343" cy="4822745"/>
          </a:xfrm>
          <a:prstGeom prst="rect">
            <a:avLst/>
          </a:prstGeom>
        </p:spPr>
      </p:pic>
      <p:sp>
        <p:nvSpPr>
          <p:cNvPr id="2" name="Title 1">
            <a:extLst>
              <a:ext uri="{FF2B5EF4-FFF2-40B4-BE49-F238E27FC236}">
                <a16:creationId xmlns:a16="http://schemas.microsoft.com/office/drawing/2014/main" id="{731B78F1-D013-5727-CB31-74B6AED6E0E7}"/>
              </a:ext>
            </a:extLst>
          </p:cNvPr>
          <p:cNvSpPr txBox="1">
            <a:spLocks/>
          </p:cNvSpPr>
          <p:nvPr/>
        </p:nvSpPr>
        <p:spPr>
          <a:xfrm>
            <a:off x="431999" y="470045"/>
            <a:ext cx="11202306" cy="658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Delivery" panose="020F0503020204020204" pitchFamily="34" charset="0"/>
                <a:ea typeface="Delivery" panose="020F0503020204020204" pitchFamily="34" charset="0"/>
                <a:cs typeface="Delivery" panose="020F0503020204020204" pitchFamily="34" charset="0"/>
              </a:rPr>
              <a:t>US Regulatory Changes – STACKING</a:t>
            </a:r>
          </a:p>
          <a:p>
            <a:pPr marL="0" marR="0" lvl="0" indent="0" algn="l" defTabSz="914400" rtl="0" eaLnBrk="1" fontAlgn="auto" latinLnBrk="0" hangingPunct="1">
              <a:lnSpc>
                <a:spcPct val="90000"/>
              </a:lnSpc>
              <a:spcBef>
                <a:spcPct val="0"/>
              </a:spcBef>
              <a:spcAft>
                <a:spcPts val="0"/>
              </a:spcAft>
              <a:buClrTx/>
              <a:buSzTx/>
              <a:buFontTx/>
              <a:buNone/>
              <a:tabLst/>
              <a:defRPr/>
            </a:pPr>
            <a:r>
              <a:rPr lang="it-IT" sz="2400" dirty="0">
                <a:solidFill>
                  <a:srgbClr val="C00000"/>
                </a:solidFill>
                <a:latin typeface="Delivery Cd Light" panose="020F0406020204020204" pitchFamily="34" charset="0"/>
                <a:ea typeface="Delivery Cd Light" panose="020F0406020204020204" pitchFamily="34" charset="0"/>
                <a:cs typeface="Delivery Cd Light" panose="020F0406020204020204" pitchFamily="34" charset="0"/>
              </a:rPr>
              <a:t>TARIFF UPDATE</a:t>
            </a:r>
            <a:endParaRPr kumimoji="0" lang="it-IT" sz="2400" b="0" i="0" u="none" strike="noStrike" kern="1200" cap="none" spc="0" normalizeH="0" baseline="0" noProof="0" dirty="0">
              <a:ln>
                <a:noFill/>
              </a:ln>
              <a:solidFill>
                <a:srgbClr val="C00000"/>
              </a:solidFill>
              <a:effectLst/>
              <a:uLnTx/>
              <a:uFillTx/>
              <a:latin typeface="Delivery Cd Light" panose="020F0406020204020204" pitchFamily="34" charset="0"/>
              <a:ea typeface="Delivery Cd Light" panose="020F0406020204020204" pitchFamily="34" charset="0"/>
              <a:cs typeface="Delivery Cd Light" panose="020F0406020204020204" pitchFamily="34" charset="0"/>
            </a:endParaRPr>
          </a:p>
        </p:txBody>
      </p:sp>
      <p:pic>
        <p:nvPicPr>
          <p:cNvPr id="4" name="Picture 3">
            <a:extLst>
              <a:ext uri="{FF2B5EF4-FFF2-40B4-BE49-F238E27FC236}">
                <a16:creationId xmlns:a16="http://schemas.microsoft.com/office/drawing/2014/main" id="{2015D6C0-C0A1-89E9-9342-6FAEAEC0791A}"/>
              </a:ext>
            </a:extLst>
          </p:cNvPr>
          <p:cNvPicPr>
            <a:picLocks noChangeAspect="1"/>
          </p:cNvPicPr>
          <p:nvPr/>
        </p:nvPicPr>
        <p:blipFill>
          <a:blip r:embed="rId7"/>
          <a:stretch>
            <a:fillRect/>
          </a:stretch>
        </p:blipFill>
        <p:spPr>
          <a:xfrm>
            <a:off x="431999" y="6163489"/>
            <a:ext cx="1993565" cy="298730"/>
          </a:xfrm>
          <a:prstGeom prst="rect">
            <a:avLst/>
          </a:prstGeom>
        </p:spPr>
      </p:pic>
    </p:spTree>
    <p:extLst>
      <p:ext uri="{BB962C8B-B14F-4D97-AF65-F5344CB8AC3E}">
        <p14:creationId xmlns:p14="http://schemas.microsoft.com/office/powerpoint/2010/main" val="101647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18A35-8C64-8368-FF93-BC2C0914EF6E}"/>
            </a:ext>
          </a:extLst>
        </p:cNvPr>
        <p:cNvGrpSpPr/>
        <p:nvPr/>
      </p:nvGrpSpPr>
      <p:grpSpPr>
        <a:xfrm>
          <a:off x="0" y="0"/>
          <a:ext cx="0" cy="0"/>
          <a:chOff x="0" y="0"/>
          <a:chExt cx="0" cy="0"/>
        </a:xfrm>
      </p:grpSpPr>
      <p:pic>
        <p:nvPicPr>
          <p:cNvPr id="7" name="Picture Placeholder 6" descr="A person sitting at a desk using a computer&#10;&#10;AI-generated content may be incorrect.">
            <a:extLst>
              <a:ext uri="{FF2B5EF4-FFF2-40B4-BE49-F238E27FC236}">
                <a16:creationId xmlns:a16="http://schemas.microsoft.com/office/drawing/2014/main" id="{E476E750-563C-CEB5-06F7-74E4FAAD9AC3}"/>
              </a:ext>
            </a:extLst>
          </p:cNvPr>
          <p:cNvPicPr>
            <a:picLocks noGrp="1" noChangeAspect="1"/>
          </p:cNvPicPr>
          <p:nvPr>
            <p:ph type="pic" sz="quarter" idx="18"/>
          </p:nvPr>
        </p:nvPicPr>
        <p:blipFill>
          <a:blip r:embed="rId2">
            <a:alphaModFix/>
          </a:blip>
          <a:srcRect t="5447" b="5447"/>
          <a:stretch>
            <a:fillRect/>
          </a:stretch>
        </p:blipFill>
        <p:spPr/>
      </p:pic>
      <p:sp>
        <p:nvSpPr>
          <p:cNvPr id="3" name="Title 1">
            <a:extLst>
              <a:ext uri="{FF2B5EF4-FFF2-40B4-BE49-F238E27FC236}">
                <a16:creationId xmlns:a16="http://schemas.microsoft.com/office/drawing/2014/main" id="{4D792604-DBB3-6152-1C43-0C5287BBDEC2}"/>
              </a:ext>
            </a:extLst>
          </p:cNvPr>
          <p:cNvSpPr txBox="1">
            <a:spLocks/>
          </p:cNvSpPr>
          <p:nvPr/>
        </p:nvSpPr>
        <p:spPr>
          <a:xfrm>
            <a:off x="431999" y="470045"/>
            <a:ext cx="6132703" cy="658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it-IT" sz="2800" b="1" i="1" u="none" strike="noStrike" kern="1200" cap="none" spc="0" normalizeH="0" baseline="0" noProof="0" dirty="0">
                <a:ln>
                  <a:noFill/>
                </a:ln>
                <a:solidFill>
                  <a:srgbClr val="C00000"/>
                </a:solidFill>
                <a:effectLst/>
                <a:uLnTx/>
                <a:uFillTx/>
                <a:latin typeface="Delivery" panose="020F0503020204020204" pitchFamily="34" charset="0"/>
                <a:ea typeface="Delivery" panose="020F0503020204020204" pitchFamily="34" charset="0"/>
                <a:cs typeface="Delivery" panose="020F0503020204020204" pitchFamily="34" charset="0"/>
              </a:rPr>
              <a:t>MUST HAVE</a:t>
            </a:r>
            <a:r>
              <a:rPr kumimoji="0" lang="it-IT" sz="2800" b="1" i="0" u="none" strike="noStrike" kern="1200" cap="none" spc="0" normalizeH="0" baseline="0" noProof="0" dirty="0">
                <a:ln>
                  <a:noFill/>
                </a:ln>
                <a:solidFill>
                  <a:srgbClr val="C00000"/>
                </a:solidFill>
                <a:effectLst/>
                <a:uLnTx/>
                <a:uFillTx/>
                <a:latin typeface="Delivery" panose="020F0503020204020204" pitchFamily="34" charset="0"/>
                <a:ea typeface="Delivery" panose="020F0503020204020204" pitchFamily="34" charset="0"/>
                <a:cs typeface="Delivery" panose="020F0503020204020204" pitchFamily="34" charset="0"/>
              </a:rPr>
              <a:t> PER LA DICHIARAZIONE</a:t>
            </a:r>
          </a:p>
          <a:p>
            <a:pPr>
              <a:defRPr/>
            </a:pPr>
            <a:r>
              <a:rPr lang="it-IT" sz="2400" dirty="0">
                <a:solidFill>
                  <a:srgbClr val="C00000"/>
                </a:solidFill>
                <a:latin typeface="Delivery Cd Light" panose="020F0406020204020204" pitchFamily="34" charset="0"/>
                <a:ea typeface="Delivery Cd Light" panose="020F0406020204020204" pitchFamily="34" charset="0"/>
                <a:cs typeface="Delivery Cd Light" panose="020F0406020204020204" pitchFamily="34" charset="0"/>
              </a:rPr>
              <a:t>DATA ELEMENTS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C00000"/>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sp>
        <p:nvSpPr>
          <p:cNvPr id="8" name="Rectangle 7">
            <a:extLst>
              <a:ext uri="{FF2B5EF4-FFF2-40B4-BE49-F238E27FC236}">
                <a16:creationId xmlns:a16="http://schemas.microsoft.com/office/drawing/2014/main" id="{B898F6AB-6D11-CD69-9D82-BEEFAFA16682}"/>
              </a:ext>
            </a:extLst>
          </p:cNvPr>
          <p:cNvSpPr/>
          <p:nvPr/>
        </p:nvSpPr>
        <p:spPr>
          <a:xfrm>
            <a:off x="7056968" y="0"/>
            <a:ext cx="5135032" cy="6858000"/>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8385DAB2-7024-1687-F520-CCDDA38B0CFD}"/>
              </a:ext>
            </a:extLst>
          </p:cNvPr>
          <p:cNvSpPr/>
          <p:nvPr/>
        </p:nvSpPr>
        <p:spPr>
          <a:xfrm>
            <a:off x="-1" y="1445902"/>
            <a:ext cx="12191999" cy="4325473"/>
          </a:xfrm>
          <a:prstGeom prst="rect">
            <a:avLst/>
          </a:prstGeom>
          <a:solidFill>
            <a:srgbClr val="FFCC00">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2">
            <a:extLst>
              <a:ext uri="{FF2B5EF4-FFF2-40B4-BE49-F238E27FC236}">
                <a16:creationId xmlns:a16="http://schemas.microsoft.com/office/drawing/2014/main" id="{6ABF94FA-5C02-EB36-B898-FD221D1DA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903" y="1684959"/>
            <a:ext cx="2313645" cy="38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8180DA9-A02F-C136-6F6A-AF42E8E72E1F}"/>
              </a:ext>
            </a:extLst>
          </p:cNvPr>
          <p:cNvSpPr txBox="1"/>
          <p:nvPr/>
        </p:nvSpPr>
        <p:spPr>
          <a:xfrm>
            <a:off x="9565552" y="2408309"/>
            <a:ext cx="2567518" cy="2400657"/>
          </a:xfrm>
          <a:prstGeom prst="rect">
            <a:avLst/>
          </a:prstGeom>
          <a:solidFill>
            <a:srgbClr val="FFFFFF">
              <a:alpha val="89804"/>
            </a:srgbClr>
          </a:solidFill>
        </p:spPr>
        <p:txBody>
          <a:bodyPr wrap="square">
            <a:spAutoFit/>
          </a:bodyPr>
          <a:lstStyle/>
          <a:p>
            <a:pPr lvl="0" algn="ctr">
              <a:spcAft>
                <a:spcPts val="600"/>
              </a:spcAft>
              <a:buClr>
                <a:srgbClr val="00B050"/>
              </a:buClr>
              <a:defRPr/>
            </a:pPr>
            <a:endParaRPr lang="it-IT" sz="1400" dirty="0">
              <a:solidFill>
                <a:prstClr val="black"/>
              </a:solidFill>
              <a:latin typeface="Delivery" panose="020F0503020204020204" pitchFamily="34" charset="0"/>
              <a:ea typeface="Delivery" panose="020F0503020204020204" pitchFamily="34" charset="0"/>
              <a:cs typeface="Delivery" panose="020F0503020204020204" pitchFamily="34" charset="0"/>
            </a:endParaRPr>
          </a:p>
          <a:p>
            <a:pPr lvl="0" algn="ctr">
              <a:spcAft>
                <a:spcPts val="600"/>
              </a:spcAft>
              <a:buClr>
                <a:srgbClr val="00B050"/>
              </a:buClr>
              <a:defRPr/>
            </a:pPr>
            <a:r>
              <a:rPr lang="it-IT" sz="1400" dirty="0">
                <a:solidFill>
                  <a:prstClr val="black"/>
                </a:solidFill>
                <a:latin typeface="Delivery" panose="020F0503020204020204" pitchFamily="34" charset="0"/>
                <a:ea typeface="Delivery" panose="020F0503020204020204" pitchFamily="34" charset="0"/>
                <a:cs typeface="Delivery" panose="020F0503020204020204" pitchFamily="34" charset="0"/>
              </a:rPr>
              <a:t>DHL mette a disposizione dei clienti </a:t>
            </a:r>
            <a:r>
              <a:rPr lang="it-IT" sz="1400" b="1" dirty="0">
                <a:solidFill>
                  <a:prstClr val="black"/>
                </a:solidFill>
                <a:latin typeface="Delivery" panose="020F0503020204020204" pitchFamily="34" charset="0"/>
                <a:ea typeface="Delivery" panose="020F0503020204020204" pitchFamily="34" charset="0"/>
                <a:cs typeface="Delivery" panose="020F0503020204020204" pitchFamily="34" charset="0"/>
              </a:rPr>
              <a:t>«DHL MyGTS»</a:t>
            </a:r>
            <a:r>
              <a:rPr lang="it-IT" sz="1400" dirty="0">
                <a:solidFill>
                  <a:prstClr val="black"/>
                </a:solidFill>
                <a:latin typeface="Delivery" panose="020F0503020204020204" pitchFamily="34" charset="0"/>
                <a:ea typeface="Delivery" panose="020F0503020204020204" pitchFamily="34" charset="0"/>
                <a:cs typeface="Delivery" panose="020F0503020204020204" pitchFamily="34" charset="0"/>
              </a:rPr>
              <a:t>, uno strumento online gratuito che fornisce le informazioni doganali necessarie per pianificare, stimare i costi e comprendere i requisiti delle spedizioni internazionali</a:t>
            </a:r>
          </a:p>
          <a:p>
            <a:pPr lvl="0" algn="ctr">
              <a:spcAft>
                <a:spcPts val="600"/>
              </a:spcAft>
              <a:buClr>
                <a:srgbClr val="00B050"/>
              </a:buClr>
              <a:defRPr/>
            </a:pPr>
            <a:endParaRPr lang="it-IT" sz="1400" dirty="0">
              <a:solidFill>
                <a:prstClr val="black"/>
              </a:solidFill>
              <a:latin typeface="Delivery" panose="020F0503020204020204" pitchFamily="34" charset="0"/>
              <a:ea typeface="Delivery" panose="020F0503020204020204" pitchFamily="34" charset="0"/>
              <a:cs typeface="Delivery" panose="020F0503020204020204" pitchFamily="34" charset="0"/>
            </a:endParaRPr>
          </a:p>
        </p:txBody>
      </p:sp>
      <p:sp>
        <p:nvSpPr>
          <p:cNvPr id="10" name="TextBox 9">
            <a:extLst>
              <a:ext uri="{FF2B5EF4-FFF2-40B4-BE49-F238E27FC236}">
                <a16:creationId xmlns:a16="http://schemas.microsoft.com/office/drawing/2014/main" id="{6D05947C-107E-5132-3BA4-20ABD39AD373}"/>
              </a:ext>
            </a:extLst>
          </p:cNvPr>
          <p:cNvSpPr txBox="1"/>
          <p:nvPr/>
        </p:nvSpPr>
        <p:spPr>
          <a:xfrm>
            <a:off x="431998" y="1504233"/>
            <a:ext cx="6132703" cy="4223849"/>
          </a:xfrm>
          <a:prstGeom prst="rect">
            <a:avLst/>
          </a:prstGeom>
          <a:noFill/>
        </p:spPr>
        <p:txBody>
          <a:bodyPr wrap="square">
            <a:spAutoFit/>
          </a:bodyPr>
          <a:lstStyle/>
          <a:p>
            <a:pPr>
              <a:lnSpc>
                <a:spcPct val="107000"/>
              </a:lnSpc>
              <a:spcAft>
                <a:spcPts val="533"/>
              </a:spcAft>
            </a:pPr>
            <a:r>
              <a:rPr lang="it-IT" sz="1400" dirty="0">
                <a:latin typeface="Delivery" panose="020F0503020204020204" pitchFamily="34" charset="0"/>
              </a:rPr>
              <a:t>Gli esportatori dovrebbero fornire, nel limite del possibile, sulla fattura commerciale </a:t>
            </a:r>
            <a:r>
              <a:rPr lang="it-IT" sz="1400" b="1" dirty="0">
                <a:latin typeface="Delivery" panose="020F0503020204020204" pitchFamily="34" charset="0"/>
              </a:rPr>
              <a:t>dati completi</a:t>
            </a:r>
            <a:r>
              <a:rPr lang="it-IT" sz="1400" dirty="0">
                <a:latin typeface="Delivery" panose="020F0503020204020204" pitchFamily="34" charset="0"/>
              </a:rPr>
              <a:t> e </a:t>
            </a:r>
            <a:r>
              <a:rPr lang="it-IT" sz="1400" b="1" dirty="0">
                <a:latin typeface="Delivery" panose="020F0503020204020204" pitchFamily="34" charset="0"/>
              </a:rPr>
              <a:t>accurati</a:t>
            </a:r>
            <a:r>
              <a:rPr lang="it-IT" sz="1400" dirty="0">
                <a:latin typeface="Delivery" panose="020F0503020204020204" pitchFamily="34" charset="0"/>
              </a:rPr>
              <a:t> per </a:t>
            </a:r>
            <a:r>
              <a:rPr lang="it-IT" sz="1400" b="1" dirty="0">
                <a:latin typeface="Delivery" panose="020F0503020204020204" pitchFamily="34" charset="0"/>
              </a:rPr>
              <a:t>tutti i prodotti</a:t>
            </a:r>
            <a:r>
              <a:rPr lang="it-IT" sz="1400" dirty="0">
                <a:latin typeface="Delivery" panose="020F0503020204020204" pitchFamily="34" charset="0"/>
              </a:rPr>
              <a:t>, inclusi:</a:t>
            </a:r>
          </a:p>
          <a:p>
            <a:pPr marL="304792" indent="-304792">
              <a:lnSpc>
                <a:spcPct val="107000"/>
              </a:lnSpc>
              <a:spcAft>
                <a:spcPts val="533"/>
              </a:spcAft>
              <a:buAutoNum type="arabicPeriod"/>
            </a:pPr>
            <a:r>
              <a:rPr lang="it-IT" sz="1400" b="1" dirty="0">
                <a:latin typeface="Delivery" panose="020F0503020204020204" pitchFamily="34" charset="0"/>
              </a:rPr>
              <a:t>Descrizione dettagliata </a:t>
            </a:r>
            <a:r>
              <a:rPr lang="it-IT" sz="1400" dirty="0">
                <a:latin typeface="Delivery" panose="020F0503020204020204" pitchFamily="34" charset="0"/>
              </a:rPr>
              <a:t>della </a:t>
            </a:r>
            <a:r>
              <a:rPr lang="it-IT" sz="1400" b="1" dirty="0">
                <a:latin typeface="Delivery" panose="020F0503020204020204" pitchFamily="34" charset="0"/>
              </a:rPr>
              <a:t>merce</a:t>
            </a:r>
            <a:r>
              <a:rPr lang="it-IT" sz="1400" dirty="0">
                <a:latin typeface="Delivery" panose="020F0503020204020204" pitchFamily="34" charset="0"/>
              </a:rPr>
              <a:t>, comprensiva (se applicabile) delle percentuali / valore di Alluminio, Acciao, Rame e prodotti derivati </a:t>
            </a:r>
          </a:p>
          <a:p>
            <a:pPr marL="304792" indent="-304792">
              <a:lnSpc>
                <a:spcPct val="107000"/>
              </a:lnSpc>
              <a:spcAft>
                <a:spcPts val="533"/>
              </a:spcAft>
              <a:buAutoNum type="arabicPeriod"/>
            </a:pPr>
            <a:r>
              <a:rPr lang="it-IT" sz="1400" b="1" dirty="0">
                <a:latin typeface="Delivery" panose="020F0503020204020204" pitchFamily="34" charset="0"/>
              </a:rPr>
              <a:t>Classificazione HTS (US) </a:t>
            </a:r>
            <a:r>
              <a:rPr lang="it-IT" sz="1400" dirty="0">
                <a:latin typeface="Delivery" panose="020F0503020204020204" pitchFamily="34" charset="0"/>
              </a:rPr>
              <a:t>per quanto possibile</a:t>
            </a:r>
          </a:p>
          <a:p>
            <a:pPr marL="304792" indent="-304792">
              <a:lnSpc>
                <a:spcPct val="107000"/>
              </a:lnSpc>
              <a:spcAft>
                <a:spcPts val="533"/>
              </a:spcAft>
              <a:buAutoNum type="arabicPeriod"/>
            </a:pPr>
            <a:r>
              <a:rPr lang="it-IT" sz="1400" b="1" dirty="0">
                <a:latin typeface="Delivery" panose="020F0503020204020204" pitchFamily="34" charset="0"/>
              </a:rPr>
              <a:t>Paese di Origine della merce </a:t>
            </a:r>
            <a:r>
              <a:rPr lang="it-IT" sz="1400" dirty="0">
                <a:latin typeface="Delivery" panose="020F0503020204020204" pitchFamily="34" charset="0"/>
              </a:rPr>
              <a:t>(COO - dove la merce è fabbricata)</a:t>
            </a:r>
          </a:p>
          <a:p>
            <a:pPr marL="304792" indent="-304792">
              <a:lnSpc>
                <a:spcPct val="107000"/>
              </a:lnSpc>
              <a:spcAft>
                <a:spcPts val="533"/>
              </a:spcAft>
              <a:buAutoNum type="arabicPeriod"/>
            </a:pPr>
            <a:r>
              <a:rPr lang="it-IT" sz="1400" b="1" dirty="0">
                <a:latin typeface="Delivery" panose="020F0503020204020204" pitchFamily="34" charset="0"/>
              </a:rPr>
              <a:t>Identificativo fiscale </a:t>
            </a:r>
            <a:r>
              <a:rPr lang="it-IT" sz="1400" dirty="0">
                <a:latin typeface="Delivery" panose="020F0503020204020204" pitchFamily="34" charset="0"/>
              </a:rPr>
              <a:t>del destinatario finale (per la dichiarazione formale&gt;2500USD): come </a:t>
            </a:r>
            <a:r>
              <a:rPr lang="it-IT" sz="1400" b="1" dirty="0">
                <a:latin typeface="Delivery" panose="020F0503020204020204" pitchFamily="34" charset="0"/>
              </a:rPr>
              <a:t>numero di previdenza sociale (SSN) o il Numero di Identificazione del Datore di Lavoro (EIN)</a:t>
            </a:r>
            <a:endParaRPr lang="it-IT" sz="1400" dirty="0">
              <a:latin typeface="Delivery" panose="020F0503020204020204" pitchFamily="34" charset="0"/>
            </a:endParaRPr>
          </a:p>
          <a:p>
            <a:pPr marL="304792" indent="-304792">
              <a:lnSpc>
                <a:spcPct val="107000"/>
              </a:lnSpc>
              <a:spcAft>
                <a:spcPts val="533"/>
              </a:spcAft>
              <a:buAutoNum type="arabicPeriod"/>
            </a:pPr>
            <a:r>
              <a:rPr lang="it-IT" sz="1400" b="1" dirty="0">
                <a:latin typeface="Delivery" panose="020F0503020204020204" pitchFamily="34" charset="0"/>
              </a:rPr>
              <a:t>MID (Manufacturer ID)</a:t>
            </a:r>
            <a:r>
              <a:rPr lang="it-IT" sz="1400" dirty="0">
                <a:latin typeface="Delivery" panose="020F0503020204020204" pitchFamily="34" charset="0"/>
              </a:rPr>
              <a:t> per prodotti tessili, facoltativo per altre categorie</a:t>
            </a:r>
          </a:p>
          <a:p>
            <a:pPr marL="304792" indent="-304792">
              <a:lnSpc>
                <a:spcPct val="107000"/>
              </a:lnSpc>
              <a:spcAft>
                <a:spcPts val="533"/>
              </a:spcAft>
              <a:buAutoNum type="arabicPeriod"/>
            </a:pPr>
            <a:r>
              <a:rPr lang="it-IT" sz="1400" b="1" dirty="0">
                <a:latin typeface="Delivery" panose="020F0503020204020204" pitchFamily="34" charset="0"/>
              </a:rPr>
              <a:t>Valore ai fini doganali:</a:t>
            </a:r>
            <a:br>
              <a:rPr lang="it-IT" sz="1400" b="1" dirty="0">
                <a:latin typeface="Delivery" panose="020F0503020204020204" pitchFamily="34" charset="0"/>
              </a:rPr>
            </a:br>
            <a:r>
              <a:rPr lang="it-IT" sz="1400" dirty="0">
                <a:solidFill>
                  <a:prstClr val="black"/>
                </a:solidFill>
                <a:latin typeface="Delivery"/>
              </a:rPr>
              <a:t>Include: costi di imballaggio, commissioni, diritti o licenze </a:t>
            </a:r>
            <a:br>
              <a:rPr lang="it-IT" sz="1400" dirty="0">
                <a:solidFill>
                  <a:prstClr val="black"/>
                </a:solidFill>
                <a:latin typeface="Delivery"/>
              </a:rPr>
            </a:br>
            <a:r>
              <a:rPr lang="it-IT" sz="1400" dirty="0">
                <a:solidFill>
                  <a:prstClr val="black"/>
                </a:solidFill>
                <a:latin typeface="Delivery"/>
              </a:rPr>
              <a:t>Esclude: trasporto internazionale, assicurazione e altri oneri che il compratore paga al venditore, quando sono separati in fattura</a:t>
            </a:r>
            <a:endParaRPr lang="en-GB" sz="1400" dirty="0">
              <a:solidFill>
                <a:prstClr val="black"/>
              </a:solidFill>
              <a:latin typeface="Delivery"/>
            </a:endParaRPr>
          </a:p>
          <a:p>
            <a:pPr marL="304792" indent="-304792">
              <a:lnSpc>
                <a:spcPct val="107000"/>
              </a:lnSpc>
              <a:spcAft>
                <a:spcPts val="533"/>
              </a:spcAft>
              <a:buFontTx/>
              <a:buAutoNum type="arabicPeriod"/>
            </a:pPr>
            <a:r>
              <a:rPr lang="it-IT" sz="1400" b="1" dirty="0">
                <a:latin typeface="Delivery" panose="020F0503020204020204" pitchFamily="34" charset="0"/>
              </a:rPr>
              <a:t>Potenziale</a:t>
            </a:r>
            <a:r>
              <a:rPr lang="it-IT" sz="1400" dirty="0">
                <a:latin typeface="Delivery" panose="020F0503020204020204" pitchFamily="34" charset="0"/>
              </a:rPr>
              <a:t> documentazione a supporto come ad esempio la prova di origine</a:t>
            </a:r>
          </a:p>
        </p:txBody>
      </p:sp>
      <p:pic>
        <p:nvPicPr>
          <p:cNvPr id="2" name="Picture 1">
            <a:extLst>
              <a:ext uri="{FF2B5EF4-FFF2-40B4-BE49-F238E27FC236}">
                <a16:creationId xmlns:a16="http://schemas.microsoft.com/office/drawing/2014/main" id="{75EDCA84-A0D2-8F35-5953-783FABC6C369}"/>
              </a:ext>
            </a:extLst>
          </p:cNvPr>
          <p:cNvPicPr>
            <a:picLocks noChangeAspect="1"/>
          </p:cNvPicPr>
          <p:nvPr/>
        </p:nvPicPr>
        <p:blipFill>
          <a:blip r:embed="rId4"/>
          <a:stretch>
            <a:fillRect/>
          </a:stretch>
        </p:blipFill>
        <p:spPr>
          <a:xfrm>
            <a:off x="431999" y="6163489"/>
            <a:ext cx="1993565" cy="298730"/>
          </a:xfrm>
          <a:prstGeom prst="rect">
            <a:avLst/>
          </a:prstGeom>
        </p:spPr>
      </p:pic>
    </p:spTree>
    <p:extLst>
      <p:ext uri="{BB962C8B-B14F-4D97-AF65-F5344CB8AC3E}">
        <p14:creationId xmlns:p14="http://schemas.microsoft.com/office/powerpoint/2010/main" val="158865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BFE00-CDC5-3D89-B608-9B5826B288C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443665E-3618-FDE3-B848-6CAC703C4DB1}"/>
              </a:ext>
            </a:extLst>
          </p:cNvPr>
          <p:cNvGraphicFramePr>
            <a:graphicFrameLocks noGrp="1"/>
          </p:cNvGraphicFramePr>
          <p:nvPr>
            <p:extLst>
              <p:ext uri="{D42A27DB-BD31-4B8C-83A1-F6EECF244321}">
                <p14:modId xmlns:p14="http://schemas.microsoft.com/office/powerpoint/2010/main" val="186935104"/>
              </p:ext>
            </p:extLst>
          </p:nvPr>
        </p:nvGraphicFramePr>
        <p:xfrm>
          <a:off x="494847" y="1158240"/>
          <a:ext cx="11139458" cy="1193706"/>
        </p:xfrm>
        <a:graphic>
          <a:graphicData uri="http://schemas.openxmlformats.org/drawingml/2006/table">
            <a:tbl>
              <a:tblPr firstRow="1" bandRow="1"/>
              <a:tblGrid>
                <a:gridCol w="1419194">
                  <a:extLst>
                    <a:ext uri="{9D8B030D-6E8A-4147-A177-3AD203B41FA5}">
                      <a16:colId xmlns:a16="http://schemas.microsoft.com/office/drawing/2014/main" val="4172110103"/>
                    </a:ext>
                  </a:extLst>
                </a:gridCol>
                <a:gridCol w="9720264">
                  <a:extLst>
                    <a:ext uri="{9D8B030D-6E8A-4147-A177-3AD203B41FA5}">
                      <a16:colId xmlns:a16="http://schemas.microsoft.com/office/drawing/2014/main" val="4212758324"/>
                    </a:ext>
                  </a:extLst>
                </a:gridCol>
              </a:tblGrid>
              <a:tr h="27930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i="0" dirty="0">
                          <a:solidFill>
                            <a:schemeClr val="tx1"/>
                          </a:solidFill>
                          <a:latin typeface="Delivery" panose="020F0503020204020204" pitchFamily="34" charset="0"/>
                          <a:ea typeface="Delivery" panose="020F0503020204020204" pitchFamily="34" charset="0"/>
                          <a:cs typeface="Delivery" panose="020F0503020204020204" pitchFamily="34" charset="0"/>
                        </a:rPr>
                        <a:t>Overview dei dati disponibili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effectLst/>
                        <a:latin typeface="Delivery" panose="020F0503020204020204" pitchFamily="34" charset="0"/>
                        <a:ea typeface="Delivery" panose="020F0503020204020204" pitchFamily="34" charset="0"/>
                        <a:cs typeface="Delivery" panose="020F0503020204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kern="1200">
                          <a:solidFill>
                            <a:schemeClr val="dk1"/>
                          </a:solidFill>
                          <a:latin typeface="Delivery"/>
                        </a:defRPr>
                      </a:lvl1pPr>
                      <a:lvl2pPr marL="457200" algn="l" defTabSz="914400" rtl="0" eaLnBrk="1" latinLnBrk="0" hangingPunct="1">
                        <a:defRPr sz="1800" kern="1200">
                          <a:solidFill>
                            <a:schemeClr val="dk1"/>
                          </a:solidFill>
                          <a:latin typeface="Delivery"/>
                        </a:defRPr>
                      </a:lvl2pPr>
                      <a:lvl3pPr marL="914400" algn="l" defTabSz="914400" rtl="0" eaLnBrk="1" latinLnBrk="0" hangingPunct="1">
                        <a:defRPr sz="1800" kern="1200">
                          <a:solidFill>
                            <a:schemeClr val="dk1"/>
                          </a:solidFill>
                          <a:latin typeface="Delivery"/>
                        </a:defRPr>
                      </a:lvl3pPr>
                      <a:lvl4pPr marL="1371600" algn="l" defTabSz="914400" rtl="0" eaLnBrk="1" latinLnBrk="0" hangingPunct="1">
                        <a:defRPr sz="1800" kern="1200">
                          <a:solidFill>
                            <a:schemeClr val="dk1"/>
                          </a:solidFill>
                          <a:latin typeface="Delivery"/>
                        </a:defRPr>
                      </a:lvl4pPr>
                      <a:lvl5pPr marL="1828800" algn="l" defTabSz="914400" rtl="0" eaLnBrk="1" latinLnBrk="0" hangingPunct="1">
                        <a:defRPr sz="1800" kern="1200">
                          <a:solidFill>
                            <a:schemeClr val="dk1"/>
                          </a:solidFill>
                          <a:latin typeface="Delivery"/>
                        </a:defRPr>
                      </a:lvl5pPr>
                      <a:lvl6pPr marL="2286000" algn="l" defTabSz="914400" rtl="0" eaLnBrk="1" latinLnBrk="0" hangingPunct="1">
                        <a:defRPr sz="1800" kern="1200">
                          <a:solidFill>
                            <a:schemeClr val="dk1"/>
                          </a:solidFill>
                          <a:latin typeface="Delivery"/>
                        </a:defRPr>
                      </a:lvl6pPr>
                      <a:lvl7pPr marL="2743200" algn="l" defTabSz="914400" rtl="0" eaLnBrk="1" latinLnBrk="0" hangingPunct="1">
                        <a:defRPr sz="1800" kern="1200">
                          <a:solidFill>
                            <a:schemeClr val="dk1"/>
                          </a:solidFill>
                          <a:latin typeface="Delivery"/>
                        </a:defRPr>
                      </a:lvl7pPr>
                      <a:lvl8pPr marL="3200400" algn="l" defTabSz="914400" rtl="0" eaLnBrk="1" latinLnBrk="0" hangingPunct="1">
                        <a:defRPr sz="1800" kern="1200">
                          <a:solidFill>
                            <a:schemeClr val="dk1"/>
                          </a:solidFill>
                          <a:latin typeface="Delivery"/>
                        </a:defRPr>
                      </a:lvl8pPr>
                      <a:lvl9pPr marL="3657600" algn="l" defTabSz="914400" rtl="0" eaLnBrk="1" latinLnBrk="0" hangingPunct="1">
                        <a:defRPr sz="1800" kern="1200">
                          <a:solidFill>
                            <a:schemeClr val="dk1"/>
                          </a:solidFill>
                          <a:latin typeface="Delivery"/>
                        </a:defRPr>
                      </a:lvl9pPr>
                    </a:lstStyle>
                    <a:p>
                      <a:pPr marL="0" lvl="0" indent="0">
                        <a:buFont typeface="Symbol" panose="05050102010706020507" pitchFamily="18" charset="2"/>
                        <a:buNone/>
                      </a:pPr>
                      <a:r>
                        <a:rPr lang="it-IT" sz="1200" dirty="0">
                          <a:effectLst/>
                          <a:latin typeface="Delivery" panose="020F0503020204020204" pitchFamily="34" charset="0"/>
                          <a:ea typeface="Delivery" panose="020F0503020204020204" pitchFamily="34" charset="0"/>
                          <a:cs typeface="Delivery" panose="020F0503020204020204" pitchFamily="34" charset="0"/>
                        </a:rPr>
                        <a:t>Esportatore Alfa IT che spedisce a importatore Beta US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4179717639"/>
                  </a:ext>
                </a:extLst>
              </a:tr>
              <a:tr h="235612">
                <a:tc vMerge="1">
                  <a:txBody>
                    <a:bodyPr/>
                    <a:lstStyle/>
                    <a:p>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20000"/>
                      </a:srgbClr>
                    </a:solidFill>
                  </a:tcPr>
                </a:tc>
                <a:tc>
                  <a:txBody>
                    <a:bodyPr/>
                    <a:lstStyle>
                      <a:lvl1pPr marL="0" algn="l" defTabSz="914400" rtl="0" eaLnBrk="1" latinLnBrk="0" hangingPunct="1">
                        <a:defRPr sz="1800" kern="1200">
                          <a:solidFill>
                            <a:schemeClr val="dk1"/>
                          </a:solidFill>
                          <a:latin typeface="Delivery"/>
                        </a:defRPr>
                      </a:lvl1pPr>
                      <a:lvl2pPr marL="457200" algn="l" defTabSz="914400" rtl="0" eaLnBrk="1" latinLnBrk="0" hangingPunct="1">
                        <a:defRPr sz="1800" kern="1200">
                          <a:solidFill>
                            <a:schemeClr val="dk1"/>
                          </a:solidFill>
                          <a:latin typeface="Delivery"/>
                        </a:defRPr>
                      </a:lvl2pPr>
                      <a:lvl3pPr marL="914400" algn="l" defTabSz="914400" rtl="0" eaLnBrk="1" latinLnBrk="0" hangingPunct="1">
                        <a:defRPr sz="1800" kern="1200">
                          <a:solidFill>
                            <a:schemeClr val="dk1"/>
                          </a:solidFill>
                          <a:latin typeface="Delivery"/>
                        </a:defRPr>
                      </a:lvl3pPr>
                      <a:lvl4pPr marL="1371600" algn="l" defTabSz="914400" rtl="0" eaLnBrk="1" latinLnBrk="0" hangingPunct="1">
                        <a:defRPr sz="1800" kern="1200">
                          <a:solidFill>
                            <a:schemeClr val="dk1"/>
                          </a:solidFill>
                          <a:latin typeface="Delivery"/>
                        </a:defRPr>
                      </a:lvl4pPr>
                      <a:lvl5pPr marL="1828800" algn="l" defTabSz="914400" rtl="0" eaLnBrk="1" latinLnBrk="0" hangingPunct="1">
                        <a:defRPr sz="1800" kern="1200">
                          <a:solidFill>
                            <a:schemeClr val="dk1"/>
                          </a:solidFill>
                          <a:latin typeface="Delivery"/>
                        </a:defRPr>
                      </a:lvl5pPr>
                      <a:lvl6pPr marL="2286000" algn="l" defTabSz="914400" rtl="0" eaLnBrk="1" latinLnBrk="0" hangingPunct="1">
                        <a:defRPr sz="1800" kern="1200">
                          <a:solidFill>
                            <a:schemeClr val="dk1"/>
                          </a:solidFill>
                          <a:latin typeface="Delivery"/>
                        </a:defRPr>
                      </a:lvl6pPr>
                      <a:lvl7pPr marL="2743200" algn="l" defTabSz="914400" rtl="0" eaLnBrk="1" latinLnBrk="0" hangingPunct="1">
                        <a:defRPr sz="1800" kern="1200">
                          <a:solidFill>
                            <a:schemeClr val="dk1"/>
                          </a:solidFill>
                          <a:latin typeface="Delivery"/>
                        </a:defRPr>
                      </a:lvl7pPr>
                      <a:lvl8pPr marL="3200400" algn="l" defTabSz="914400" rtl="0" eaLnBrk="1" latinLnBrk="0" hangingPunct="1">
                        <a:defRPr sz="1800" kern="1200">
                          <a:solidFill>
                            <a:schemeClr val="dk1"/>
                          </a:solidFill>
                          <a:latin typeface="Delivery"/>
                        </a:defRPr>
                      </a:lvl8pPr>
                      <a:lvl9pPr marL="3657600" algn="l" defTabSz="914400" rtl="0" eaLnBrk="1" latinLnBrk="0" hangingPunct="1">
                        <a:defRPr sz="1800" kern="1200">
                          <a:solidFill>
                            <a:schemeClr val="dk1"/>
                          </a:solidFill>
                          <a:latin typeface="Delivery"/>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Delivery" panose="020F0503020204020204" pitchFamily="34" charset="0"/>
                          <a:ea typeface="Delivery" panose="020F0503020204020204" pitchFamily="34" charset="0"/>
                          <a:cs typeface="Delivery" panose="020F0503020204020204" pitchFamily="34" charset="0"/>
                        </a:rPr>
                        <a:t>Valore merce: USD 2900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20000"/>
                      </a:srgbClr>
                    </a:solidFill>
                  </a:tcPr>
                </a:tc>
                <a:extLst>
                  <a:ext uri="{0D108BD9-81ED-4DB2-BD59-A6C34878D82A}">
                    <a16:rowId xmlns:a16="http://schemas.microsoft.com/office/drawing/2014/main" val="3478677953"/>
                  </a:ext>
                </a:extLst>
              </a:tr>
              <a:tr h="542413">
                <a:tc vMerge="1">
                  <a:txBody>
                    <a:bodyPr/>
                    <a:lstStyle/>
                    <a:p>
                      <a:pPr marL="0" lvl="0" indent="0">
                        <a:buFont typeface="Symbol" panose="05050102010706020507" pitchFamily="18" charset="2"/>
                        <a:buNone/>
                      </a:pPr>
                      <a:endParaRPr lang="it-IT" sz="1200" b="1" dirty="0">
                        <a:latin typeface="Delivery" panose="020F0503020204020204" pitchFamily="34" charset="0"/>
                        <a:ea typeface="Delivery" panose="020F0503020204020204" pitchFamily="34" charset="0"/>
                        <a:cs typeface="Delivery" panose="020F0503020204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a:txBody>
                    <a:bodyPr/>
                    <a:lstStyle>
                      <a:lvl1pPr marL="0" algn="l" defTabSz="914400" rtl="0" eaLnBrk="1" latinLnBrk="0" hangingPunct="1">
                        <a:defRPr sz="1800" kern="1200">
                          <a:solidFill>
                            <a:schemeClr val="dk1"/>
                          </a:solidFill>
                          <a:latin typeface="Delivery"/>
                        </a:defRPr>
                      </a:lvl1pPr>
                      <a:lvl2pPr marL="457200" algn="l" defTabSz="914400" rtl="0" eaLnBrk="1" latinLnBrk="0" hangingPunct="1">
                        <a:defRPr sz="1800" kern="1200">
                          <a:solidFill>
                            <a:schemeClr val="dk1"/>
                          </a:solidFill>
                          <a:latin typeface="Delivery"/>
                        </a:defRPr>
                      </a:lvl2pPr>
                      <a:lvl3pPr marL="914400" algn="l" defTabSz="914400" rtl="0" eaLnBrk="1" latinLnBrk="0" hangingPunct="1">
                        <a:defRPr sz="1800" kern="1200">
                          <a:solidFill>
                            <a:schemeClr val="dk1"/>
                          </a:solidFill>
                          <a:latin typeface="Delivery"/>
                        </a:defRPr>
                      </a:lvl3pPr>
                      <a:lvl4pPr marL="1371600" algn="l" defTabSz="914400" rtl="0" eaLnBrk="1" latinLnBrk="0" hangingPunct="1">
                        <a:defRPr sz="1800" kern="1200">
                          <a:solidFill>
                            <a:schemeClr val="dk1"/>
                          </a:solidFill>
                          <a:latin typeface="Delivery"/>
                        </a:defRPr>
                      </a:lvl4pPr>
                      <a:lvl5pPr marL="1828800" algn="l" defTabSz="914400" rtl="0" eaLnBrk="1" latinLnBrk="0" hangingPunct="1">
                        <a:defRPr sz="1800" kern="1200">
                          <a:solidFill>
                            <a:schemeClr val="dk1"/>
                          </a:solidFill>
                          <a:latin typeface="Delivery"/>
                        </a:defRPr>
                      </a:lvl5pPr>
                      <a:lvl6pPr marL="2286000" algn="l" defTabSz="914400" rtl="0" eaLnBrk="1" latinLnBrk="0" hangingPunct="1">
                        <a:defRPr sz="1800" kern="1200">
                          <a:solidFill>
                            <a:schemeClr val="dk1"/>
                          </a:solidFill>
                          <a:latin typeface="Delivery"/>
                        </a:defRPr>
                      </a:lvl6pPr>
                      <a:lvl7pPr marL="2743200" algn="l" defTabSz="914400" rtl="0" eaLnBrk="1" latinLnBrk="0" hangingPunct="1">
                        <a:defRPr sz="1800" kern="1200">
                          <a:solidFill>
                            <a:schemeClr val="dk1"/>
                          </a:solidFill>
                          <a:latin typeface="Delivery"/>
                        </a:defRPr>
                      </a:lvl7pPr>
                      <a:lvl8pPr marL="3200400" algn="l" defTabSz="914400" rtl="0" eaLnBrk="1" latinLnBrk="0" hangingPunct="1">
                        <a:defRPr sz="1800" kern="1200">
                          <a:solidFill>
                            <a:schemeClr val="dk1"/>
                          </a:solidFill>
                          <a:latin typeface="Delivery"/>
                        </a:defRPr>
                      </a:lvl8pPr>
                      <a:lvl9pPr marL="3657600" algn="l" defTabSz="914400" rtl="0" eaLnBrk="1" latinLnBrk="0" hangingPunct="1">
                        <a:defRPr sz="1800" kern="1200">
                          <a:solidFill>
                            <a:schemeClr val="dk1"/>
                          </a:solidFill>
                          <a:latin typeface="Delivery"/>
                        </a:defRPr>
                      </a:lvl9pPr>
                    </a:lstStyle>
                    <a:p>
                      <a:pPr marL="0" lvl="0" indent="0">
                        <a:buFont typeface="Symbol" panose="05050102010706020507" pitchFamily="18" charset="2"/>
                        <a:buNone/>
                      </a:pPr>
                      <a:r>
                        <a:rPr lang="it-IT" sz="1200" b="0" u="none" dirty="0">
                          <a:effectLst/>
                          <a:latin typeface="Delivery" panose="020F0503020204020204" pitchFamily="34" charset="0"/>
                          <a:ea typeface="Delivery" panose="020F0503020204020204" pitchFamily="34" charset="0"/>
                          <a:cs typeface="Delivery" panose="020F0503020204020204" pitchFamily="34" charset="0"/>
                        </a:rPr>
                        <a:t>Tipo merce: </a:t>
                      </a:r>
                      <a:r>
                        <a:rPr lang="it-IT" sz="1200" dirty="0">
                          <a:effectLst/>
                          <a:latin typeface="Delivery" panose="020F0503020204020204" pitchFamily="34" charset="0"/>
                          <a:ea typeface="Delivery" panose="020F0503020204020204" pitchFamily="34" charset="0"/>
                          <a:cs typeface="Delivery" panose="020F0503020204020204" pitchFamily="34" charset="0"/>
                        </a:rPr>
                        <a:t>Parti di frigoriferi, congelatori-conservatori ed altro materiale, altre macchine ed apparecchi per la produzione del freddo, </a:t>
                      </a:r>
                    </a:p>
                    <a:p>
                      <a:pPr marL="0" lvl="0" indent="0">
                        <a:buFont typeface="Symbol" panose="05050102010706020507" pitchFamily="18" charset="2"/>
                        <a:buNone/>
                      </a:pPr>
                      <a:r>
                        <a:rPr lang="it-IT" sz="1200" dirty="0">
                          <a:effectLst/>
                          <a:latin typeface="Delivery" panose="020F0503020204020204" pitchFamily="34" charset="0"/>
                          <a:ea typeface="Delivery" panose="020F0503020204020204" pitchFamily="34" charset="0"/>
                          <a:cs typeface="Delivery" panose="020F0503020204020204" pitchFamily="34" charset="0"/>
                        </a:rPr>
                        <a:t>voce doganale 84189910 e HTS US 8418998050</a:t>
                      </a:r>
                    </a:p>
                    <a:p>
                      <a:pPr marL="0" lvl="0" indent="0">
                        <a:buFont typeface="Symbol" panose="05050102010706020507" pitchFamily="18" charset="2"/>
                        <a:buNone/>
                      </a:pPr>
                      <a:r>
                        <a:rPr lang="it-IT" sz="1200" b="0" dirty="0">
                          <a:effectLst/>
                          <a:latin typeface="Delivery" panose="020F0503020204020204" pitchFamily="34" charset="0"/>
                          <a:ea typeface="Delivery" panose="020F0503020204020204" pitchFamily="34" charset="0"/>
                          <a:cs typeface="Delivery" panose="020F0503020204020204" pitchFamily="34" charset="0"/>
                        </a:rPr>
                        <a:t>Soggetta</a:t>
                      </a:r>
                      <a:r>
                        <a:rPr lang="it-IT" sz="1200" b="1" dirty="0">
                          <a:effectLst/>
                          <a:latin typeface="Delivery" panose="020F0503020204020204" pitchFamily="34" charset="0"/>
                          <a:ea typeface="Delivery" panose="020F0503020204020204" pitchFamily="34" charset="0"/>
                          <a:cs typeface="Delivery" panose="020F0503020204020204" pitchFamily="34" charset="0"/>
                        </a:rPr>
                        <a:t> </a:t>
                      </a:r>
                      <a:r>
                        <a:rPr lang="it-IT" sz="1200" b="0" dirty="0">
                          <a:effectLst/>
                          <a:latin typeface="Delivery" panose="020F0503020204020204" pitchFamily="34" charset="0"/>
                          <a:ea typeface="Delivery" panose="020F0503020204020204" pitchFamily="34" charset="0"/>
                          <a:cs typeface="Delivery" panose="020F0503020204020204" pitchFamily="34" charset="0"/>
                        </a:rPr>
                        <a:t>a</a:t>
                      </a:r>
                      <a:r>
                        <a:rPr lang="it-IT" sz="1200" b="1" dirty="0">
                          <a:effectLst/>
                          <a:latin typeface="Delivery" panose="020F0503020204020204" pitchFamily="34" charset="0"/>
                          <a:ea typeface="Delivery" panose="020F0503020204020204" pitchFamily="34" charset="0"/>
                          <a:cs typeface="Delivery" panose="020F0503020204020204" pitchFamily="34" charset="0"/>
                        </a:rPr>
                        <a:t> Sezione 232 Annex dell’Alluminio</a:t>
                      </a:r>
                      <a:endParaRPr lang="it-IT" sz="1200" b="1" dirty="0">
                        <a:latin typeface="Delivery" panose="020F0503020204020204" pitchFamily="34" charset="0"/>
                        <a:ea typeface="Delivery" panose="020F0503020204020204" pitchFamily="34" charset="0"/>
                        <a:cs typeface="Delivery" panose="020F0503020204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2632644278"/>
                  </a:ext>
                </a:extLst>
              </a:tr>
            </a:tbl>
          </a:graphicData>
        </a:graphic>
      </p:graphicFrame>
      <p:sp>
        <p:nvSpPr>
          <p:cNvPr id="12" name="Title 1">
            <a:extLst>
              <a:ext uri="{FF2B5EF4-FFF2-40B4-BE49-F238E27FC236}">
                <a16:creationId xmlns:a16="http://schemas.microsoft.com/office/drawing/2014/main" id="{F1236C18-4CB2-828A-9834-016AC9AE39CA}"/>
              </a:ext>
            </a:extLst>
          </p:cNvPr>
          <p:cNvSpPr txBox="1">
            <a:spLocks/>
          </p:cNvSpPr>
          <p:nvPr/>
        </p:nvSpPr>
        <p:spPr>
          <a:xfrm>
            <a:off x="431999" y="470045"/>
            <a:ext cx="11202306" cy="658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srgbClr val="C00000"/>
                </a:solidFill>
                <a:effectLst/>
                <a:uLnTx/>
                <a:uFillTx/>
                <a:latin typeface="Delivery" panose="020F0503020204020204" pitchFamily="34" charset="0"/>
                <a:ea typeface="Delivery" panose="020F0503020204020204" pitchFamily="34" charset="0"/>
                <a:cs typeface="Delivery" panose="020F0503020204020204" pitchFamily="34" charset="0"/>
              </a:rPr>
              <a:t>CASE STUDY</a:t>
            </a:r>
          </a:p>
        </p:txBody>
      </p:sp>
      <p:graphicFrame>
        <p:nvGraphicFramePr>
          <p:cNvPr id="13" name="Table 12">
            <a:extLst>
              <a:ext uri="{FF2B5EF4-FFF2-40B4-BE49-F238E27FC236}">
                <a16:creationId xmlns:a16="http://schemas.microsoft.com/office/drawing/2014/main" id="{16DEFD67-742F-C5E9-93AF-0CE33FFD824C}"/>
              </a:ext>
            </a:extLst>
          </p:cNvPr>
          <p:cNvGraphicFramePr>
            <a:graphicFrameLocks noGrp="1"/>
          </p:cNvGraphicFramePr>
          <p:nvPr>
            <p:extLst>
              <p:ext uri="{D42A27DB-BD31-4B8C-83A1-F6EECF244321}">
                <p14:modId xmlns:p14="http://schemas.microsoft.com/office/powerpoint/2010/main" val="3706297931"/>
              </p:ext>
            </p:extLst>
          </p:nvPr>
        </p:nvGraphicFramePr>
        <p:xfrm>
          <a:off x="494847" y="5580726"/>
          <a:ext cx="11202306" cy="524048"/>
        </p:xfrm>
        <a:graphic>
          <a:graphicData uri="http://schemas.openxmlformats.org/drawingml/2006/table">
            <a:tbl>
              <a:tblPr firstRow="1" bandRow="1"/>
              <a:tblGrid>
                <a:gridCol w="11202306">
                  <a:extLst>
                    <a:ext uri="{9D8B030D-6E8A-4147-A177-3AD203B41FA5}">
                      <a16:colId xmlns:a16="http://schemas.microsoft.com/office/drawing/2014/main" val="4212758324"/>
                    </a:ext>
                  </a:extLst>
                </a:gridCol>
              </a:tblGrid>
              <a:tr h="524048">
                <a:tc>
                  <a:txBody>
                    <a:bodyPr/>
                    <a:lstStyle>
                      <a:lvl1pPr marL="0" algn="l" defTabSz="914400" rtl="0" eaLnBrk="1" latinLnBrk="0" hangingPunct="1">
                        <a:defRPr sz="1800" kern="1200">
                          <a:solidFill>
                            <a:schemeClr val="dk1"/>
                          </a:solidFill>
                          <a:latin typeface="Delivery"/>
                        </a:defRPr>
                      </a:lvl1pPr>
                      <a:lvl2pPr marL="457200" algn="l" defTabSz="914400" rtl="0" eaLnBrk="1" latinLnBrk="0" hangingPunct="1">
                        <a:defRPr sz="1800" kern="1200">
                          <a:solidFill>
                            <a:schemeClr val="dk1"/>
                          </a:solidFill>
                          <a:latin typeface="Delivery"/>
                        </a:defRPr>
                      </a:lvl2pPr>
                      <a:lvl3pPr marL="914400" algn="l" defTabSz="914400" rtl="0" eaLnBrk="1" latinLnBrk="0" hangingPunct="1">
                        <a:defRPr sz="1800" kern="1200">
                          <a:solidFill>
                            <a:schemeClr val="dk1"/>
                          </a:solidFill>
                          <a:latin typeface="Delivery"/>
                        </a:defRPr>
                      </a:lvl3pPr>
                      <a:lvl4pPr marL="1371600" algn="l" defTabSz="914400" rtl="0" eaLnBrk="1" latinLnBrk="0" hangingPunct="1">
                        <a:defRPr sz="1800" kern="1200">
                          <a:solidFill>
                            <a:schemeClr val="dk1"/>
                          </a:solidFill>
                          <a:latin typeface="Delivery"/>
                        </a:defRPr>
                      </a:lvl4pPr>
                      <a:lvl5pPr marL="1828800" algn="l" defTabSz="914400" rtl="0" eaLnBrk="1" latinLnBrk="0" hangingPunct="1">
                        <a:defRPr sz="1800" kern="1200">
                          <a:solidFill>
                            <a:schemeClr val="dk1"/>
                          </a:solidFill>
                          <a:latin typeface="Delivery"/>
                        </a:defRPr>
                      </a:lvl5pPr>
                      <a:lvl6pPr marL="2286000" algn="l" defTabSz="914400" rtl="0" eaLnBrk="1" latinLnBrk="0" hangingPunct="1">
                        <a:defRPr sz="1800" kern="1200">
                          <a:solidFill>
                            <a:schemeClr val="dk1"/>
                          </a:solidFill>
                          <a:latin typeface="Delivery"/>
                        </a:defRPr>
                      </a:lvl6pPr>
                      <a:lvl7pPr marL="2743200" algn="l" defTabSz="914400" rtl="0" eaLnBrk="1" latinLnBrk="0" hangingPunct="1">
                        <a:defRPr sz="1800" kern="1200">
                          <a:solidFill>
                            <a:schemeClr val="dk1"/>
                          </a:solidFill>
                          <a:latin typeface="Delivery"/>
                        </a:defRPr>
                      </a:lvl7pPr>
                      <a:lvl8pPr marL="3200400" algn="l" defTabSz="914400" rtl="0" eaLnBrk="1" latinLnBrk="0" hangingPunct="1">
                        <a:defRPr sz="1800" kern="1200">
                          <a:solidFill>
                            <a:schemeClr val="dk1"/>
                          </a:solidFill>
                          <a:latin typeface="Delivery"/>
                        </a:defRPr>
                      </a:lvl8pPr>
                      <a:lvl9pPr marL="3657600" algn="l" defTabSz="914400" rtl="0" eaLnBrk="1" latinLnBrk="0" hangingPunct="1">
                        <a:defRPr sz="1800" kern="1200">
                          <a:solidFill>
                            <a:schemeClr val="dk1"/>
                          </a:solidFill>
                          <a:latin typeface="Delivery"/>
                        </a:defRPr>
                      </a:lvl9pPr>
                    </a:lstStyle>
                    <a:p>
                      <a:pPr algn="ctr"/>
                      <a:r>
                        <a:rPr lang="it-IT" sz="1350" b="1" dirty="0">
                          <a:effectLst/>
                          <a:latin typeface="Delivery" panose="020F0503020204020204" pitchFamily="34" charset="0"/>
                          <a:ea typeface="Delivery" panose="020F0503020204020204" pitchFamily="34" charset="0"/>
                          <a:cs typeface="Delivery" panose="020F0503020204020204" pitchFamily="34" charset="0"/>
                        </a:rPr>
                        <a:t>E’ fondamentale che i dati vengano forniti già nella fattura commerciale in modo che siano disponibili in fase di dichiarazione di importazione    </a:t>
                      </a:r>
                      <a:endParaRPr lang="it-IT" sz="1350" b="1" dirty="0">
                        <a:latin typeface="Delivery" panose="020F0503020204020204" pitchFamily="34" charset="0"/>
                        <a:ea typeface="Delivery" panose="020F0503020204020204" pitchFamily="34" charset="0"/>
                        <a:cs typeface="Delivery" panose="020F0503020204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2971236693"/>
                  </a:ext>
                </a:extLst>
              </a:tr>
            </a:tbl>
          </a:graphicData>
        </a:graphic>
      </p:graphicFrame>
      <p:graphicFrame>
        <p:nvGraphicFramePr>
          <p:cNvPr id="15" name="Table 14">
            <a:extLst>
              <a:ext uri="{FF2B5EF4-FFF2-40B4-BE49-F238E27FC236}">
                <a16:creationId xmlns:a16="http://schemas.microsoft.com/office/drawing/2014/main" id="{9E5AF588-8F52-655C-E4B3-6330467F2D1F}"/>
              </a:ext>
            </a:extLst>
          </p:cNvPr>
          <p:cNvGraphicFramePr>
            <a:graphicFrameLocks noGrp="1"/>
          </p:cNvGraphicFramePr>
          <p:nvPr>
            <p:extLst>
              <p:ext uri="{D42A27DB-BD31-4B8C-83A1-F6EECF244321}">
                <p14:modId xmlns:p14="http://schemas.microsoft.com/office/powerpoint/2010/main" val="3960861484"/>
              </p:ext>
            </p:extLst>
          </p:nvPr>
        </p:nvGraphicFramePr>
        <p:xfrm>
          <a:off x="494847" y="2451366"/>
          <a:ext cx="11139457" cy="1954770"/>
        </p:xfrm>
        <a:graphic>
          <a:graphicData uri="http://schemas.openxmlformats.org/drawingml/2006/table">
            <a:tbl>
              <a:tblPr firstRow="1" bandRow="1"/>
              <a:tblGrid>
                <a:gridCol w="1449702">
                  <a:extLst>
                    <a:ext uri="{9D8B030D-6E8A-4147-A177-3AD203B41FA5}">
                      <a16:colId xmlns:a16="http://schemas.microsoft.com/office/drawing/2014/main" val="3204660018"/>
                    </a:ext>
                  </a:extLst>
                </a:gridCol>
                <a:gridCol w="9689755">
                  <a:extLst>
                    <a:ext uri="{9D8B030D-6E8A-4147-A177-3AD203B41FA5}">
                      <a16:colId xmlns:a16="http://schemas.microsoft.com/office/drawing/2014/main" val="3899955549"/>
                    </a:ext>
                  </a:extLst>
                </a:gridCol>
              </a:tblGrid>
              <a:tr h="29279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i="0" dirty="0">
                          <a:solidFill>
                            <a:schemeClr val="tx1"/>
                          </a:solidFill>
                          <a:latin typeface="Delivery" panose="020F0503020204020204" pitchFamily="34" charset="0"/>
                          <a:ea typeface="Delivery" panose="020F0503020204020204" pitchFamily="34" charset="0"/>
                          <a:cs typeface="Delivery" panose="020F0503020204020204" pitchFamily="34" charset="0"/>
                        </a:rPr>
                        <a:t>Evoluzione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kern="1200">
                          <a:solidFill>
                            <a:schemeClr val="dk1"/>
                          </a:solidFill>
                          <a:latin typeface="Delivery"/>
                        </a:defRPr>
                      </a:lvl1pPr>
                      <a:lvl2pPr marL="457200" algn="l" defTabSz="914400" rtl="0" eaLnBrk="1" latinLnBrk="0" hangingPunct="1">
                        <a:defRPr sz="1800" kern="1200">
                          <a:solidFill>
                            <a:schemeClr val="dk1"/>
                          </a:solidFill>
                          <a:latin typeface="Delivery"/>
                        </a:defRPr>
                      </a:lvl2pPr>
                      <a:lvl3pPr marL="914400" algn="l" defTabSz="914400" rtl="0" eaLnBrk="1" latinLnBrk="0" hangingPunct="1">
                        <a:defRPr sz="1800" kern="1200">
                          <a:solidFill>
                            <a:schemeClr val="dk1"/>
                          </a:solidFill>
                          <a:latin typeface="Delivery"/>
                        </a:defRPr>
                      </a:lvl3pPr>
                      <a:lvl4pPr marL="1371600" algn="l" defTabSz="914400" rtl="0" eaLnBrk="1" latinLnBrk="0" hangingPunct="1">
                        <a:defRPr sz="1800" kern="1200">
                          <a:solidFill>
                            <a:schemeClr val="dk1"/>
                          </a:solidFill>
                          <a:latin typeface="Delivery"/>
                        </a:defRPr>
                      </a:lvl4pPr>
                      <a:lvl5pPr marL="1828800" algn="l" defTabSz="914400" rtl="0" eaLnBrk="1" latinLnBrk="0" hangingPunct="1">
                        <a:defRPr sz="1800" kern="1200">
                          <a:solidFill>
                            <a:schemeClr val="dk1"/>
                          </a:solidFill>
                          <a:latin typeface="Delivery"/>
                        </a:defRPr>
                      </a:lvl5pPr>
                      <a:lvl6pPr marL="2286000" algn="l" defTabSz="914400" rtl="0" eaLnBrk="1" latinLnBrk="0" hangingPunct="1">
                        <a:defRPr sz="1800" kern="1200">
                          <a:solidFill>
                            <a:schemeClr val="dk1"/>
                          </a:solidFill>
                          <a:latin typeface="Delivery"/>
                        </a:defRPr>
                      </a:lvl6pPr>
                      <a:lvl7pPr marL="2743200" algn="l" defTabSz="914400" rtl="0" eaLnBrk="1" latinLnBrk="0" hangingPunct="1">
                        <a:defRPr sz="1800" kern="1200">
                          <a:solidFill>
                            <a:schemeClr val="dk1"/>
                          </a:solidFill>
                          <a:latin typeface="Delivery"/>
                        </a:defRPr>
                      </a:lvl7pPr>
                      <a:lvl8pPr marL="3200400" algn="l" defTabSz="914400" rtl="0" eaLnBrk="1" latinLnBrk="0" hangingPunct="1">
                        <a:defRPr sz="1800" kern="1200">
                          <a:solidFill>
                            <a:schemeClr val="dk1"/>
                          </a:solidFill>
                          <a:latin typeface="Delivery"/>
                        </a:defRPr>
                      </a:lvl8pPr>
                      <a:lvl9pPr marL="3657600" algn="l" defTabSz="914400" rtl="0" eaLnBrk="1" latinLnBrk="0" hangingPunct="1">
                        <a:defRPr sz="1800" kern="1200">
                          <a:solidFill>
                            <a:schemeClr val="dk1"/>
                          </a:solidFill>
                          <a:latin typeface="Delivery"/>
                        </a:defRPr>
                      </a:lvl9pPr>
                    </a:lstStyle>
                    <a:p>
                      <a:pPr>
                        <a:buNone/>
                      </a:pPr>
                      <a:r>
                        <a:rPr lang="it-IT" sz="1200" b="1" i="0" dirty="0">
                          <a:effectLst/>
                          <a:latin typeface="Delivery" panose="020F0503020204020204" pitchFamily="34" charset="0"/>
                          <a:ea typeface="Delivery" panose="020F0503020204020204" pitchFamily="34" charset="0"/>
                          <a:cs typeface="Delivery" panose="020F0503020204020204" pitchFamily="34" charset="0"/>
                        </a:rPr>
                        <a:t>08/09</a:t>
                      </a:r>
                      <a:r>
                        <a:rPr lang="it-IT" sz="1200" dirty="0">
                          <a:effectLst/>
                          <a:latin typeface="Delivery" panose="020F0503020204020204" pitchFamily="34" charset="0"/>
                          <a:ea typeface="Delivery" panose="020F0503020204020204" pitchFamily="34" charset="0"/>
                          <a:cs typeface="Delivery" panose="020F0503020204020204" pitchFamily="34" charset="0"/>
                        </a:rPr>
                        <a:t>: partenza della spedizione dall’italia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4126363252"/>
                  </a:ext>
                </a:extLst>
              </a:tr>
              <a:tr h="936691">
                <a:tc vMerge="1">
                  <a:txBody>
                    <a:bodyPr/>
                    <a:lstStyle/>
                    <a:p>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20000"/>
                      </a:srgbClr>
                    </a:solidFill>
                  </a:tcPr>
                </a:tc>
                <a:tc>
                  <a:txBody>
                    <a:bodyPr/>
                    <a:lstStyle>
                      <a:lvl1pPr marL="0" algn="l" defTabSz="914400" rtl="0" eaLnBrk="1" latinLnBrk="0" hangingPunct="1">
                        <a:defRPr sz="1800" kern="1200">
                          <a:solidFill>
                            <a:schemeClr val="dk1"/>
                          </a:solidFill>
                          <a:latin typeface="Delivery"/>
                        </a:defRPr>
                      </a:lvl1pPr>
                      <a:lvl2pPr marL="457200" algn="l" defTabSz="914400" rtl="0" eaLnBrk="1" latinLnBrk="0" hangingPunct="1">
                        <a:defRPr sz="1800" kern="1200">
                          <a:solidFill>
                            <a:schemeClr val="dk1"/>
                          </a:solidFill>
                          <a:latin typeface="Delivery"/>
                        </a:defRPr>
                      </a:lvl2pPr>
                      <a:lvl3pPr marL="914400" algn="l" defTabSz="914400" rtl="0" eaLnBrk="1" latinLnBrk="0" hangingPunct="1">
                        <a:defRPr sz="1800" kern="1200">
                          <a:solidFill>
                            <a:schemeClr val="dk1"/>
                          </a:solidFill>
                          <a:latin typeface="Delivery"/>
                        </a:defRPr>
                      </a:lvl3pPr>
                      <a:lvl4pPr marL="1371600" algn="l" defTabSz="914400" rtl="0" eaLnBrk="1" latinLnBrk="0" hangingPunct="1">
                        <a:defRPr sz="1800" kern="1200">
                          <a:solidFill>
                            <a:schemeClr val="dk1"/>
                          </a:solidFill>
                          <a:latin typeface="Delivery"/>
                        </a:defRPr>
                      </a:lvl4pPr>
                      <a:lvl5pPr marL="1828800" algn="l" defTabSz="914400" rtl="0" eaLnBrk="1" latinLnBrk="0" hangingPunct="1">
                        <a:defRPr sz="1800" kern="1200">
                          <a:solidFill>
                            <a:schemeClr val="dk1"/>
                          </a:solidFill>
                          <a:latin typeface="Delivery"/>
                        </a:defRPr>
                      </a:lvl5pPr>
                      <a:lvl6pPr marL="2286000" algn="l" defTabSz="914400" rtl="0" eaLnBrk="1" latinLnBrk="0" hangingPunct="1">
                        <a:defRPr sz="1800" kern="1200">
                          <a:solidFill>
                            <a:schemeClr val="dk1"/>
                          </a:solidFill>
                          <a:latin typeface="Delivery"/>
                        </a:defRPr>
                      </a:lvl6pPr>
                      <a:lvl7pPr marL="2743200" algn="l" defTabSz="914400" rtl="0" eaLnBrk="1" latinLnBrk="0" hangingPunct="1">
                        <a:defRPr sz="1800" kern="1200">
                          <a:solidFill>
                            <a:schemeClr val="dk1"/>
                          </a:solidFill>
                          <a:latin typeface="Delivery"/>
                        </a:defRPr>
                      </a:lvl7pPr>
                      <a:lvl8pPr marL="3200400" algn="l" defTabSz="914400" rtl="0" eaLnBrk="1" latinLnBrk="0" hangingPunct="1">
                        <a:defRPr sz="1800" kern="1200">
                          <a:solidFill>
                            <a:schemeClr val="dk1"/>
                          </a:solidFill>
                          <a:latin typeface="Delivery"/>
                        </a:defRPr>
                      </a:lvl8pPr>
                      <a:lvl9pPr marL="3657600" algn="l" defTabSz="914400" rtl="0" eaLnBrk="1" latinLnBrk="0" hangingPunct="1">
                        <a:defRPr sz="1800" kern="1200">
                          <a:solidFill>
                            <a:schemeClr val="dk1"/>
                          </a:solidFill>
                          <a:latin typeface="Delivery"/>
                        </a:defRPr>
                      </a:lvl9pPr>
                    </a:lstStyle>
                    <a:p>
                      <a:r>
                        <a:rPr lang="it-IT" sz="1200" b="1" i="0" dirty="0">
                          <a:latin typeface="Delivery" panose="020F0503020204020204" pitchFamily="34" charset="0"/>
                          <a:ea typeface="Delivery" panose="020F0503020204020204" pitchFamily="34" charset="0"/>
                          <a:cs typeface="Delivery" panose="020F0503020204020204" pitchFamily="34" charset="0"/>
                        </a:rPr>
                        <a:t>09/09</a:t>
                      </a:r>
                      <a:r>
                        <a:rPr lang="it-IT" sz="1200" i="0" dirty="0">
                          <a:latin typeface="Delivery" panose="020F0503020204020204" pitchFamily="34" charset="0"/>
                          <a:ea typeface="Delivery" panose="020F0503020204020204" pitchFamily="34" charset="0"/>
                          <a:cs typeface="Delivery" panose="020F0503020204020204" pitchFamily="34" charset="0"/>
                        </a:rPr>
                        <a:t>: Fermo in dogana US con contatto all’importatore: </a:t>
                      </a:r>
                    </a:p>
                    <a:p>
                      <a:r>
                        <a:rPr lang="it-IT" sz="1200" i="0" dirty="0">
                          <a:latin typeface="Delivery" panose="020F0503020204020204" pitchFamily="34" charset="0"/>
                          <a:ea typeface="Delivery" panose="020F0503020204020204" pitchFamily="34" charset="0"/>
                          <a:cs typeface="Delivery" panose="020F0503020204020204" pitchFamily="34" charset="0"/>
                        </a:rPr>
                        <a:t>in fattura commerciale non è presente il dettaglio della percentuale o il valore dell’alluminio. </a:t>
                      </a:r>
                    </a:p>
                    <a:p>
                      <a:r>
                        <a:rPr lang="it-IT" sz="1200" b="1" dirty="0">
                          <a:effectLst/>
                          <a:latin typeface="Delivery" panose="020F0503020204020204" pitchFamily="34" charset="0"/>
                          <a:ea typeface="Delivery" panose="020F0503020204020204" pitchFamily="34" charset="0"/>
                          <a:cs typeface="Delivery" panose="020F0503020204020204" pitchFamily="34" charset="0"/>
                        </a:rPr>
                        <a:t>è previsto infatti che sia indicato in fattura sia la percentuale o valore di alluminio contenuto nel prodotto che il paese di fusione/colata (</a:t>
                      </a:r>
                      <a:r>
                        <a:rPr lang="it-IT" sz="1200" b="1" i="1" dirty="0">
                          <a:effectLst/>
                          <a:latin typeface="Delivery" panose="020F0503020204020204" pitchFamily="34" charset="0"/>
                          <a:ea typeface="Delivery" panose="020F0503020204020204" pitchFamily="34" charset="0"/>
                          <a:cs typeface="Delivery" panose="020F0503020204020204" pitchFamily="34" charset="0"/>
                        </a:rPr>
                        <a:t>smelt and cast</a:t>
                      </a:r>
                      <a:r>
                        <a:rPr lang="it-IT" sz="1200" b="1" dirty="0">
                          <a:effectLst/>
                          <a:latin typeface="Delivery" panose="020F0503020204020204" pitchFamily="34" charset="0"/>
                          <a:ea typeface="Delivery" panose="020F0503020204020204" pitchFamily="34" charset="0"/>
                          <a:cs typeface="Delivery" panose="020F0503020204020204" pitchFamily="34" charset="0"/>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20000"/>
                      </a:srgbClr>
                    </a:solidFill>
                  </a:tcPr>
                </a:tc>
                <a:extLst>
                  <a:ext uri="{0D108BD9-81ED-4DB2-BD59-A6C34878D82A}">
                    <a16:rowId xmlns:a16="http://schemas.microsoft.com/office/drawing/2014/main" val="1827347752"/>
                  </a:ext>
                </a:extLst>
              </a:tr>
              <a:tr h="725289">
                <a:tc vMerge="1">
                  <a:txBody>
                    <a:bodyPr/>
                    <a:lstStyle/>
                    <a:p>
                      <a:endParaRPr lang="it-IT" sz="1200" i="1" dirty="0">
                        <a:latin typeface="Delivery" panose="020F0503020204020204" pitchFamily="34" charset="0"/>
                        <a:ea typeface="Delivery" panose="020F0503020204020204" pitchFamily="34" charset="0"/>
                        <a:cs typeface="Delivery" panose="020F0503020204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a:txBody>
                    <a:bodyPr/>
                    <a:lstStyle>
                      <a:lvl1pPr marL="0" algn="l" defTabSz="914400" rtl="0" eaLnBrk="1" latinLnBrk="0" hangingPunct="1">
                        <a:defRPr sz="1800" kern="1200">
                          <a:solidFill>
                            <a:schemeClr val="dk1"/>
                          </a:solidFill>
                          <a:latin typeface="Delivery"/>
                        </a:defRPr>
                      </a:lvl1pPr>
                      <a:lvl2pPr marL="457200" algn="l" defTabSz="914400" rtl="0" eaLnBrk="1" latinLnBrk="0" hangingPunct="1">
                        <a:defRPr sz="1800" kern="1200">
                          <a:solidFill>
                            <a:schemeClr val="dk1"/>
                          </a:solidFill>
                          <a:latin typeface="Delivery"/>
                        </a:defRPr>
                      </a:lvl2pPr>
                      <a:lvl3pPr marL="914400" algn="l" defTabSz="914400" rtl="0" eaLnBrk="1" latinLnBrk="0" hangingPunct="1">
                        <a:defRPr sz="1800" kern="1200">
                          <a:solidFill>
                            <a:schemeClr val="dk1"/>
                          </a:solidFill>
                          <a:latin typeface="Delivery"/>
                        </a:defRPr>
                      </a:lvl3pPr>
                      <a:lvl4pPr marL="1371600" algn="l" defTabSz="914400" rtl="0" eaLnBrk="1" latinLnBrk="0" hangingPunct="1">
                        <a:defRPr sz="1800" kern="1200">
                          <a:solidFill>
                            <a:schemeClr val="dk1"/>
                          </a:solidFill>
                          <a:latin typeface="Delivery"/>
                        </a:defRPr>
                      </a:lvl4pPr>
                      <a:lvl5pPr marL="1828800" algn="l" defTabSz="914400" rtl="0" eaLnBrk="1" latinLnBrk="0" hangingPunct="1">
                        <a:defRPr sz="1800" kern="1200">
                          <a:solidFill>
                            <a:schemeClr val="dk1"/>
                          </a:solidFill>
                          <a:latin typeface="Delivery"/>
                        </a:defRPr>
                      </a:lvl5pPr>
                      <a:lvl6pPr marL="2286000" algn="l" defTabSz="914400" rtl="0" eaLnBrk="1" latinLnBrk="0" hangingPunct="1">
                        <a:defRPr sz="1800" kern="1200">
                          <a:solidFill>
                            <a:schemeClr val="dk1"/>
                          </a:solidFill>
                          <a:latin typeface="Delivery"/>
                        </a:defRPr>
                      </a:lvl6pPr>
                      <a:lvl7pPr marL="2743200" algn="l" defTabSz="914400" rtl="0" eaLnBrk="1" latinLnBrk="0" hangingPunct="1">
                        <a:defRPr sz="1800" kern="1200">
                          <a:solidFill>
                            <a:schemeClr val="dk1"/>
                          </a:solidFill>
                          <a:latin typeface="Delivery"/>
                        </a:defRPr>
                      </a:lvl7pPr>
                      <a:lvl8pPr marL="3200400" algn="l" defTabSz="914400" rtl="0" eaLnBrk="1" latinLnBrk="0" hangingPunct="1">
                        <a:defRPr sz="1800" kern="1200">
                          <a:solidFill>
                            <a:schemeClr val="dk1"/>
                          </a:solidFill>
                          <a:latin typeface="Delivery"/>
                        </a:defRPr>
                      </a:lvl8pPr>
                      <a:lvl9pPr marL="3657600" algn="l" defTabSz="914400" rtl="0" eaLnBrk="1" latinLnBrk="0" hangingPunct="1">
                        <a:defRPr sz="1800" kern="1200">
                          <a:solidFill>
                            <a:schemeClr val="dk1"/>
                          </a:solidFill>
                          <a:latin typeface="Delivery"/>
                        </a:defRPr>
                      </a:lvl9pPr>
                    </a:lstStyle>
                    <a:p>
                      <a:r>
                        <a:rPr lang="it-IT" sz="1200" b="1" i="0" dirty="0">
                          <a:latin typeface="Delivery" panose="020F0503020204020204" pitchFamily="34" charset="0"/>
                          <a:ea typeface="Delivery" panose="020F0503020204020204" pitchFamily="34" charset="0"/>
                          <a:cs typeface="Delivery" panose="020F0503020204020204" pitchFamily="34" charset="0"/>
                        </a:rPr>
                        <a:t>12/09: </a:t>
                      </a:r>
                      <a:r>
                        <a:rPr lang="it-IT" sz="1200" i="0" dirty="0">
                          <a:latin typeface="Delivery" panose="020F0503020204020204" pitchFamily="34" charset="0"/>
                          <a:ea typeface="Delivery" panose="020F0503020204020204" pitchFamily="34" charset="0"/>
                          <a:cs typeface="Delivery" panose="020F0503020204020204" pitchFamily="34" charset="0"/>
                        </a:rPr>
                        <a:t>L’importatore dopo essersi messo in contatto con l’esportatore riesce a fornire le informazioni richieste: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dirty="0">
                          <a:effectLst/>
                          <a:latin typeface="Delivery" panose="020F0503020204020204" pitchFamily="34" charset="0"/>
                          <a:ea typeface="Delivery" panose="020F0503020204020204" pitchFamily="34" charset="0"/>
                          <a:cs typeface="Delivery" panose="020F0503020204020204" pitchFamily="34" charset="0"/>
                        </a:rPr>
                        <a:t>La % di alluminio risulta essere del 20% rispetto al totale, quindi il calcolo del dazio al 50% è sul valore di 580 USD, mentre sulla parte restante di USD 2320 deve essere calcolato solo di GDR (0) + reciprocal per un totale del 15%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2142780832"/>
                  </a:ext>
                </a:extLst>
              </a:tr>
            </a:tbl>
          </a:graphicData>
        </a:graphic>
      </p:graphicFrame>
      <p:graphicFrame>
        <p:nvGraphicFramePr>
          <p:cNvPr id="17" name="Table 16">
            <a:extLst>
              <a:ext uri="{FF2B5EF4-FFF2-40B4-BE49-F238E27FC236}">
                <a16:creationId xmlns:a16="http://schemas.microsoft.com/office/drawing/2014/main" id="{EA3120B0-94FB-08A6-649E-ABE13A6644DB}"/>
              </a:ext>
            </a:extLst>
          </p:cNvPr>
          <p:cNvGraphicFramePr>
            <a:graphicFrameLocks noGrp="1"/>
          </p:cNvGraphicFramePr>
          <p:nvPr>
            <p:extLst>
              <p:ext uri="{D42A27DB-BD31-4B8C-83A1-F6EECF244321}">
                <p14:modId xmlns:p14="http://schemas.microsoft.com/office/powerpoint/2010/main" val="3848161226"/>
              </p:ext>
            </p:extLst>
          </p:nvPr>
        </p:nvGraphicFramePr>
        <p:xfrm>
          <a:off x="494848" y="4505556"/>
          <a:ext cx="11139456" cy="887470"/>
        </p:xfrm>
        <a:graphic>
          <a:graphicData uri="http://schemas.openxmlformats.org/drawingml/2006/table">
            <a:tbl>
              <a:tblPr firstRow="1" bandRow="1"/>
              <a:tblGrid>
                <a:gridCol w="1465689">
                  <a:extLst>
                    <a:ext uri="{9D8B030D-6E8A-4147-A177-3AD203B41FA5}">
                      <a16:colId xmlns:a16="http://schemas.microsoft.com/office/drawing/2014/main" val="2763025427"/>
                    </a:ext>
                  </a:extLst>
                </a:gridCol>
                <a:gridCol w="9673767">
                  <a:extLst>
                    <a:ext uri="{9D8B030D-6E8A-4147-A177-3AD203B41FA5}">
                      <a16:colId xmlns:a16="http://schemas.microsoft.com/office/drawing/2014/main" val="3150239331"/>
                    </a:ext>
                  </a:extLst>
                </a:gridCol>
              </a:tblGrid>
              <a:tr h="29242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i="0" dirty="0">
                          <a:solidFill>
                            <a:schemeClr val="tx1"/>
                          </a:solidFill>
                          <a:latin typeface="Delivery" panose="020F0503020204020204" pitchFamily="34" charset="0"/>
                          <a:ea typeface="Delivery" panose="020F0503020204020204" pitchFamily="34" charset="0"/>
                          <a:cs typeface="Delivery" panose="020F0503020204020204" pitchFamily="34" charset="0"/>
                        </a:rPr>
                        <a:t>Rischi per l’importatore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p>
                      <a:pPr marL="0" lvl="0" indent="0">
                        <a:buFont typeface="Symbol" panose="05050102010706020507" pitchFamily="18" charset="2"/>
                        <a:buNone/>
                      </a:pPr>
                      <a:r>
                        <a:rPr lang="it-IT" sz="1200" dirty="0">
                          <a:effectLst/>
                          <a:latin typeface="Delivery" panose="020F0503020204020204" pitchFamily="34" charset="0"/>
                          <a:ea typeface="Delivery" panose="020F0503020204020204" pitchFamily="34" charset="0"/>
                          <a:cs typeface="Delivery" panose="020F0503020204020204" pitchFamily="34" charset="0"/>
                        </a:rPr>
                        <a:t>1) Ritardi nella consegna</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2608774354"/>
                  </a:ext>
                </a:extLst>
              </a:tr>
              <a:tr h="302630">
                <a:tc vMerge="1">
                  <a:txBody>
                    <a:bodyPr/>
                    <a:lstStyle/>
                    <a:p>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Delivery" panose="020F0503020204020204" pitchFamily="34" charset="0"/>
                          <a:ea typeface="Delivery" panose="020F0503020204020204" pitchFamily="34" charset="0"/>
                          <a:cs typeface="Delivery" panose="020F0503020204020204" pitchFamily="34" charset="0"/>
                        </a:rPr>
                        <a:t>2) Costi di magazzinaggio</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20000"/>
                      </a:srgbClr>
                    </a:solidFill>
                  </a:tcPr>
                </a:tc>
                <a:extLst>
                  <a:ext uri="{0D108BD9-81ED-4DB2-BD59-A6C34878D82A}">
                    <a16:rowId xmlns:a16="http://schemas.microsoft.com/office/drawing/2014/main" val="2090666153"/>
                  </a:ext>
                </a:extLst>
              </a:tr>
              <a:tr h="2924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i="1" dirty="0">
                        <a:latin typeface="Delivery" panose="020F0503020204020204" pitchFamily="34" charset="0"/>
                        <a:ea typeface="Delivery" panose="020F0503020204020204" pitchFamily="34" charset="0"/>
                        <a:cs typeface="Delivery" panose="020F0503020204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Delivery" panose="020F0503020204020204" pitchFamily="34" charset="0"/>
                          <a:ea typeface="Delivery" panose="020F0503020204020204" pitchFamily="34" charset="0"/>
                          <a:cs typeface="Delivery" panose="020F0503020204020204" pitchFamily="34" charset="0"/>
                        </a:rPr>
                        <a:t>3) Rientro della spedizione ad origine o addebito del 50% sul totale del prodotto con costi aggiuntivi</a:t>
                      </a:r>
                      <a:endParaRPr lang="it-IT" sz="1200" i="1" dirty="0">
                        <a:latin typeface="Delivery" panose="020F0503020204020204" pitchFamily="34" charset="0"/>
                        <a:ea typeface="Delivery" panose="020F0503020204020204" pitchFamily="34" charset="0"/>
                        <a:cs typeface="Delivery" panose="020F0503020204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val="454063830"/>
                  </a:ext>
                </a:extLst>
              </a:tr>
            </a:tbl>
          </a:graphicData>
        </a:graphic>
      </p:graphicFrame>
      <p:pic>
        <p:nvPicPr>
          <p:cNvPr id="2" name="Picture 1">
            <a:extLst>
              <a:ext uri="{FF2B5EF4-FFF2-40B4-BE49-F238E27FC236}">
                <a16:creationId xmlns:a16="http://schemas.microsoft.com/office/drawing/2014/main" id="{A7F3D87E-5787-9B9D-5689-697205431667}"/>
              </a:ext>
            </a:extLst>
          </p:cNvPr>
          <p:cNvPicPr>
            <a:picLocks noChangeAspect="1"/>
          </p:cNvPicPr>
          <p:nvPr/>
        </p:nvPicPr>
        <p:blipFill>
          <a:blip r:embed="rId2"/>
          <a:stretch>
            <a:fillRect/>
          </a:stretch>
        </p:blipFill>
        <p:spPr>
          <a:xfrm>
            <a:off x="431999" y="6163489"/>
            <a:ext cx="1993565" cy="298730"/>
          </a:xfrm>
          <a:prstGeom prst="rect">
            <a:avLst/>
          </a:prstGeom>
        </p:spPr>
      </p:pic>
    </p:spTree>
    <p:extLst>
      <p:ext uri="{BB962C8B-B14F-4D97-AF65-F5344CB8AC3E}">
        <p14:creationId xmlns:p14="http://schemas.microsoft.com/office/powerpoint/2010/main" val="33897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B80C-90F5-C7F3-017D-879BF6B5EB70}"/>
            </a:ext>
          </a:extLst>
        </p:cNvPr>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AB73C9C1-F7F6-1375-03AE-10F4F95FC393}"/>
              </a:ext>
            </a:extLst>
          </p:cNvPr>
          <p:cNvGraphicFramePr>
            <a:graphicFrameLocks noGrp="1"/>
          </p:cNvGraphicFramePr>
          <p:nvPr>
            <p:extLst>
              <p:ext uri="{D42A27DB-BD31-4B8C-83A1-F6EECF244321}">
                <p14:modId xmlns:p14="http://schemas.microsoft.com/office/powerpoint/2010/main" val="1123277368"/>
              </p:ext>
            </p:extLst>
          </p:nvPr>
        </p:nvGraphicFramePr>
        <p:xfrm>
          <a:off x="234635" y="1340602"/>
          <a:ext cx="11722729" cy="5319277"/>
        </p:xfrm>
        <a:graphic>
          <a:graphicData uri="http://schemas.openxmlformats.org/drawingml/2006/table">
            <a:tbl>
              <a:tblPr firstRow="1" firstCol="1" bandRow="1"/>
              <a:tblGrid>
                <a:gridCol w="3251200">
                  <a:extLst>
                    <a:ext uri="{9D8B030D-6E8A-4147-A177-3AD203B41FA5}">
                      <a16:colId xmlns:a16="http://schemas.microsoft.com/office/drawing/2014/main" val="3185103134"/>
                    </a:ext>
                  </a:extLst>
                </a:gridCol>
                <a:gridCol w="965200">
                  <a:extLst>
                    <a:ext uri="{9D8B030D-6E8A-4147-A177-3AD203B41FA5}">
                      <a16:colId xmlns:a16="http://schemas.microsoft.com/office/drawing/2014/main" val="804365026"/>
                    </a:ext>
                  </a:extLst>
                </a:gridCol>
                <a:gridCol w="1524000">
                  <a:extLst>
                    <a:ext uri="{9D8B030D-6E8A-4147-A177-3AD203B41FA5}">
                      <a16:colId xmlns:a16="http://schemas.microsoft.com/office/drawing/2014/main" val="1549205699"/>
                    </a:ext>
                  </a:extLst>
                </a:gridCol>
                <a:gridCol w="1320800">
                  <a:extLst>
                    <a:ext uri="{9D8B030D-6E8A-4147-A177-3AD203B41FA5}">
                      <a16:colId xmlns:a16="http://schemas.microsoft.com/office/drawing/2014/main" val="2002990145"/>
                    </a:ext>
                  </a:extLst>
                </a:gridCol>
                <a:gridCol w="1168400">
                  <a:extLst>
                    <a:ext uri="{9D8B030D-6E8A-4147-A177-3AD203B41FA5}">
                      <a16:colId xmlns:a16="http://schemas.microsoft.com/office/drawing/2014/main" val="2473718486"/>
                    </a:ext>
                  </a:extLst>
                </a:gridCol>
                <a:gridCol w="1278148">
                  <a:extLst>
                    <a:ext uri="{9D8B030D-6E8A-4147-A177-3AD203B41FA5}">
                      <a16:colId xmlns:a16="http://schemas.microsoft.com/office/drawing/2014/main" val="1214548167"/>
                    </a:ext>
                  </a:extLst>
                </a:gridCol>
                <a:gridCol w="2214981">
                  <a:extLst>
                    <a:ext uri="{9D8B030D-6E8A-4147-A177-3AD203B41FA5}">
                      <a16:colId xmlns:a16="http://schemas.microsoft.com/office/drawing/2014/main" val="2448502782"/>
                    </a:ext>
                  </a:extLst>
                </a:gridCol>
              </a:tblGrid>
              <a:tr h="371078">
                <a:tc gridSpan="7">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it-IT" sz="1300" b="0" kern="1000" noProof="0" dirty="0">
                          <a:solidFill>
                            <a:srgbClr val="D40511"/>
                          </a:solidFill>
                          <a:effectLst/>
                          <a:latin typeface="Delivery" panose="020F0503020204020204" pitchFamily="34" charset="0"/>
                          <a:ea typeface="Delivery Cd Black" panose="020F0906020204020204" pitchFamily="34" charset="0"/>
                          <a:cs typeface="Delivery Cd Black" panose="020F0906020204020204" pitchFamily="34" charset="0"/>
                        </a:rPr>
                        <a:t>Spedizione contenente articoli da campeggio</a:t>
                      </a:r>
                      <a:endParaRPr lang="en-AU" sz="1300" b="0" kern="1000" noProof="0" dirty="0">
                        <a:solidFill>
                          <a:srgbClr val="D40511"/>
                        </a:solidFill>
                        <a:effectLst/>
                        <a:latin typeface="Delivery" panose="020F0503020204020204" pitchFamily="34" charset="0"/>
                        <a:ea typeface="Delivery Cd Black" panose="020F0906020204020204" pitchFamily="34" charset="0"/>
                        <a:cs typeface="Delivery Cd Black" panose="020F0906020204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6109409"/>
                  </a:ext>
                </a:extLst>
              </a:tr>
              <a:tr h="686036">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b="1" noProof="0" dirty="0" err="1">
                          <a:effectLst/>
                          <a:latin typeface="Delivery" panose="020F0503020204020204" pitchFamily="34" charset="0"/>
                          <a:ea typeface="Aptos" panose="020B0004020202020204" pitchFamily="34" charset="0"/>
                          <a:cs typeface="Arial" panose="020B0604020202020204" pitchFamily="34" charset="0"/>
                        </a:rPr>
                        <a:t>Prodotto</a:t>
                      </a:r>
                      <a:r>
                        <a:rPr lang="en-AU" sz="1300" b="1" noProof="0" dirty="0">
                          <a:effectLst/>
                          <a:latin typeface="Delivery" panose="020F0503020204020204" pitchFamily="34" charset="0"/>
                          <a:ea typeface="Aptos" panose="020B0004020202020204" pitchFamily="34" charset="0"/>
                          <a:cs typeface="Arial" panose="020B0604020202020204" pitchFamily="34" charset="0"/>
                        </a:rPr>
                        <a:t>/Valore</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b="1" noProof="0" dirty="0">
                          <a:effectLst/>
                          <a:latin typeface="Delivery" panose="020F0503020204020204" pitchFamily="34" charset="0"/>
                          <a:ea typeface="Aptos" panose="020B0004020202020204" pitchFamily="34" charset="0"/>
                          <a:cs typeface="Arial" panose="020B0604020202020204" pitchFamily="34" charset="0"/>
                        </a:rPr>
                        <a:t>General Duty Rate</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b="1" noProof="0" dirty="0">
                          <a:effectLst/>
                          <a:latin typeface="Delivery" panose="020F0503020204020204" pitchFamily="34" charset="0"/>
                          <a:ea typeface="Aptos" panose="020B0004020202020204" pitchFamily="34" charset="0"/>
                          <a:cs typeface="Arial" panose="020B0604020202020204" pitchFamily="34" charset="0"/>
                        </a:rPr>
                        <a:t>IEEPA</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b="1" noProof="0" dirty="0">
                          <a:effectLst/>
                          <a:latin typeface="Delivery" panose="020F0503020204020204" pitchFamily="34" charset="0"/>
                          <a:ea typeface="Aptos" panose="020B0004020202020204" pitchFamily="34" charset="0"/>
                          <a:cs typeface="Arial" panose="020B0604020202020204" pitchFamily="34" charset="0"/>
                        </a:rPr>
                        <a:t>Other Duties</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b="1" noProof="0" dirty="0">
                          <a:effectLst/>
                          <a:latin typeface="Delivery" panose="020F0503020204020204" pitchFamily="34" charset="0"/>
                          <a:ea typeface="Aptos" panose="020B0004020202020204" pitchFamily="34" charset="0"/>
                          <a:cs typeface="Arial" panose="020B0604020202020204" pitchFamily="34" charset="0"/>
                        </a:rPr>
                        <a:t>Merchandise Processing Fee (MPF)</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b="1" noProof="0">
                          <a:effectLst/>
                          <a:latin typeface="Delivery" panose="020F0503020204020204" pitchFamily="34" charset="0"/>
                          <a:ea typeface="Aptos" panose="020B0004020202020204" pitchFamily="34" charset="0"/>
                          <a:cs typeface="Arial" panose="020B0604020202020204" pitchFamily="34" charset="0"/>
                        </a:rPr>
                        <a:t>Total Duties</a:t>
                      </a:r>
                      <a:endParaRPr lang="en-AU" sz="1300" noProof="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b="1" noProof="0" dirty="0" err="1">
                          <a:effectLst/>
                          <a:latin typeface="Delivery" panose="020F0503020204020204" pitchFamily="34" charset="0"/>
                          <a:ea typeface="Aptos" panose="020B0004020202020204" pitchFamily="34" charset="0"/>
                          <a:cs typeface="Arial" panose="020B0604020202020204" pitchFamily="34" charset="0"/>
                        </a:rPr>
                        <a:t>Dettagli</a:t>
                      </a:r>
                      <a:r>
                        <a:rPr lang="en-AU" sz="1300" b="1" noProof="0" dirty="0">
                          <a:effectLst/>
                          <a:latin typeface="Delivery" panose="020F0503020204020204" pitchFamily="34" charset="0"/>
                          <a:ea typeface="Aptos" panose="020B0004020202020204" pitchFamily="34" charset="0"/>
                          <a:cs typeface="Arial" panose="020B0604020202020204" pitchFamily="34" charset="0"/>
                        </a:rPr>
                        <a:t>/</a:t>
                      </a:r>
                      <a:r>
                        <a:rPr lang="en-AU" sz="1300" b="1" noProof="0" dirty="0" err="1">
                          <a:effectLst/>
                          <a:latin typeface="Delivery" panose="020F0503020204020204" pitchFamily="34" charset="0"/>
                          <a:ea typeface="Aptos" panose="020B0004020202020204" pitchFamily="34" charset="0"/>
                          <a:cs typeface="Arial" panose="020B0604020202020204" pitchFamily="34" charset="0"/>
                        </a:rPr>
                        <a:t>Requisiti</a:t>
                      </a:r>
                      <a:r>
                        <a:rPr lang="en-AU" sz="1300" b="1" noProof="0" dirty="0">
                          <a:effectLst/>
                          <a:latin typeface="Delivery" panose="020F0503020204020204" pitchFamily="34" charset="0"/>
                          <a:ea typeface="Aptos" panose="020B0004020202020204" pitchFamily="34" charset="0"/>
                          <a:cs typeface="Arial" panose="020B0604020202020204" pitchFamily="34" charset="0"/>
                        </a:rPr>
                        <a:t> </a:t>
                      </a:r>
                      <a:r>
                        <a:rPr lang="en-AU" sz="1300" b="1" noProof="0" dirty="0" err="1">
                          <a:effectLst/>
                          <a:latin typeface="Delivery" panose="020F0503020204020204" pitchFamily="34" charset="0"/>
                          <a:ea typeface="Aptos" panose="020B0004020202020204" pitchFamily="34" charset="0"/>
                          <a:cs typeface="Arial" panose="020B0604020202020204" pitchFamily="34" charset="0"/>
                        </a:rPr>
                        <a:t>della</a:t>
                      </a:r>
                      <a:r>
                        <a:rPr lang="en-AU" sz="1300" b="1" noProof="0" dirty="0">
                          <a:effectLst/>
                          <a:latin typeface="Delivery" panose="020F0503020204020204" pitchFamily="34" charset="0"/>
                          <a:ea typeface="Aptos" panose="020B0004020202020204" pitchFamily="34" charset="0"/>
                          <a:cs typeface="Arial" panose="020B0604020202020204" pitchFamily="34" charset="0"/>
                        </a:rPr>
                        <a:t> </a:t>
                      </a:r>
                      <a:r>
                        <a:rPr lang="en-AU" sz="1300" b="1" noProof="0" dirty="0" err="1">
                          <a:effectLst/>
                          <a:latin typeface="Delivery" panose="020F0503020204020204" pitchFamily="34" charset="0"/>
                          <a:ea typeface="Aptos" panose="020B0004020202020204" pitchFamily="34" charset="0"/>
                          <a:cs typeface="Arial" panose="020B0604020202020204" pitchFamily="34" charset="0"/>
                        </a:rPr>
                        <a:t>spedizione</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813455"/>
                  </a:ext>
                </a:extLst>
              </a:tr>
              <a:tr h="1147126">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it-IT" sz="1300" noProof="0" dirty="0">
                          <a:effectLst/>
                          <a:latin typeface="Delivery" panose="020F0503020204020204" pitchFamily="34" charset="0"/>
                          <a:ea typeface="Aptos" panose="020B0004020202020204" pitchFamily="34" charset="0"/>
                          <a:cs typeface="Arial" panose="020B0604020202020204" pitchFamily="34" charset="0"/>
                        </a:rPr>
                        <a:t>Set da campeggio di posate </a:t>
                      </a:r>
                    </a:p>
                    <a:p>
                      <a:pPr marL="0" marR="0">
                        <a:lnSpc>
                          <a:spcPct val="107000"/>
                        </a:lnSpc>
                        <a:spcBef>
                          <a:spcPts val="0"/>
                        </a:spcBef>
                        <a:spcAft>
                          <a:spcPts val="0"/>
                        </a:spcAft>
                      </a:pPr>
                      <a:r>
                        <a:rPr lang="it-IT" sz="1300" noProof="0" dirty="0">
                          <a:effectLst/>
                          <a:latin typeface="Delivery" panose="020F0503020204020204" pitchFamily="34" charset="0"/>
                          <a:ea typeface="Aptos" panose="020B0004020202020204" pitchFamily="34" charset="0"/>
                          <a:cs typeface="Arial" panose="020B0604020202020204" pitchFamily="34" charset="0"/>
                        </a:rPr>
                        <a:t>in acciaio inox </a:t>
                      </a:r>
                    </a:p>
                    <a:p>
                      <a:pPr marL="0" marR="0">
                        <a:lnSpc>
                          <a:spcPct val="107000"/>
                        </a:lnSpc>
                        <a:spcBef>
                          <a:spcPts val="0"/>
                        </a:spcBef>
                        <a:spcAft>
                          <a:spcPts val="0"/>
                        </a:spcAft>
                      </a:pPr>
                      <a:r>
                        <a:rPr lang="it-IT" sz="1300" noProof="0" dirty="0">
                          <a:effectLst/>
                          <a:latin typeface="Delivery" panose="020F0503020204020204" pitchFamily="34" charset="0"/>
                          <a:ea typeface="Aptos" panose="020B0004020202020204" pitchFamily="34" charset="0"/>
                          <a:cs typeface="Arial" panose="020B0604020202020204" pitchFamily="34" charset="0"/>
                        </a:rPr>
                        <a:t>da 20 pezzi</a:t>
                      </a:r>
                    </a:p>
                    <a:p>
                      <a:pPr marL="0" marR="0">
                        <a:lnSpc>
                          <a:spcPct val="107000"/>
                        </a:lnSpc>
                        <a:spcBef>
                          <a:spcPts val="0"/>
                        </a:spcBef>
                        <a:spcAft>
                          <a:spcPts val="0"/>
                        </a:spcAft>
                      </a:pPr>
                      <a:r>
                        <a:rPr lang="it-IT" sz="1300" noProof="0" dirty="0">
                          <a:effectLst/>
                          <a:latin typeface="Delivery" panose="020F0503020204020204" pitchFamily="34" charset="0"/>
                          <a:ea typeface="Aptos" panose="020B0004020202020204" pitchFamily="34" charset="0"/>
                          <a:cs typeface="Arial" panose="020B0604020202020204" pitchFamily="34" charset="0"/>
                        </a:rPr>
                        <a:t>proveniente dalla </a:t>
                      </a:r>
                      <a:r>
                        <a:rPr lang="en-AU" sz="1300" b="1" noProof="0" dirty="0" err="1">
                          <a:effectLst/>
                          <a:latin typeface="Delivery" panose="020F0503020204020204" pitchFamily="34" charset="0"/>
                          <a:ea typeface="Aptos" panose="020B0004020202020204" pitchFamily="34" charset="0"/>
                          <a:cs typeface="Arial" panose="020B0604020202020204" pitchFamily="34" charset="0"/>
                        </a:rPr>
                        <a:t>Cina</a:t>
                      </a:r>
                      <a:r>
                        <a:rPr lang="en-AU" sz="1300" noProof="0" dirty="0">
                          <a:effectLst/>
                          <a:latin typeface="Delivery" panose="020F0503020204020204" pitchFamily="34" charset="0"/>
                          <a:ea typeface="Aptos" panose="020B0004020202020204" pitchFamily="34" charset="0"/>
                          <a:cs typeface="Arial" panose="020B0604020202020204" pitchFamily="34" charset="0"/>
                        </a:rPr>
                        <a:t> $71</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0.4</a:t>
                      </a:r>
                      <a:r>
                        <a:rPr lang="en-US" sz="1300" b="0" i="0" kern="1000" dirty="0">
                          <a:solidFill>
                            <a:schemeClr val="tx1"/>
                          </a:solidFill>
                          <a:effectLst/>
                          <a:latin typeface="Delivery" panose="020F0503020204020204" pitchFamily="34" charset="0"/>
                          <a:ea typeface="+mn-ea"/>
                          <a:cs typeface="+mn-cs"/>
                        </a:rPr>
                        <a:t>¢ each (</a:t>
                      </a:r>
                      <a:r>
                        <a:rPr lang="en-US" sz="1300" b="0" i="1" kern="1000" dirty="0">
                          <a:solidFill>
                            <a:schemeClr val="tx1"/>
                          </a:solidFill>
                          <a:effectLst/>
                          <a:latin typeface="Delivery" panose="020F0503020204020204" pitchFamily="34" charset="0"/>
                          <a:ea typeface="+mn-ea"/>
                          <a:cs typeface="+mn-cs"/>
                        </a:rPr>
                        <a:t>$8</a:t>
                      </a:r>
                      <a:r>
                        <a:rPr lang="en-US" sz="1300" b="0" i="0" kern="1000" dirty="0">
                          <a:solidFill>
                            <a:schemeClr val="tx1"/>
                          </a:solidFill>
                          <a:effectLst/>
                          <a:latin typeface="Delivery" panose="020F0503020204020204" pitchFamily="34" charset="0"/>
                          <a:ea typeface="+mn-ea"/>
                          <a:cs typeface="+mn-cs"/>
                        </a:rPr>
                        <a:t>)+ 6.4% (</a:t>
                      </a:r>
                      <a:r>
                        <a:rPr lang="en-US" sz="1300" b="0" i="1" kern="1000" dirty="0">
                          <a:solidFill>
                            <a:schemeClr val="tx1"/>
                          </a:solidFill>
                          <a:effectLst/>
                          <a:latin typeface="Delivery" panose="020F0503020204020204" pitchFamily="34" charset="0"/>
                          <a:ea typeface="+mn-ea"/>
                          <a:cs typeface="+mn-cs"/>
                        </a:rPr>
                        <a:t>$4.544</a:t>
                      </a:r>
                      <a:r>
                        <a:rPr lang="en-US" sz="1300" b="0" i="0" kern="1000" dirty="0">
                          <a:solidFill>
                            <a:schemeClr val="tx1"/>
                          </a:solidFill>
                          <a:effectLst/>
                          <a:latin typeface="Delivery" panose="020F0503020204020204" pitchFamily="34" charset="0"/>
                          <a:ea typeface="+mn-ea"/>
                          <a:cs typeface="+mn-cs"/>
                        </a:rPr>
                        <a:t>)</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r>
                        <a:rPr lang="en-AU" sz="1300" noProof="0" dirty="0">
                          <a:effectLst/>
                          <a:latin typeface="Delivery" panose="020F0503020204020204" pitchFamily="34" charset="0"/>
                          <a:ea typeface="Aptos" panose="020B0004020202020204" pitchFamily="34" charset="0"/>
                          <a:cs typeface="Arial" panose="020B0604020202020204" pitchFamily="34" charset="0"/>
                        </a:rPr>
                        <a:t>20% (Opioids IEEPA, </a:t>
                      </a:r>
                      <a:r>
                        <a:rPr lang="en-AU" sz="1300" i="1" noProof="0" dirty="0">
                          <a:effectLst/>
                          <a:latin typeface="Delivery" panose="020F0503020204020204" pitchFamily="34" charset="0"/>
                          <a:ea typeface="Aptos" panose="020B0004020202020204" pitchFamily="34" charset="0"/>
                          <a:cs typeface="Arial" panose="020B0604020202020204" pitchFamily="34" charset="0"/>
                        </a:rPr>
                        <a:t>$14.2</a:t>
                      </a:r>
                      <a:r>
                        <a:rPr lang="en-AU" sz="1300" noProof="0" dirty="0">
                          <a:effectLst/>
                          <a:latin typeface="Delivery" panose="020F0503020204020204" pitchFamily="34" charset="0"/>
                          <a:ea typeface="Aptos" panose="020B0004020202020204" pitchFamily="34" charset="0"/>
                          <a:cs typeface="Arial" panose="020B0604020202020204" pitchFamily="34" charset="0"/>
                        </a:rPr>
                        <a:t>) </a:t>
                      </a:r>
                      <a:r>
                        <a:rPr lang="en-AU" sz="1300" noProof="0" dirty="0">
                          <a:solidFill>
                            <a:schemeClr val="bg1">
                              <a:lumMod val="75000"/>
                            </a:schemeClr>
                          </a:solidFill>
                          <a:effectLst/>
                          <a:latin typeface="Delivery" panose="020F0503020204020204" pitchFamily="34" charset="0"/>
                          <a:ea typeface="Aptos" panose="020B0004020202020204" pitchFamily="34" charset="0"/>
                          <a:cs typeface="Arial" panose="020B0604020202020204" pitchFamily="34" charset="0"/>
                        </a:rPr>
                        <a:t>+ 10%* (Reciprocal)**</a:t>
                      </a:r>
                      <a:endParaRPr lang="en-AU" sz="1300" noProof="0" dirty="0">
                        <a:solidFill>
                          <a:schemeClr val="bg1">
                            <a:lumMod val="75000"/>
                          </a:schemeClr>
                        </a:solidFill>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AU" sz="1300" noProof="0" dirty="0">
                          <a:effectLst/>
                          <a:latin typeface="Delivery" panose="020F0503020204020204" pitchFamily="34" charset="0"/>
                          <a:ea typeface="Aptos" panose="020B0004020202020204" pitchFamily="34" charset="0"/>
                          <a:cs typeface="Arial" panose="020B0604020202020204" pitchFamily="34" charset="0"/>
                        </a:rPr>
                        <a:t>50% (232 Steel, </a:t>
                      </a:r>
                      <a:r>
                        <a:rPr lang="en-AU" sz="1300" i="1" noProof="0" dirty="0">
                          <a:effectLst/>
                          <a:latin typeface="Delivery" panose="020F0503020204020204" pitchFamily="34" charset="0"/>
                          <a:ea typeface="Aptos" panose="020B0004020202020204" pitchFamily="34" charset="0"/>
                          <a:cs typeface="Arial" panose="020B0604020202020204" pitchFamily="34" charset="0"/>
                        </a:rPr>
                        <a:t>$35.5</a:t>
                      </a:r>
                      <a:r>
                        <a:rPr lang="en-AU" sz="1300" noProof="0" dirty="0">
                          <a:effectLst/>
                          <a:latin typeface="Delivery" panose="020F0503020204020204" pitchFamily="34" charset="0"/>
                          <a:ea typeface="Aptos" panose="020B0004020202020204" pitchFamily="34" charset="0"/>
                          <a:cs typeface="Arial" panose="020B0604020202020204" pitchFamily="34" charset="0"/>
                        </a:rPr>
                        <a:t>)</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+ 7.5% (301, </a:t>
                      </a:r>
                      <a:r>
                        <a:rPr lang="en-AU" sz="1300" i="1" noProof="0" dirty="0">
                          <a:effectLst/>
                          <a:latin typeface="Delivery" panose="020F0503020204020204" pitchFamily="34" charset="0"/>
                          <a:ea typeface="Calibri" panose="020F0502020204030204" pitchFamily="34" charset="0"/>
                          <a:cs typeface="Arial" panose="020B0604020202020204" pitchFamily="34" charset="0"/>
                        </a:rPr>
                        <a:t>$5.325</a:t>
                      </a:r>
                      <a:r>
                        <a:rPr lang="en-AU" sz="1300" noProof="0" dirty="0">
                          <a:effectLst/>
                          <a:latin typeface="Delivery" panose="020F0503020204020204" pitchFamily="34" charset="0"/>
                          <a:ea typeface="Calibri" panose="020F0502020204030204" pitchFamily="34" charset="0"/>
                          <a:cs typeface="Arial" panose="020B0604020202020204" pitchFamily="34" charset="0"/>
                        </a:rPr>
                        <a:t>)</a:t>
                      </a: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Aptos" panose="020B000402020202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Aptos" panose="020B0004020202020204" pitchFamily="34" charset="0"/>
                          <a:cs typeface="Arial" panose="020B0604020202020204" pitchFamily="34" charset="0"/>
                        </a:rPr>
                        <a:t>N/A</a:t>
                      </a:r>
                      <a:endPar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Arial" panose="020B0604020202020204" pitchFamily="34" charset="0"/>
                      </a:endParaRP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en-AU" sz="1300" noProof="0" dirty="0">
                          <a:effectLst/>
                          <a:latin typeface="Delivery" panose="020F0503020204020204" pitchFamily="34" charset="0"/>
                          <a:ea typeface="Aptos" panose="020B0004020202020204" pitchFamily="34" charset="0"/>
                          <a:cs typeface="Arial" panose="020B0604020202020204" pitchFamily="34" charset="0"/>
                        </a:rPr>
                        <a:t>$67.569</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81280" marB="0">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233363" marR="0" lvl="0" indent="-233363"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n-AU" sz="1300" b="1" i="0" u="none" strike="noStrike" kern="1200" cap="none" spc="0" normalizeH="0" baseline="0" noProof="0" dirty="0">
                          <a:ln>
                            <a:noFill/>
                          </a:ln>
                          <a:solidFill>
                            <a:prstClr val="black"/>
                          </a:solidFill>
                          <a:effectLst/>
                          <a:uLnTx/>
                          <a:uFillTx/>
                          <a:latin typeface="Delivery" panose="020F0503020204020204" pitchFamily="34" charset="0"/>
                          <a:ea typeface="Times New Roman" panose="02020603050405020304" pitchFamily="18" charset="0"/>
                          <a:cs typeface="Arial" panose="020B0604020202020204" pitchFamily="34" charset="0"/>
                        </a:rPr>
                        <a:t>Tipo di </a:t>
                      </a:r>
                      <a:r>
                        <a:rPr kumimoji="0" lang="en-AU" sz="1300" b="1" i="0" u="none" strike="noStrike" kern="1200" cap="none" spc="0" normalizeH="0" baseline="0" noProof="0" dirty="0" err="1">
                          <a:ln>
                            <a:noFill/>
                          </a:ln>
                          <a:solidFill>
                            <a:prstClr val="black"/>
                          </a:solidFill>
                          <a:effectLst/>
                          <a:uLnTx/>
                          <a:uFillTx/>
                          <a:latin typeface="Delivery" panose="020F0503020204020204" pitchFamily="34" charset="0"/>
                          <a:ea typeface="Times New Roman" panose="02020603050405020304" pitchFamily="18" charset="0"/>
                          <a:cs typeface="Arial" panose="020B0604020202020204" pitchFamily="34" charset="0"/>
                        </a:rPr>
                        <a:t>dichiarazione</a:t>
                      </a:r>
                      <a:r>
                        <a:rPr kumimoji="0" lang="en-AU" sz="1300" b="1" i="0" u="none" strike="noStrike" kern="1200" cap="none" spc="0" normalizeH="0" baseline="0" noProof="0" dirty="0">
                          <a:ln>
                            <a:noFill/>
                          </a:ln>
                          <a:solidFill>
                            <a:prstClr val="black"/>
                          </a:solidFill>
                          <a:effectLst/>
                          <a:uLnTx/>
                          <a:uFillTx/>
                          <a:latin typeface="Delivery" panose="020F0503020204020204" pitchFamily="34" charset="0"/>
                          <a:ea typeface="Times New Roman" panose="02020603050405020304" pitchFamily="18" charset="0"/>
                          <a:cs typeface="Arial" panose="020B0604020202020204" pitchFamily="34" charset="0"/>
                        </a:rPr>
                        <a:t>: </a:t>
                      </a:r>
                      <a:r>
                        <a:rPr kumimoji="0" lang="en-AU" sz="1300" b="1" i="0" u="none" strike="noStrike" kern="1200" cap="none" spc="0" normalizeH="0" baseline="0" noProof="0" dirty="0" err="1">
                          <a:ln>
                            <a:noFill/>
                          </a:ln>
                          <a:solidFill>
                            <a:prstClr val="black"/>
                          </a:solidFill>
                          <a:effectLst/>
                          <a:uLnTx/>
                          <a:uFillTx/>
                          <a:latin typeface="Delivery" panose="020F0503020204020204" pitchFamily="34" charset="0"/>
                          <a:ea typeface="Times New Roman" panose="02020603050405020304" pitchFamily="18" charset="0"/>
                          <a:cs typeface="Arial" panose="020B0604020202020204" pitchFamily="34" charset="0"/>
                        </a:rPr>
                        <a:t>Informale</a:t>
                      </a:r>
                      <a:endParaRPr kumimoji="0" lang="en-AU" sz="1300" b="1" i="0" u="none" strike="noStrike" kern="1200" cap="none" spc="0" normalizeH="0" baseline="0" noProof="0" dirty="0">
                        <a:ln>
                          <a:noFill/>
                        </a:ln>
                        <a:solidFill>
                          <a:prstClr val="black"/>
                        </a:solidFill>
                        <a:effectLst/>
                        <a:uLnTx/>
                        <a:uFillTx/>
                        <a:latin typeface="Delivery" panose="020F0503020204020204" pitchFamily="34" charset="0"/>
                        <a:ea typeface="Times New Roman" panose="02020603050405020304" pitchFamily="18" charset="0"/>
                        <a:cs typeface="Arial" panose="020B0604020202020204" pitchFamily="34" charset="0"/>
                      </a:endParaRPr>
                    </a:p>
                    <a:p>
                      <a:pPr marL="233363" marR="0" lvl="0" indent="-233363"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it-IT" sz="1300" b="0" i="0" u="none" strike="noStrike" kern="1000" cap="none" spc="0" normalizeH="0" baseline="0" noProof="0" dirty="0">
                          <a:ln>
                            <a:noFill/>
                          </a:ln>
                          <a:solidFill>
                            <a:prstClr val="black"/>
                          </a:solidFill>
                          <a:effectLst/>
                          <a:uLnTx/>
                          <a:uFillTx/>
                          <a:latin typeface="Delivery" panose="020F0503020204020204" pitchFamily="34" charset="0"/>
                          <a:ea typeface="Times New Roman" panose="02020603050405020304" pitchFamily="18" charset="0"/>
                          <a:cs typeface="Arial" panose="020B0604020202020204" pitchFamily="34" charset="0"/>
                        </a:rPr>
                        <a:t>Codice HTS a 10 cifre richiesto: SÌ</a:t>
                      </a:r>
                    </a:p>
                    <a:p>
                      <a:pPr marL="233363" marR="0" lvl="0" indent="-233363"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it-IT" sz="1300" b="0" i="0" u="none" strike="noStrike" kern="1200" cap="none" spc="0" normalizeH="0" baseline="0" noProof="0" dirty="0">
                          <a:ln>
                            <a:noFill/>
                          </a:ln>
                          <a:solidFill>
                            <a:prstClr val="black"/>
                          </a:solidFill>
                          <a:effectLst/>
                          <a:uLnTx/>
                          <a:uFillTx/>
                          <a:latin typeface="Delivery" panose="020F0503020204020204" pitchFamily="34" charset="0"/>
                          <a:ea typeface="Times New Roman" panose="02020603050405020304" pitchFamily="18" charset="0"/>
                          <a:cs typeface="Arial" panose="020B0604020202020204" pitchFamily="34" charset="0"/>
                        </a:rPr>
                        <a:t>Codice fiscale o SSN del destinatario finale: NO</a:t>
                      </a:r>
                      <a:endParaRPr kumimoji="0" lang="en-AU" sz="1300" b="0" i="0" u="none" strike="noStrike" kern="1200" cap="none" spc="0" normalizeH="0" baseline="0" noProof="0" dirty="0">
                        <a:ln>
                          <a:noFill/>
                        </a:ln>
                        <a:solidFill>
                          <a:prstClr val="black"/>
                        </a:solidFill>
                        <a:effectLst/>
                        <a:uLnTx/>
                        <a:uFillTx/>
                        <a:latin typeface="Delivery" panose="020F0503020204020204" pitchFamily="34" charset="0"/>
                        <a:ea typeface="Calibri" panose="020F0502020204030204" pitchFamily="34" charset="0"/>
                        <a:cs typeface="Arial" panose="020B0604020202020204" pitchFamily="34" charset="0"/>
                      </a:endParaRPr>
                    </a:p>
                    <a:p>
                      <a:endParaRPr lang="en-US" dirty="0"/>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60272879"/>
                  </a:ext>
                </a:extLst>
              </a:tr>
              <a:tr h="686036">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en-AU" sz="1300" noProof="0" dirty="0" err="1">
                          <a:effectLst/>
                          <a:latin typeface="Delivery" panose="020F0503020204020204" pitchFamily="34" charset="0"/>
                          <a:ea typeface="Aptos" panose="020B0004020202020204" pitchFamily="34" charset="0"/>
                          <a:cs typeface="Arial" panose="020B0604020202020204" pitchFamily="34" charset="0"/>
                        </a:rPr>
                        <a:t>Coperta</a:t>
                      </a:r>
                      <a:r>
                        <a:rPr lang="en-AU" sz="1300" noProof="0" dirty="0">
                          <a:effectLst/>
                          <a:latin typeface="Delivery" panose="020F0503020204020204" pitchFamily="34" charset="0"/>
                          <a:ea typeface="Aptos" panose="020B0004020202020204" pitchFamily="34" charset="0"/>
                          <a:cs typeface="Arial" panose="020B0604020202020204" pitchFamily="34" charset="0"/>
                        </a:rPr>
                        <a:t> da picnic </a:t>
                      </a:r>
                    </a:p>
                    <a:p>
                      <a:pPr marL="0" marR="0">
                        <a:lnSpc>
                          <a:spcPct val="107000"/>
                        </a:lnSpc>
                        <a:spcBef>
                          <a:spcPts val="0"/>
                        </a:spcBef>
                        <a:spcAft>
                          <a:spcPts val="0"/>
                        </a:spcAft>
                      </a:pPr>
                      <a:r>
                        <a:rPr lang="en-AU" sz="1300" b="0" noProof="0" dirty="0" err="1">
                          <a:effectLst/>
                          <a:latin typeface="Delivery" panose="020F0503020204020204" pitchFamily="34" charset="0"/>
                          <a:ea typeface="Aptos" panose="020B0004020202020204" pitchFamily="34" charset="0"/>
                          <a:cs typeface="Arial" panose="020B0604020202020204" pitchFamily="34" charset="0"/>
                        </a:rPr>
                        <a:t>dall’</a:t>
                      </a:r>
                      <a:r>
                        <a:rPr lang="en-AU" sz="1300" b="1" noProof="0" dirty="0" err="1">
                          <a:effectLst/>
                          <a:latin typeface="Delivery" panose="020F0503020204020204" pitchFamily="34" charset="0"/>
                          <a:ea typeface="Aptos" panose="020B0004020202020204" pitchFamily="34" charset="0"/>
                          <a:cs typeface="Arial" panose="020B0604020202020204" pitchFamily="34" charset="0"/>
                        </a:rPr>
                        <a:t>Indonesia</a:t>
                      </a:r>
                      <a:r>
                        <a:rPr lang="en-AU" sz="1300" noProof="0" dirty="0">
                          <a:effectLst/>
                          <a:latin typeface="Delivery" panose="020F0503020204020204" pitchFamily="34" charset="0"/>
                          <a:ea typeface="Aptos" panose="020B0004020202020204" pitchFamily="34" charset="0"/>
                          <a:cs typeface="Arial" panose="020B0604020202020204" pitchFamily="34" charset="0"/>
                        </a:rPr>
                        <a:t> $40</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en-AU" sz="1300" noProof="0" dirty="0">
                          <a:effectLst/>
                          <a:latin typeface="Delivery" panose="020F0503020204020204" pitchFamily="34" charset="0"/>
                          <a:ea typeface="Aptos" panose="020B0004020202020204" pitchFamily="34" charset="0"/>
                          <a:cs typeface="Arial" panose="020B0604020202020204" pitchFamily="34" charset="0"/>
                        </a:rPr>
                        <a:t>8.5% (</a:t>
                      </a:r>
                      <a:r>
                        <a:rPr lang="en-AU" sz="1300" i="1" noProof="0" dirty="0">
                          <a:effectLst/>
                          <a:latin typeface="Delivery" panose="020F0503020204020204" pitchFamily="34" charset="0"/>
                          <a:ea typeface="Aptos" panose="020B0004020202020204" pitchFamily="34" charset="0"/>
                          <a:cs typeface="Arial" panose="020B0604020202020204" pitchFamily="34" charset="0"/>
                        </a:rPr>
                        <a:t>$3.4</a:t>
                      </a:r>
                      <a:r>
                        <a:rPr lang="en-AU" sz="1300" noProof="0" dirty="0">
                          <a:effectLst/>
                          <a:latin typeface="Delivery" panose="020F0503020204020204" pitchFamily="34" charset="0"/>
                          <a:ea typeface="Aptos" panose="020B0004020202020204" pitchFamily="34" charset="0"/>
                          <a:cs typeface="Arial" panose="020B0604020202020204" pitchFamily="34" charset="0"/>
                        </a:rPr>
                        <a:t>)</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AU" sz="1300" noProof="0" dirty="0">
                          <a:effectLst/>
                          <a:latin typeface="Delivery" panose="020F0503020204020204" pitchFamily="34" charset="0"/>
                          <a:ea typeface="Aptos" panose="020B0004020202020204" pitchFamily="34" charset="0"/>
                          <a:cs typeface="Arial" panose="020B0604020202020204" pitchFamily="34" charset="0"/>
                        </a:rPr>
                        <a:t>19</a:t>
                      </a:r>
                      <a:r>
                        <a:rPr lang="en-AU" sz="1300" b="1" noProof="0" dirty="0">
                          <a:effectLst/>
                          <a:latin typeface="Delivery" panose="020F0503020204020204" pitchFamily="34" charset="0"/>
                          <a:ea typeface="Aptos" panose="020B0004020202020204" pitchFamily="34" charset="0"/>
                          <a:cs typeface="Arial" panose="020B0604020202020204" pitchFamily="34" charset="0"/>
                        </a:rPr>
                        <a:t>% </a:t>
                      </a:r>
                      <a:r>
                        <a:rPr lang="en-AU" sz="1300" noProof="0" dirty="0">
                          <a:effectLst/>
                          <a:latin typeface="Delivery" panose="020F0503020204020204" pitchFamily="34" charset="0"/>
                          <a:ea typeface="Aptos" panose="020B0004020202020204" pitchFamily="34" charset="0"/>
                          <a:cs typeface="Arial" panose="020B0604020202020204" pitchFamily="34" charset="0"/>
                        </a:rPr>
                        <a:t>(Reciprocal, </a:t>
                      </a:r>
                      <a:r>
                        <a:rPr lang="en-AU" sz="1300" i="1" noProof="0" dirty="0">
                          <a:effectLst/>
                          <a:latin typeface="Delivery" panose="020F0503020204020204" pitchFamily="34" charset="0"/>
                          <a:ea typeface="Aptos" panose="020B0004020202020204" pitchFamily="34" charset="0"/>
                          <a:cs typeface="Arial" panose="020B0604020202020204" pitchFamily="34" charset="0"/>
                        </a:rPr>
                        <a:t>$7.6</a:t>
                      </a:r>
                      <a:r>
                        <a:rPr lang="en-AU" sz="1300" noProof="0" dirty="0">
                          <a:effectLst/>
                          <a:latin typeface="Delivery" panose="020F0503020204020204" pitchFamily="34" charset="0"/>
                          <a:ea typeface="Aptos" panose="020B0004020202020204" pitchFamily="34" charset="0"/>
                          <a:cs typeface="Arial" panose="020B0604020202020204" pitchFamily="34" charset="0"/>
                        </a:rPr>
                        <a:t>)</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gn="ctr">
                        <a:lnSpc>
                          <a:spcPct val="107000"/>
                        </a:lnSpc>
                        <a:spcBef>
                          <a:spcPts val="0"/>
                        </a:spcBef>
                        <a:spcAft>
                          <a:spcPts val="0"/>
                        </a:spcAft>
                      </a:pPr>
                      <a:endParaRPr lang="en-AU" sz="1300" noProof="0" dirty="0">
                        <a:solidFill>
                          <a:schemeClr val="tx1"/>
                        </a:solidFill>
                        <a:effectLst/>
                        <a:latin typeface="Delivery" panose="020F0503020204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AU" sz="1300" noProof="0" dirty="0">
                          <a:solidFill>
                            <a:schemeClr val="tx1"/>
                          </a:solidFill>
                          <a:effectLst/>
                          <a:latin typeface="Delivery" panose="020F0503020204020204" pitchFamily="34" charset="0"/>
                          <a:ea typeface="Calibri" panose="020F0502020204030204" pitchFamily="34" charset="0"/>
                          <a:cs typeface="Arial" panose="020B0604020202020204" pitchFamily="34" charset="0"/>
                        </a:rPr>
                        <a:t>/</a:t>
                      </a: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$11</a:t>
                      </a:r>
                    </a:p>
                  </a:txBody>
                  <a:tcPr marL="60960" marR="60960" marT="8128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2138464425"/>
                  </a:ext>
                </a:extLst>
              </a:tr>
              <a:tr h="653852">
                <a:tc>
                  <a:txBody>
                    <a:bodyPr/>
                    <a:lstStyle/>
                    <a:p>
                      <a:pPr marL="0" marR="0">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2 x </a:t>
                      </a:r>
                      <a:r>
                        <a:rPr lang="en-AU" sz="1300" noProof="0" dirty="0" err="1">
                          <a:effectLst/>
                          <a:latin typeface="Delivery" panose="020F0503020204020204" pitchFamily="34" charset="0"/>
                          <a:ea typeface="Calibri" panose="020F0502020204030204" pitchFamily="34" charset="0"/>
                          <a:cs typeface="Arial" panose="020B0604020202020204" pitchFamily="34" charset="0"/>
                        </a:rPr>
                        <a:t>racchette</a:t>
                      </a:r>
                      <a:r>
                        <a:rPr lang="en-AU" sz="1300" noProof="0" dirty="0">
                          <a:effectLst/>
                          <a:latin typeface="Delivery" panose="020F0503020204020204" pitchFamily="34" charset="0"/>
                          <a:ea typeface="Calibri" panose="020F0502020204030204" pitchFamily="34" charset="0"/>
                          <a:cs typeface="Arial" panose="020B0604020202020204" pitchFamily="34" charset="0"/>
                        </a:rPr>
                        <a:t> da Tennis (50% </a:t>
                      </a:r>
                      <a:r>
                        <a:rPr lang="en-AU" sz="1300" noProof="0" dirty="0" err="1">
                          <a:effectLst/>
                          <a:latin typeface="Delivery" panose="020F0503020204020204" pitchFamily="34" charset="0"/>
                          <a:ea typeface="Calibri" panose="020F0502020204030204" pitchFamily="34" charset="0"/>
                          <a:cs typeface="Arial" panose="020B0604020202020204" pitchFamily="34" charset="0"/>
                        </a:rPr>
                        <a:t>grapite</a:t>
                      </a:r>
                      <a:r>
                        <a:rPr lang="en-AU" sz="1300" noProof="0" dirty="0">
                          <a:effectLst/>
                          <a:latin typeface="Delivery" panose="020F0503020204020204" pitchFamily="34" charset="0"/>
                          <a:ea typeface="Calibri" panose="020F0502020204030204" pitchFamily="34" charset="0"/>
                          <a:cs typeface="Arial" panose="020B0604020202020204" pitchFamily="34" charset="0"/>
                        </a:rPr>
                        <a:t>, 50% </a:t>
                      </a:r>
                      <a:r>
                        <a:rPr lang="en-AU" sz="1300" noProof="0" dirty="0" err="1">
                          <a:effectLst/>
                          <a:latin typeface="Delivery" panose="020F0503020204020204" pitchFamily="34" charset="0"/>
                          <a:ea typeface="Calibri" panose="020F0502020204030204" pitchFamily="34" charset="0"/>
                          <a:cs typeface="Arial" panose="020B0604020202020204" pitchFamily="34" charset="0"/>
                        </a:rPr>
                        <a:t>alluminio</a:t>
                      </a:r>
                      <a:r>
                        <a:rPr lang="en-AU" sz="1300" noProof="0" dirty="0">
                          <a:effectLst/>
                          <a:latin typeface="Delivery" panose="020F0503020204020204" pitchFamily="34" charset="0"/>
                          <a:ea typeface="Calibri" panose="020F0502020204030204" pitchFamily="34" charset="0"/>
                          <a:cs typeface="Arial" panose="020B0604020202020204" pitchFamily="34" charset="0"/>
                        </a:rPr>
                        <a:t>**) </a:t>
                      </a:r>
                      <a:r>
                        <a:rPr lang="en-AU" sz="1300" noProof="0" dirty="0" err="1">
                          <a:effectLst/>
                          <a:latin typeface="Delivery" panose="020F0503020204020204" pitchFamily="34" charset="0"/>
                          <a:ea typeface="Calibri" panose="020F0502020204030204" pitchFamily="34" charset="0"/>
                          <a:cs typeface="Arial" panose="020B0604020202020204" pitchFamily="34" charset="0"/>
                        </a:rPr>
                        <a:t>dall’</a:t>
                      </a:r>
                      <a:r>
                        <a:rPr lang="en-AU" sz="1300" b="1" noProof="0" dirty="0" err="1">
                          <a:effectLst/>
                          <a:latin typeface="Delivery" panose="020F0503020204020204" pitchFamily="34" charset="0"/>
                          <a:ea typeface="Calibri" panose="020F0502020204030204" pitchFamily="34" charset="0"/>
                          <a:cs typeface="Arial" panose="020B0604020202020204" pitchFamily="34" charset="0"/>
                        </a:rPr>
                        <a:t>Italia</a:t>
                      </a:r>
                      <a:r>
                        <a:rPr lang="en-AU" sz="1300" noProof="0" dirty="0">
                          <a:effectLst/>
                          <a:latin typeface="Delivery" panose="020F0503020204020204" pitchFamily="34" charset="0"/>
                          <a:ea typeface="Calibri" panose="020F0502020204030204" pitchFamily="34" charset="0"/>
                          <a:cs typeface="Arial" panose="020B0604020202020204" pitchFamily="34" charset="0"/>
                        </a:rPr>
                        <a:t> $328</a:t>
                      </a: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3.90% (</a:t>
                      </a:r>
                      <a:r>
                        <a:rPr lang="en-AU" sz="1300" i="1" noProof="0" dirty="0">
                          <a:effectLst/>
                          <a:latin typeface="Delivery" panose="020F0503020204020204" pitchFamily="34" charset="0"/>
                          <a:ea typeface="Calibri" panose="020F0502020204030204" pitchFamily="34" charset="0"/>
                          <a:cs typeface="Arial" panose="020B0604020202020204" pitchFamily="34" charset="0"/>
                        </a:rPr>
                        <a:t>$12.792</a:t>
                      </a:r>
                      <a:r>
                        <a:rPr lang="en-AU" sz="1300" i="0" noProof="0" dirty="0">
                          <a:effectLst/>
                          <a:latin typeface="Delivery" panose="020F0503020204020204" pitchFamily="34" charset="0"/>
                          <a:ea typeface="Calibri" panose="020F0502020204030204" pitchFamily="34" charset="0"/>
                          <a:cs typeface="Arial" panose="020B0604020202020204" pitchFamily="34" charset="0"/>
                        </a:rPr>
                        <a:t>)</a:t>
                      </a:r>
                      <a:endParaRPr lang="en-AU" sz="13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11.1% (Adjusted Reciprocal, </a:t>
                      </a:r>
                      <a:r>
                        <a:rPr lang="en-AU" sz="1300" i="1" noProof="0" dirty="0">
                          <a:effectLst/>
                          <a:latin typeface="Delivery" panose="020F0503020204020204" pitchFamily="34" charset="0"/>
                          <a:ea typeface="Calibri" panose="020F0502020204030204" pitchFamily="34" charset="0"/>
                          <a:cs typeface="Arial" panose="020B0604020202020204" pitchFamily="34" charset="0"/>
                        </a:rPr>
                        <a:t>$18.204</a:t>
                      </a:r>
                      <a:r>
                        <a:rPr lang="en-AU" sz="1300" noProof="0" dirty="0">
                          <a:effectLst/>
                          <a:latin typeface="Delivery" panose="020F0503020204020204" pitchFamily="34" charset="0"/>
                          <a:ea typeface="Calibri" panose="020F0502020204030204" pitchFamily="34" charset="0"/>
                          <a:cs typeface="Arial" panose="020B0604020202020204" pitchFamily="34" charset="0"/>
                        </a:rPr>
                        <a:t>)***</a:t>
                      </a: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50% (232 aluminium, </a:t>
                      </a:r>
                      <a:r>
                        <a:rPr lang="en-AU" sz="1300" i="1" noProof="0" dirty="0">
                          <a:effectLst/>
                          <a:latin typeface="Delivery" panose="020F0503020204020204" pitchFamily="34" charset="0"/>
                          <a:ea typeface="Calibri" panose="020F0502020204030204" pitchFamily="34" charset="0"/>
                          <a:cs typeface="Arial" panose="020B0604020202020204" pitchFamily="34" charset="0"/>
                        </a:rPr>
                        <a:t>$82</a:t>
                      </a:r>
                      <a:r>
                        <a:rPr lang="en-AU" sz="1300" noProof="0" dirty="0">
                          <a:effectLst/>
                          <a:latin typeface="Delivery" panose="020F0503020204020204" pitchFamily="34" charset="0"/>
                          <a:ea typeface="Calibri" panose="020F0502020204030204" pitchFamily="34" charset="0"/>
                          <a:cs typeface="Arial" panose="020B0604020202020204" pitchFamily="34" charset="0"/>
                        </a:rPr>
                        <a:t>)****</a:t>
                      </a: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nSpc>
                          <a:spcPct val="107000"/>
                        </a:lnSpc>
                        <a:spcBef>
                          <a:spcPts val="0"/>
                        </a:spcBef>
                        <a:spcAft>
                          <a:spcPts val="0"/>
                        </a:spcAft>
                      </a:pPr>
                      <a:endParaRPr lang="en-AU" sz="2100" noProof="0" dirty="0">
                        <a:effectLst/>
                        <a:latin typeface="Delivery" panose="020F0503020204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AU" sz="1300" noProof="0" dirty="0">
                          <a:effectLst/>
                          <a:latin typeface="Delivery" panose="020F0503020204020204" pitchFamily="34" charset="0"/>
                          <a:ea typeface="Calibri" panose="020F0502020204030204" pitchFamily="34" charset="0"/>
                          <a:cs typeface="Arial" panose="020B0604020202020204" pitchFamily="34" charset="0"/>
                        </a:rPr>
                        <a:t>$112.996</a:t>
                      </a:r>
                    </a:p>
                  </a:txBody>
                  <a:tcPr marL="60960" marR="60960" marT="8128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it-IT"/>
                    </a:p>
                  </a:txBody>
                  <a:tcPr/>
                </a:tc>
                <a:extLst>
                  <a:ext uri="{0D108BD9-81ED-4DB2-BD59-A6C34878D82A}">
                    <a16:rowId xmlns:a16="http://schemas.microsoft.com/office/drawing/2014/main" val="790895315"/>
                  </a:ext>
                </a:extLst>
              </a:tr>
              <a:tr h="242421">
                <a:tc gridSpan="4">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en-AU" sz="1300" b="1" noProof="0" dirty="0">
                          <a:effectLst/>
                          <a:latin typeface="Delivery" panose="020F0503020204020204" pitchFamily="34" charset="0"/>
                          <a:ea typeface="Aptos" panose="020B0004020202020204" pitchFamily="34" charset="0"/>
                          <a:cs typeface="Arial" panose="020B0604020202020204" pitchFamily="34" charset="0"/>
                        </a:rPr>
                        <a:t>Valore </a:t>
                      </a:r>
                      <a:r>
                        <a:rPr lang="en-AU" sz="1300" b="1" noProof="0" dirty="0" err="1">
                          <a:effectLst/>
                          <a:latin typeface="Delivery" panose="020F0503020204020204" pitchFamily="34" charset="0"/>
                          <a:ea typeface="Aptos" panose="020B0004020202020204" pitchFamily="34" charset="0"/>
                          <a:cs typeface="Arial" panose="020B0604020202020204" pitchFamily="34" charset="0"/>
                        </a:rPr>
                        <a:t>della</a:t>
                      </a:r>
                      <a:r>
                        <a:rPr lang="en-AU" sz="1300" b="1" noProof="0" dirty="0">
                          <a:effectLst/>
                          <a:latin typeface="Delivery" panose="020F0503020204020204" pitchFamily="34" charset="0"/>
                          <a:ea typeface="Aptos" panose="020B0004020202020204" pitchFamily="34" charset="0"/>
                          <a:cs typeface="Arial" panose="020B0604020202020204" pitchFamily="34" charset="0"/>
                        </a:rPr>
                        <a:t> </a:t>
                      </a:r>
                      <a:r>
                        <a:rPr lang="en-AU" sz="1300" b="1" noProof="0" dirty="0" err="1">
                          <a:effectLst/>
                          <a:latin typeface="Delivery" panose="020F0503020204020204" pitchFamily="34" charset="0"/>
                          <a:ea typeface="Aptos" panose="020B0004020202020204" pitchFamily="34" charset="0"/>
                          <a:cs typeface="Arial" panose="020B0604020202020204" pitchFamily="34" charset="0"/>
                        </a:rPr>
                        <a:t>spedizione</a:t>
                      </a:r>
                      <a:r>
                        <a:rPr lang="en-AU" sz="1300" b="1" noProof="0" dirty="0">
                          <a:effectLst/>
                          <a:latin typeface="Delivery" panose="020F0503020204020204" pitchFamily="34" charset="0"/>
                          <a:ea typeface="Aptos" panose="020B0004020202020204" pitchFamily="34" charset="0"/>
                          <a:cs typeface="Arial" panose="020B0604020202020204" pitchFamily="34" charset="0"/>
                        </a:rPr>
                        <a:t>: </a:t>
                      </a:r>
                      <a:r>
                        <a:rPr lang="en-AU" sz="1300" b="1" noProof="0" dirty="0">
                          <a:solidFill>
                            <a:srgbClr val="C00000"/>
                          </a:solidFill>
                          <a:effectLst/>
                          <a:latin typeface="Delivery" panose="020F0503020204020204" pitchFamily="34" charset="0"/>
                          <a:ea typeface="Aptos" panose="020B0004020202020204" pitchFamily="34" charset="0"/>
                          <a:cs typeface="Arial" panose="020B0604020202020204" pitchFamily="34" charset="0"/>
                        </a:rPr>
                        <a:t>$472</a:t>
                      </a:r>
                      <a:endParaRPr lang="en-AU" sz="1300" noProof="0" dirty="0">
                        <a:solidFill>
                          <a:srgbClr val="C00000"/>
                        </a:solidFill>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lvl="0">
                        <a:lnSpc>
                          <a:spcPct val="107000"/>
                        </a:lnSpc>
                        <a:spcBef>
                          <a:spcPts val="0"/>
                        </a:spcBef>
                        <a:spcAft>
                          <a:spcPts val="0"/>
                        </a:spcAft>
                      </a:pPr>
                      <a:r>
                        <a:rPr lang="en-AU" sz="1300" b="1" noProof="0">
                          <a:effectLst/>
                          <a:latin typeface="Delivery" panose="020F0503020204020204" pitchFamily="34" charset="0"/>
                          <a:ea typeface="Aptos" panose="020B0004020202020204" pitchFamily="34" charset="0"/>
                          <a:cs typeface="Arial" panose="020B0604020202020204" pitchFamily="34" charset="0"/>
                        </a:rPr>
                        <a:t>   $0</a:t>
                      </a:r>
                      <a:endParaRPr lang="en-AU" sz="1300" noProof="0">
                        <a:effectLst/>
                        <a:latin typeface="Delivery" panose="020F0503020204020204" pitchFamily="34" charset="0"/>
                        <a:ea typeface="Calibri" panose="020F0502020204030204" pitchFamily="34" charset="0"/>
                        <a:cs typeface="Arial" panose="020B0604020202020204" pitchFamily="34"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en-AU" sz="1300" b="1" noProof="0" dirty="0">
                          <a:solidFill>
                            <a:srgbClr val="C00000"/>
                          </a:solidFill>
                          <a:effectLst/>
                          <a:latin typeface="Delivery" panose="020F0503020204020204" pitchFamily="34" charset="0"/>
                          <a:ea typeface="Aptos" panose="020B0004020202020204" pitchFamily="34" charset="0"/>
                          <a:cs typeface="Arial" panose="020B0604020202020204" pitchFamily="34" charset="0"/>
                        </a:rPr>
                        <a:t>$210.441</a:t>
                      </a:r>
                      <a:endParaRPr lang="en-AU" sz="1300" noProof="0" dirty="0">
                        <a:solidFill>
                          <a:srgbClr val="C00000"/>
                        </a:solidFill>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879292326"/>
                  </a:ext>
                </a:extLst>
              </a:tr>
              <a:tr h="1532728">
                <a:tc gridSpan="7">
                  <a:txBody>
                    <a:bodyPr/>
                    <a:lstStyle>
                      <a:lvl1pPr marL="0" algn="l" defTabSz="914400" rtl="0" eaLnBrk="1" latinLnBrk="0" hangingPunct="1">
                        <a:defRPr sz="1800" kern="1200">
                          <a:solidFill>
                            <a:schemeClr val="tx1"/>
                          </a:solidFill>
                          <a:latin typeface="Delivery"/>
                        </a:defRPr>
                      </a:lvl1pPr>
                      <a:lvl2pPr marL="457200" algn="l" defTabSz="914400" rtl="0" eaLnBrk="1" latinLnBrk="0" hangingPunct="1">
                        <a:defRPr sz="1800" kern="1200">
                          <a:solidFill>
                            <a:schemeClr val="tx1"/>
                          </a:solidFill>
                          <a:latin typeface="Delivery"/>
                        </a:defRPr>
                      </a:lvl2pPr>
                      <a:lvl3pPr marL="914400" algn="l" defTabSz="914400" rtl="0" eaLnBrk="1" latinLnBrk="0" hangingPunct="1">
                        <a:defRPr sz="1800" kern="1200">
                          <a:solidFill>
                            <a:schemeClr val="tx1"/>
                          </a:solidFill>
                          <a:latin typeface="Delivery"/>
                        </a:defRPr>
                      </a:lvl3pPr>
                      <a:lvl4pPr marL="1371600" algn="l" defTabSz="914400" rtl="0" eaLnBrk="1" latinLnBrk="0" hangingPunct="1">
                        <a:defRPr sz="1800" kern="1200">
                          <a:solidFill>
                            <a:schemeClr val="tx1"/>
                          </a:solidFill>
                          <a:latin typeface="Delivery"/>
                        </a:defRPr>
                      </a:lvl4pPr>
                      <a:lvl5pPr marL="1828800" algn="l" defTabSz="914400" rtl="0" eaLnBrk="1" latinLnBrk="0" hangingPunct="1">
                        <a:defRPr sz="1800" kern="1200">
                          <a:solidFill>
                            <a:schemeClr val="tx1"/>
                          </a:solidFill>
                          <a:latin typeface="Delivery"/>
                        </a:defRPr>
                      </a:lvl5pPr>
                      <a:lvl6pPr marL="2286000" algn="l" defTabSz="914400" rtl="0" eaLnBrk="1" latinLnBrk="0" hangingPunct="1">
                        <a:defRPr sz="1800" kern="1200">
                          <a:solidFill>
                            <a:schemeClr val="tx1"/>
                          </a:solidFill>
                          <a:latin typeface="Delivery"/>
                        </a:defRPr>
                      </a:lvl6pPr>
                      <a:lvl7pPr marL="2743200" algn="l" defTabSz="914400" rtl="0" eaLnBrk="1" latinLnBrk="0" hangingPunct="1">
                        <a:defRPr sz="1800" kern="1200">
                          <a:solidFill>
                            <a:schemeClr val="tx1"/>
                          </a:solidFill>
                          <a:latin typeface="Delivery"/>
                        </a:defRPr>
                      </a:lvl7pPr>
                      <a:lvl8pPr marL="3200400" algn="l" defTabSz="914400" rtl="0" eaLnBrk="1" latinLnBrk="0" hangingPunct="1">
                        <a:defRPr sz="1800" kern="1200">
                          <a:solidFill>
                            <a:schemeClr val="tx1"/>
                          </a:solidFill>
                          <a:latin typeface="Delivery"/>
                        </a:defRPr>
                      </a:lvl8pPr>
                      <a:lvl9pPr marL="3657600" algn="l" defTabSz="914400" rtl="0" eaLnBrk="1" latinLnBrk="0" hangingPunct="1">
                        <a:defRPr sz="1800" kern="1200">
                          <a:solidFill>
                            <a:schemeClr val="tx1"/>
                          </a:solidFill>
                          <a:latin typeface="Delivery"/>
                        </a:defRPr>
                      </a:lvl9pPr>
                    </a:lstStyle>
                    <a:p>
                      <a:pPr marL="0" marR="0">
                        <a:lnSpc>
                          <a:spcPct val="107000"/>
                        </a:lnSpc>
                        <a:spcBef>
                          <a:spcPts val="0"/>
                        </a:spcBef>
                        <a:spcAft>
                          <a:spcPts val="0"/>
                        </a:spcAft>
                      </a:pPr>
                      <a:r>
                        <a:rPr lang="it-IT" sz="1300" noProof="0" dirty="0">
                          <a:effectLst/>
                          <a:latin typeface="Delivery" panose="020F0503020204020204" pitchFamily="34" charset="0"/>
                          <a:ea typeface="Times New Roman" panose="02020603050405020304" pitchFamily="18" charset="0"/>
                          <a:cs typeface="Arial" panose="020B0604020202020204" pitchFamily="34" charset="0"/>
                        </a:rPr>
                        <a:t>Non eleggibile per il trattamento De </a:t>
                      </a:r>
                      <a:r>
                        <a:rPr lang="it-IT" sz="1300" noProof="0" dirty="0" err="1">
                          <a:effectLst/>
                          <a:latin typeface="Delivery" panose="020F0503020204020204" pitchFamily="34" charset="0"/>
                          <a:ea typeface="Times New Roman" panose="02020603050405020304" pitchFamily="18" charset="0"/>
                          <a:cs typeface="Arial" panose="020B0604020202020204" pitchFamily="34" charset="0"/>
                        </a:rPr>
                        <a:t>Minimis</a:t>
                      </a:r>
                      <a:r>
                        <a:rPr lang="it-IT" sz="1300" noProof="0" dirty="0">
                          <a:effectLst/>
                          <a:latin typeface="Delivery" panose="020F0503020204020204" pitchFamily="34" charset="0"/>
                          <a:ea typeface="Times New Roman" panose="02020603050405020304" pitchFamily="18" charset="0"/>
                          <a:cs typeface="Arial" panose="020B0604020202020204" pitchFamily="34" charset="0"/>
                        </a:rPr>
                        <a:t>, poiché tale trattamento è stato eliminato (per Cina dal 2 maggio 2025, mentre per tutti gli altri paesi dal 29 agosto 2025)</a:t>
                      </a:r>
                    </a:p>
                    <a:p>
                      <a:pPr marL="0" marR="0">
                        <a:lnSpc>
                          <a:spcPct val="107000"/>
                        </a:lnSpc>
                        <a:spcBef>
                          <a:spcPts val="0"/>
                        </a:spcBef>
                        <a:spcAft>
                          <a:spcPts val="0"/>
                        </a:spcAft>
                      </a:pPr>
                      <a:r>
                        <a:rPr lang="it-IT" sz="1300" noProof="0" dirty="0">
                          <a:effectLst/>
                          <a:latin typeface="Delivery" panose="020F0503020204020204" pitchFamily="34" charset="0"/>
                          <a:ea typeface="Times New Roman" panose="02020603050405020304" pitchFamily="18" charset="0"/>
                          <a:cs typeface="Arial" panose="020B0604020202020204" pitchFamily="34" charset="0"/>
                        </a:rPr>
                        <a:t>Per la Cina, si applicano i dazi relativi a: IEEPA </a:t>
                      </a:r>
                      <a:r>
                        <a:rPr lang="it-IT" sz="1300" noProof="0" dirty="0" err="1">
                          <a:effectLst/>
                          <a:latin typeface="Delivery" panose="020F0503020204020204" pitchFamily="34" charset="0"/>
                          <a:ea typeface="Times New Roman" panose="02020603050405020304" pitchFamily="18" charset="0"/>
                          <a:cs typeface="Arial" panose="020B0604020202020204" pitchFamily="34" charset="0"/>
                        </a:rPr>
                        <a:t>Opioid</a:t>
                      </a:r>
                      <a:r>
                        <a:rPr lang="it-IT" sz="1300" noProof="0" dirty="0">
                          <a:effectLst/>
                          <a:latin typeface="Delivery" panose="020F0503020204020204" pitchFamily="34" charset="0"/>
                          <a:ea typeface="Times New Roman" panose="02020603050405020304" pitchFamily="18" charset="0"/>
                          <a:cs typeface="Arial" panose="020B0604020202020204" pitchFamily="34" charset="0"/>
                        </a:rPr>
                        <a:t> / Sezione 232 / Sezione 301</a:t>
                      </a:r>
                    </a:p>
                    <a:p>
                      <a:pPr marL="0" marR="0">
                        <a:lnSpc>
                          <a:spcPct val="107000"/>
                        </a:lnSpc>
                        <a:spcBef>
                          <a:spcPts val="0"/>
                        </a:spcBef>
                        <a:spcAft>
                          <a:spcPts val="0"/>
                        </a:spcAft>
                      </a:pPr>
                      <a:endParaRPr lang="en-AU" sz="800" noProof="0" dirty="0">
                        <a:effectLst/>
                        <a:latin typeface="Delivery" panose="020F0503020204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AU" sz="1100" noProof="0" dirty="0">
                          <a:effectLst/>
                          <a:latin typeface="Delivery" panose="020F0503020204020204" pitchFamily="34" charset="0"/>
                          <a:ea typeface="Times New Roman" panose="02020603050405020304" pitchFamily="18" charset="0"/>
                          <a:cs typeface="Arial" panose="020B0604020202020204" pitchFamily="34" charset="0"/>
                        </a:rPr>
                        <a:t>*Il </a:t>
                      </a:r>
                      <a:r>
                        <a:rPr lang="en-AU" sz="1100" noProof="0" dirty="0" err="1">
                          <a:effectLst/>
                          <a:latin typeface="Delivery" panose="020F0503020204020204" pitchFamily="34" charset="0"/>
                          <a:ea typeface="Times New Roman" panose="02020603050405020304" pitchFamily="18" charset="0"/>
                          <a:cs typeface="Arial" panose="020B0604020202020204" pitchFamily="34" charset="0"/>
                        </a:rPr>
                        <a:t>dazio</a:t>
                      </a:r>
                      <a:r>
                        <a:rPr lang="en-AU" sz="1100" noProof="0" dirty="0">
                          <a:effectLst/>
                          <a:latin typeface="Delivery" panose="020F0503020204020204" pitchFamily="34" charset="0"/>
                          <a:ea typeface="Times New Roman" panose="02020603050405020304" pitchFamily="18" charset="0"/>
                          <a:cs typeface="Arial" panose="020B0604020202020204" pitchFamily="34" charset="0"/>
                        </a:rPr>
                        <a:t> Adjusted Reciprocal per la </a:t>
                      </a:r>
                      <a:r>
                        <a:rPr lang="en-AU" sz="1100" noProof="0" dirty="0" err="1">
                          <a:effectLst/>
                          <a:latin typeface="Delivery" panose="020F0503020204020204" pitchFamily="34" charset="0"/>
                          <a:ea typeface="Times New Roman" panose="02020603050405020304" pitchFamily="18" charset="0"/>
                          <a:cs typeface="Arial" panose="020B0604020202020204" pitchFamily="34" charset="0"/>
                        </a:rPr>
                        <a:t>Cina</a:t>
                      </a:r>
                      <a:r>
                        <a:rPr lang="en-AU" sz="1100" noProof="0" dirty="0">
                          <a:effectLst/>
                          <a:latin typeface="Delivery" panose="020F0503020204020204" pitchFamily="34" charset="0"/>
                          <a:ea typeface="Times New Roman" panose="02020603050405020304" pitchFamily="18" charset="0"/>
                          <a:cs typeface="Arial" panose="020B0604020202020204" pitchFamily="34" charset="0"/>
                        </a:rPr>
                        <a:t> è del 10% </a:t>
                      </a:r>
                      <a:r>
                        <a:rPr lang="en-AU" sz="1100" noProof="0" dirty="0" err="1">
                          <a:effectLst/>
                          <a:latin typeface="Delivery" panose="020F0503020204020204" pitchFamily="34" charset="0"/>
                          <a:ea typeface="Times New Roman" panose="02020603050405020304" pitchFamily="18" charset="0"/>
                          <a:cs typeface="Arial" panose="020B0604020202020204" pitchFamily="34" charset="0"/>
                        </a:rPr>
                        <a:t>fino</a:t>
                      </a:r>
                      <a:r>
                        <a:rPr lang="en-AU" sz="1100" noProof="0" dirty="0">
                          <a:effectLst/>
                          <a:latin typeface="Delivery" panose="020F0503020204020204" pitchFamily="34" charset="0"/>
                          <a:ea typeface="Times New Roman" panose="02020603050405020304" pitchFamily="18" charset="0"/>
                          <a:cs typeface="Arial" panose="020B0604020202020204" pitchFamily="34" charset="0"/>
                        </a:rPr>
                        <a:t> al 10 November 2025.</a:t>
                      </a:r>
                    </a:p>
                    <a:p>
                      <a:pPr marL="0" marR="0">
                        <a:lnSpc>
                          <a:spcPct val="107000"/>
                        </a:lnSpc>
                        <a:spcBef>
                          <a:spcPts val="0"/>
                        </a:spcBef>
                        <a:spcAft>
                          <a:spcPts val="0"/>
                        </a:spcAft>
                      </a:pPr>
                      <a:r>
                        <a:rPr lang="en-AU" sz="1100" noProof="0" dirty="0">
                          <a:effectLst/>
                          <a:latin typeface="Delivery" panose="020F0503020204020204" pitchFamily="34" charset="0"/>
                          <a:ea typeface="Calibri" panose="020F0502020204030204" pitchFamily="34" charset="0"/>
                          <a:cs typeface="Arial" panose="020B0604020202020204" pitchFamily="34" charset="0"/>
                        </a:rPr>
                        <a:t>** </a:t>
                      </a:r>
                      <a:r>
                        <a:rPr lang="it-IT" sz="1100" noProof="0" dirty="0">
                          <a:effectLst/>
                          <a:latin typeface="Delivery" panose="020F0503020204020204" pitchFamily="34" charset="0"/>
                          <a:ea typeface="Calibri" panose="020F0502020204030204" pitchFamily="34" charset="0"/>
                          <a:cs typeface="Arial" panose="020B0604020202020204" pitchFamily="34" charset="0"/>
                        </a:rPr>
                        <a:t>I prodotti soggetti ai dazi della Sezione 232 non sono soggetti ai dazi IEEPA </a:t>
                      </a:r>
                      <a:r>
                        <a:rPr lang="it-IT" sz="1100" noProof="0" dirty="0" err="1">
                          <a:effectLst/>
                          <a:latin typeface="Delivery" panose="020F0503020204020204" pitchFamily="34" charset="0"/>
                          <a:ea typeface="Calibri" panose="020F0502020204030204" pitchFamily="34" charset="0"/>
                          <a:cs typeface="Arial" panose="020B0604020202020204" pitchFamily="34" charset="0"/>
                        </a:rPr>
                        <a:t>Reciprocal</a:t>
                      </a:r>
                      <a:r>
                        <a:rPr lang="it-IT" sz="1100" noProof="0" dirty="0">
                          <a:effectLst/>
                          <a:latin typeface="Delivery" panose="020F0503020204020204" pitchFamily="34" charset="0"/>
                          <a:ea typeface="Calibri" panose="020F0502020204030204" pitchFamily="34" charset="0"/>
                          <a:cs typeface="Arial" panose="020B0604020202020204" pitchFamily="34" charset="0"/>
                        </a:rPr>
                        <a:t> né all’IEEPA </a:t>
                      </a:r>
                      <a:r>
                        <a:rPr lang="it-IT" sz="1100" noProof="0" dirty="0" err="1">
                          <a:effectLst/>
                          <a:latin typeface="Delivery" panose="020F0503020204020204" pitchFamily="34" charset="0"/>
                          <a:ea typeface="Calibri" panose="020F0502020204030204" pitchFamily="34" charset="0"/>
                          <a:cs typeface="Arial" panose="020B0604020202020204" pitchFamily="34" charset="0"/>
                        </a:rPr>
                        <a:t>Additional</a:t>
                      </a:r>
                      <a:r>
                        <a:rPr lang="it-IT" sz="1100" noProof="0" dirty="0">
                          <a:effectLst/>
                          <a:latin typeface="Delivery" panose="020F0503020204020204" pitchFamily="34" charset="0"/>
                          <a:ea typeface="Calibri" panose="020F0502020204030204" pitchFamily="34" charset="0"/>
                          <a:cs typeface="Arial" panose="020B0604020202020204" pitchFamily="34" charset="0"/>
                        </a:rPr>
                        <a:t> dell’India</a:t>
                      </a:r>
                      <a:r>
                        <a:rPr lang="en-AU" sz="1100" noProof="0" dirty="0">
                          <a:effectLst/>
                          <a:latin typeface="Delivery" panose="020F050302020402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0"/>
                        </a:spcAft>
                      </a:pPr>
                      <a:r>
                        <a:rPr lang="en-AU" sz="1100" noProof="0" dirty="0">
                          <a:effectLst/>
                          <a:latin typeface="Delivery" panose="020F0503020204020204" pitchFamily="34" charset="0"/>
                          <a:ea typeface="Calibri" panose="020F0502020204030204" pitchFamily="34" charset="0"/>
                          <a:cs typeface="Arial" panose="020B0604020202020204" pitchFamily="34" charset="0"/>
                        </a:rPr>
                        <a:t>***</a:t>
                      </a:r>
                      <a:r>
                        <a:rPr lang="it-IT" sz="1100" noProof="0" dirty="0">
                          <a:effectLst/>
                          <a:latin typeface="Delivery" panose="020F0503020204020204" pitchFamily="34" charset="0"/>
                          <a:ea typeface="Calibri" panose="020F0502020204030204" pitchFamily="34" charset="0"/>
                          <a:cs typeface="Arial" panose="020B0604020202020204" pitchFamily="34" charset="0"/>
                        </a:rPr>
                        <a:t>Il dazio è applicato al 50% della parte non in alluminio</a:t>
                      </a:r>
                      <a:endParaRPr lang="en-AU" sz="1100" noProof="0" dirty="0">
                        <a:effectLst/>
                        <a:latin typeface="Delivery" panose="020F0503020204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AU" sz="1100" noProof="0" dirty="0">
                          <a:effectLst/>
                          <a:latin typeface="Delivery" panose="020F0503020204020204" pitchFamily="34" charset="0"/>
                          <a:ea typeface="Calibri" panose="020F0502020204030204" pitchFamily="34" charset="0"/>
                          <a:cs typeface="Arial" panose="020B0604020202020204" pitchFamily="34" charset="0"/>
                        </a:rPr>
                        <a:t>****</a:t>
                      </a:r>
                      <a:r>
                        <a:rPr lang="it-IT" sz="1100" noProof="0" dirty="0">
                          <a:effectLst/>
                          <a:latin typeface="Delivery" panose="020F0503020204020204" pitchFamily="34" charset="0"/>
                          <a:ea typeface="Calibri" panose="020F0502020204030204" pitchFamily="34" charset="0"/>
                          <a:cs typeface="Arial" panose="020B0604020202020204" pitchFamily="34" charset="0"/>
                        </a:rPr>
                        <a:t>Il dazio è applicato al 50% della parte in alluminio</a:t>
                      </a:r>
                      <a:endParaRPr lang="en-AU" sz="1100" noProof="0" dirty="0">
                        <a:effectLst/>
                        <a:latin typeface="Delivery" panose="020F0503020204020204" pitchFamily="34" charset="0"/>
                        <a:ea typeface="Calibri" panose="020F0502020204030204" pitchFamily="34" charset="0"/>
                        <a:cs typeface="Arial" panose="020B0604020202020204" pitchFamily="34" charset="0"/>
                      </a:endParaRPr>
                    </a:p>
                  </a:txBody>
                  <a:tcPr marL="60960" marR="6096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9256913"/>
                  </a:ext>
                </a:extLst>
              </a:tr>
            </a:tbl>
          </a:graphicData>
        </a:graphic>
      </p:graphicFrame>
      <p:graphicFrame>
        <p:nvGraphicFramePr>
          <p:cNvPr id="8" name="think-cell data - do not delete" hidden="1">
            <a:extLst>
              <a:ext uri="{FF2B5EF4-FFF2-40B4-BE49-F238E27FC236}">
                <a16:creationId xmlns:a16="http://schemas.microsoft.com/office/drawing/2014/main" id="{4BA16914-9E23-9EF9-0C16-78D7AB1DA1CB}"/>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think-cell data - do not delete" hidden="1">
                        <a:extLst>
                          <a:ext uri="{FF2B5EF4-FFF2-40B4-BE49-F238E27FC236}">
                            <a16:creationId xmlns:a16="http://schemas.microsoft.com/office/drawing/2014/main" id="{A287103B-AEE0-B0D5-AABB-E8542044B41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3F6D1ACF-7CF0-9A30-59F4-41726A1506CF}"/>
              </a:ext>
            </a:extLst>
          </p:cNvPr>
          <p:cNvPicPr>
            <a:picLocks noChangeAspect="1"/>
          </p:cNvPicPr>
          <p:nvPr/>
        </p:nvPicPr>
        <p:blipFill>
          <a:blip r:embed="rId6"/>
          <a:stretch>
            <a:fillRect/>
          </a:stretch>
        </p:blipFill>
        <p:spPr>
          <a:xfrm>
            <a:off x="2816573" y="3645307"/>
            <a:ext cx="528948" cy="392528"/>
          </a:xfrm>
          <a:prstGeom prst="rect">
            <a:avLst/>
          </a:prstGeom>
        </p:spPr>
      </p:pic>
      <p:pic>
        <p:nvPicPr>
          <p:cNvPr id="21" name="Picture 20">
            <a:extLst>
              <a:ext uri="{FF2B5EF4-FFF2-40B4-BE49-F238E27FC236}">
                <a16:creationId xmlns:a16="http://schemas.microsoft.com/office/drawing/2014/main" id="{E5AE4DDA-4243-8B0C-A80A-EE1169FC866A}"/>
              </a:ext>
            </a:extLst>
          </p:cNvPr>
          <p:cNvPicPr>
            <a:picLocks noChangeAspect="1"/>
          </p:cNvPicPr>
          <p:nvPr/>
        </p:nvPicPr>
        <p:blipFill>
          <a:blip r:embed="rId7"/>
          <a:stretch>
            <a:fillRect/>
          </a:stretch>
        </p:blipFill>
        <p:spPr>
          <a:xfrm>
            <a:off x="2789835" y="2607724"/>
            <a:ext cx="575715" cy="501627"/>
          </a:xfrm>
          <a:prstGeom prst="rect">
            <a:avLst/>
          </a:prstGeom>
        </p:spPr>
      </p:pic>
      <p:pic>
        <p:nvPicPr>
          <p:cNvPr id="24" name="Picture 23">
            <a:extLst>
              <a:ext uri="{FF2B5EF4-FFF2-40B4-BE49-F238E27FC236}">
                <a16:creationId xmlns:a16="http://schemas.microsoft.com/office/drawing/2014/main" id="{42100606-0053-BFA5-2B78-B0A97D2062B1}"/>
              </a:ext>
            </a:extLst>
          </p:cNvPr>
          <p:cNvPicPr>
            <a:picLocks noChangeAspect="1"/>
          </p:cNvPicPr>
          <p:nvPr/>
        </p:nvPicPr>
        <p:blipFill>
          <a:blip r:embed="rId8"/>
          <a:stretch>
            <a:fillRect/>
          </a:stretch>
        </p:blipFill>
        <p:spPr>
          <a:xfrm>
            <a:off x="2922297" y="4464037"/>
            <a:ext cx="317500" cy="298451"/>
          </a:xfrm>
          <a:prstGeom prst="rect">
            <a:avLst/>
          </a:prstGeom>
        </p:spPr>
      </p:pic>
      <p:sp>
        <p:nvSpPr>
          <p:cNvPr id="4" name="Title 1">
            <a:extLst>
              <a:ext uri="{FF2B5EF4-FFF2-40B4-BE49-F238E27FC236}">
                <a16:creationId xmlns:a16="http://schemas.microsoft.com/office/drawing/2014/main" id="{B988A6FC-35E0-37A5-FBDD-512C6D521670}"/>
              </a:ext>
            </a:extLst>
          </p:cNvPr>
          <p:cNvSpPr txBox="1">
            <a:spLocks/>
          </p:cNvSpPr>
          <p:nvPr/>
        </p:nvSpPr>
        <p:spPr>
          <a:xfrm>
            <a:off x="431999" y="470045"/>
            <a:ext cx="11202306" cy="658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800" b="1" dirty="0">
                <a:solidFill>
                  <a:srgbClr val="C00000"/>
                </a:solidFill>
                <a:latin typeface="Delivery" panose="020F0503020204020204" pitchFamily="34" charset="0"/>
                <a:ea typeface="Delivery" panose="020F0503020204020204" pitchFamily="34" charset="0"/>
                <a:cs typeface="Delivery" panose="020F0503020204020204" pitchFamily="34" charset="0"/>
              </a:rPr>
              <a:t>TARIFFS APPLICATION: ESEMPI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400" b="0" i="0" u="none" strike="noStrike" kern="1200" cap="none" spc="0" normalizeH="0" baseline="0" noProof="0" dirty="0">
              <a:ln>
                <a:noFill/>
              </a:ln>
              <a:solidFill>
                <a:srgbClr val="C00000"/>
              </a:solidFill>
              <a:effectLst/>
              <a:uLnTx/>
              <a:uFillTx/>
              <a:latin typeface="Delivery Cd Light" panose="020F0406020204020204" pitchFamily="34" charset="0"/>
              <a:ea typeface="Delivery Cd Light" panose="020F0406020204020204" pitchFamily="34" charset="0"/>
              <a:cs typeface="Delivery Cd Light" panose="020F0406020204020204" pitchFamily="34" charset="0"/>
            </a:endParaRPr>
          </a:p>
        </p:txBody>
      </p:sp>
    </p:spTree>
    <p:extLst>
      <p:ext uri="{BB962C8B-B14F-4D97-AF65-F5344CB8AC3E}">
        <p14:creationId xmlns:p14="http://schemas.microsoft.com/office/powerpoint/2010/main" val="1865191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ijSnVGnT2t1siJyv.Ufy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DHL">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sp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yellow">
      <a:srgbClr val="FFCC00"/>
    </a:custClr>
    <a:custClr name="70% Postyellow">
      <a:srgbClr val="FFDB4C"/>
    </a:custClr>
    <a:custClr name="50% Postyellow">
      <a:srgbClr val="FFE57F"/>
    </a:custClr>
    <a:custClr name="30% Postyellow">
      <a:srgbClr val="FFF0B2"/>
    </a:custClr>
    <a:custClr name="20% Postyellow">
      <a:srgbClr val="FFF5CC"/>
    </a:custClr>
    <a:custClr name="None">
      <a:srgbClr val="FFFFFF"/>
    </a:custClr>
    <a:custClr name="Dark Green">
      <a:srgbClr val="007C39"/>
    </a:custClr>
    <a:custClr name="65% Postyellow">
      <a:srgbClr val="FFDE59"/>
    </a:custClr>
    <a:custClr name="None">
      <a:srgbClr val="FFFFFF"/>
    </a:custClr>
    <a:custClr name="None">
      <a:srgbClr val="FFFFFF"/>
    </a:custClr>
    <a:custClr name="Gray 80">
      <a:srgbClr val="333333"/>
    </a:custClr>
    <a:custClr name="Gray 60">
      <a:srgbClr val="666666"/>
    </a:custClr>
    <a:custClr name="Gray 45">
      <a:srgbClr val="8C8C8C"/>
    </a:custClr>
    <a:custClr name="Gray 30">
      <a:srgbClr val="B2B2B2"/>
    </a:custClr>
    <a:custClr name="Gray 20">
      <a:srgbClr val="CCCCCC"/>
    </a:custClr>
    <a:custClr name="Gray 10">
      <a:srgbClr val="E6E6E6"/>
    </a:custClr>
    <a:custClr name="Gray 08">
      <a:srgbClr val="EBEBEB"/>
    </a:custClr>
    <a:custClr name="Gray 05">
      <a:srgbClr val="F2F2F2"/>
    </a:custClr>
    <a:custClr name="None">
      <a:srgbClr val="FFFFFF"/>
    </a:custClr>
    <a:custClr name="None">
      <a:srgbClr val="FFFFFF"/>
    </a:custClr>
  </a:custClrLst>
  <a:extLst>
    <a:ext uri="{05A4C25C-085E-4340-85A3-A5531E510DB2}">
      <thm15:themeFamily xmlns:thm15="http://schemas.microsoft.com/office/thememl/2012/main" name="DHL.potx" id="{E485B0AA-FDA7-465A-B4F9-1C96F00663B2}" vid="{BA4EAE46-C68A-4354-BEDF-27A175FF7B7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36915f3-2f02-4945-8997-f2963298db46}" enabled="1" method="Privileged" siteId="{cd99fef8-1cd3-4a2a-9bdf-15531181d65e}" contentBits="1" removed="0"/>
</clbl:labelList>
</file>

<file path=docProps/app.xml><?xml version="1.0" encoding="utf-8"?>
<Properties xmlns="http://schemas.openxmlformats.org/officeDocument/2006/extended-properties" xmlns:vt="http://schemas.openxmlformats.org/officeDocument/2006/docPropsVTypes">
  <TotalTime>0</TotalTime>
  <Words>2265</Words>
  <Application>Microsoft Office PowerPoint</Application>
  <PresentationFormat>Widescreen</PresentationFormat>
  <Paragraphs>165</Paragraphs>
  <Slides>7</Slides>
  <Notes>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7</vt:i4>
      </vt:variant>
    </vt:vector>
  </HeadingPairs>
  <TitlesOfParts>
    <vt:vector size="22" baseType="lpstr">
      <vt:lpstr>-apple-system</vt:lpstr>
      <vt:lpstr>Aptos</vt:lpstr>
      <vt:lpstr>Aptos Display</vt:lpstr>
      <vt:lpstr>Arial</vt:lpstr>
      <vt:lpstr>Calibri</vt:lpstr>
      <vt:lpstr>Delivery</vt:lpstr>
      <vt:lpstr>Delivery Cd Black</vt:lpstr>
      <vt:lpstr>Delivery Cd Light</vt:lpstr>
      <vt:lpstr>Segoe UI</vt:lpstr>
      <vt:lpstr>Symbol</vt:lpstr>
      <vt:lpstr>Office Theme</vt:lpstr>
      <vt:lpstr>3_DHL</vt:lpstr>
      <vt:lpstr>1_Office Theme</vt:lpstr>
      <vt:lpstr>think-cell Folie</vt:lpstr>
      <vt:lpstr>think-cell Slide</vt:lpstr>
      <vt:lpstr>2025 united states (US) regulatory changes</vt:lpstr>
      <vt:lpstr>PowerPoint Presentation</vt:lpstr>
      <vt:lpstr>PowerPoint Presentation</vt:lpstr>
      <vt:lpstr>PowerPoint Presentation</vt:lpstr>
      <vt:lpstr>PowerPoint Presentation</vt:lpstr>
      <vt:lpstr>PowerPoint Presentation</vt:lpstr>
      <vt:lpstr>PowerPoint Presentation</vt:lpstr>
    </vt:vector>
  </TitlesOfParts>
  <Company>DHL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united states (US) regulatory changes</dc:title>
  <dc:creator>Giulia Ferrara (DHL IT)</dc:creator>
  <cp:lastModifiedBy>Rita VISCIGLIO (DHL IT)</cp:lastModifiedBy>
  <cp:revision>12</cp:revision>
  <dcterms:created xsi:type="dcterms:W3CDTF">2025-09-23T16:04:39Z</dcterms:created>
  <dcterms:modified xsi:type="dcterms:W3CDTF">2025-10-01T14:53:15Z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6915f3-2f02-4945-8997-f2963298db46_Enabled">
    <vt:lpwstr>true</vt:lpwstr>
  </property>
  <property fmtid="{D5CDD505-2E9C-101B-9397-08002B2CF9AE}" pid="3" name="MSIP_Label_736915f3-2f02-4945-8997-f2963298db46_SetDate">
    <vt:lpwstr>2025-10-01T10:57:44Z</vt:lpwstr>
  </property>
  <property fmtid="{D5CDD505-2E9C-101B-9397-08002B2CF9AE}" pid="4" name="MSIP_Label_736915f3-2f02-4945-8997-f2963298db46_Method">
    <vt:lpwstr>Standard</vt:lpwstr>
  </property>
  <property fmtid="{D5CDD505-2E9C-101B-9397-08002B2CF9AE}" pid="5" name="MSIP_Label_736915f3-2f02-4945-8997-f2963298db46_Name">
    <vt:lpwstr>Internal</vt:lpwstr>
  </property>
  <property fmtid="{D5CDD505-2E9C-101B-9397-08002B2CF9AE}" pid="6" name="MSIP_Label_736915f3-2f02-4945-8997-f2963298db46_SiteId">
    <vt:lpwstr>cd99fef8-1cd3-4a2a-9bdf-15531181d65e</vt:lpwstr>
  </property>
  <property fmtid="{D5CDD505-2E9C-101B-9397-08002B2CF9AE}" pid="7" name="MSIP_Label_736915f3-2f02-4945-8997-f2963298db46_ActionId">
    <vt:lpwstr>42d2e5d9-45cf-4175-813e-c4fb8d8fca07</vt:lpwstr>
  </property>
  <property fmtid="{D5CDD505-2E9C-101B-9397-08002B2CF9AE}" pid="8" name="MSIP_Label_736915f3-2f02-4945-8997-f2963298db46_ContentBits">
    <vt:lpwstr>1</vt:lpwstr>
  </property>
  <property fmtid="{D5CDD505-2E9C-101B-9397-08002B2CF9AE}" pid="9" name="ClassificationContentMarkingHeaderLocations">
    <vt:lpwstr>Office Theme:8\3_DHL:3\1_Office Theme:8</vt:lpwstr>
  </property>
  <property fmtid="{D5CDD505-2E9C-101B-9397-08002B2CF9AE}" pid="10" name="ClassificationContentMarkingHeaderText">
    <vt:lpwstr>FOR INTERNAL USE</vt:lpwstr>
  </property>
</Properties>
</file>