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0" r:id="rId1"/>
    <p:sldMasterId id="2147483835" r:id="rId2"/>
    <p:sldMasterId id="2147483848" r:id="rId3"/>
    <p:sldMasterId id="2147483812" r:id="rId4"/>
    <p:sldMasterId id="2147483824" r:id="rId5"/>
  </p:sldMasterIdLst>
  <p:notesMasterIdLst>
    <p:notesMasterId r:id="rId25"/>
  </p:notesMasterIdLst>
  <p:sldIdLst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>
      <p:cViewPr varScale="1">
        <p:scale>
          <a:sx n="78" d="100"/>
          <a:sy n="78" d="100"/>
        </p:scale>
        <p:origin x="90" y="84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CCFF42-B725-46CE-9BFA-ABC3EAFA3FF7}" type="datetimeFigureOut">
              <a:rPr lang="en-GB" smtClean="0"/>
              <a:t>26/11/2015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DAE09B-B487-4878-8F43-2C692C75103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85410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FFBEF3-47C7-473F-9126-4F7B052C5365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18816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5.png"/><Relationship Id="rId7" Type="http://schemas.openxmlformats.org/officeDocument/2006/relationships/image" Target="../media/image8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5.png"/><Relationship Id="rId7" Type="http://schemas.openxmlformats.org/officeDocument/2006/relationships/image" Target="../media/image8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3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3.png"/><Relationship Id="rId4" Type="http://schemas.openxmlformats.org/officeDocument/2006/relationships/image" Target="../media/image7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5.png"/><Relationship Id="rId7" Type="http://schemas.openxmlformats.org/officeDocument/2006/relationships/image" Target="../media/image8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3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3.png"/><Relationship Id="rId4" Type="http://schemas.openxmlformats.org/officeDocument/2006/relationships/image" Target="../media/image7.png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7.pn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Bild 5" descr="111004_EU-OSHA_HW_PPT_cover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854" y="8389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0000" y="3564000"/>
            <a:ext cx="7646400" cy="928800"/>
          </a:xfrm>
        </p:spPr>
        <p:txBody>
          <a:bodyPr lIns="0" tIns="0" rIns="0" bIns="0" anchor="t" anchorCtr="0"/>
          <a:lstStyle>
            <a:lvl1pPr algn="l">
              <a:defRPr sz="3200" b="1" i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9"/>
          <p:cNvSpPr txBox="1">
            <a:spLocks/>
          </p:cNvSpPr>
          <p:nvPr/>
        </p:nvSpPr>
        <p:spPr>
          <a:xfrm>
            <a:off x="8536261" y="6408723"/>
            <a:ext cx="60997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dirty="0"/>
          </a:p>
        </p:txBody>
      </p:sp>
      <p:pic>
        <p:nvPicPr>
          <p:cNvPr id="7" name="Bild 2" descr="111004_EU-OSHA_PPT_Corporate logo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4500" y="5508625"/>
            <a:ext cx="1146175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platzhalter 2"/>
          <p:cNvSpPr txBox="1">
            <a:spLocks/>
          </p:cNvSpPr>
          <p:nvPr/>
        </p:nvSpPr>
        <p:spPr>
          <a:xfrm>
            <a:off x="450850" y="6410325"/>
            <a:ext cx="7439025" cy="327025"/>
          </a:xfrm>
          <a:prstGeom prst="rect">
            <a:avLst/>
          </a:prstGeom>
        </p:spPr>
        <p:txBody>
          <a:bodyPr lIns="0" tIns="0" rIns="0" bIns="0" anchor="ctr" anchorCtr="0"/>
          <a:lstStyle>
            <a:lvl1pPr marL="0" indent="0" algn="l" defTabSz="914400" rtl="0" eaLnBrk="1" latinLnBrk="0" hangingPunct="1">
              <a:spcBef>
                <a:spcPts val="0"/>
              </a:spcBef>
              <a:buFont typeface="Arial" pitchFamily="34" charset="0"/>
              <a:buNone/>
              <a:defRPr sz="900" b="0" i="0" kern="1200" spc="30">
                <a:ln>
                  <a:noFill/>
                </a:ln>
                <a:solidFill>
                  <a:srgbClr val="003399"/>
                </a:solidFill>
                <a:latin typeface="Arial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GB" dirty="0" smtClean="0"/>
              <a:t>Safety and health at work is everyone’s concern. It’s good for you. It’s good for business.</a:t>
            </a:r>
            <a:endParaRPr lang="en-GB" dirty="0"/>
          </a:p>
        </p:txBody>
      </p:sp>
      <p:sp>
        <p:nvSpPr>
          <p:cNvPr id="13" name="Subtitle 2"/>
          <p:cNvSpPr>
            <a:spLocks noGrp="1"/>
          </p:cNvSpPr>
          <p:nvPr>
            <p:ph type="subTitle" idx="10"/>
          </p:nvPr>
        </p:nvSpPr>
        <p:spPr>
          <a:xfrm>
            <a:off x="450000" y="4626000"/>
            <a:ext cx="7646400" cy="675208"/>
          </a:xfrm>
        </p:spPr>
        <p:txBody>
          <a:bodyPr lIns="0" tIns="0" rIns="0" bIns="0" anchor="t">
            <a:normAutofit/>
          </a:bodyPr>
          <a:lstStyle>
            <a:lvl1pPr marL="0" indent="0" algn="l">
              <a:buNone/>
              <a:defRPr sz="18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7668" y="-4762"/>
            <a:ext cx="951779" cy="6876000"/>
          </a:xfrm>
          <a:prstGeom prst="rect">
            <a:avLst/>
          </a:prstGeom>
        </p:spPr>
      </p:pic>
      <p:pic>
        <p:nvPicPr>
          <p:cNvPr id="17" name="Bild 4" descr="111004_EU-OSHA_PPT_EU logo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75138" y="5908675"/>
            <a:ext cx="474662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Bild 5" descr="111004_EU-OSHA_PPT_HW logo.pn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434263" y="5616575"/>
            <a:ext cx="669925" cy="63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3401568"/>
          </a:xfrm>
          <a:prstGeom prst="rect">
            <a:avLst/>
          </a:prstGeom>
        </p:spPr>
      </p:pic>
      <p:pic>
        <p:nvPicPr>
          <p:cNvPr id="14" name="Picture 5" descr="PPT_Curve_white_transparent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211235" y="11650"/>
            <a:ext cx="938212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075810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0000" y="1116000"/>
            <a:ext cx="7560000" cy="4860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80307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527820" y="1116000"/>
            <a:ext cx="489600" cy="4860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0000" y="1116000"/>
            <a:ext cx="6642280" cy="4860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3336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542504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Bild 5" descr="111004_EU-OSHA_HW_PPT_cover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854" y="8389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0000" y="3564000"/>
            <a:ext cx="7646400" cy="928800"/>
          </a:xfrm>
        </p:spPr>
        <p:txBody>
          <a:bodyPr lIns="0" tIns="0" rIns="0" bIns="0" anchor="t" anchorCtr="0"/>
          <a:lstStyle>
            <a:lvl1pPr algn="l">
              <a:defRPr sz="3200" b="1" i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9"/>
          <p:cNvSpPr txBox="1">
            <a:spLocks/>
          </p:cNvSpPr>
          <p:nvPr/>
        </p:nvSpPr>
        <p:spPr>
          <a:xfrm>
            <a:off x="8536261" y="6408723"/>
            <a:ext cx="60997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dirty="0"/>
          </a:p>
        </p:txBody>
      </p:sp>
      <p:pic>
        <p:nvPicPr>
          <p:cNvPr id="7" name="Bild 2" descr="111004_EU-OSHA_PPT_Corporate logo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4500" y="5508625"/>
            <a:ext cx="1146175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platzhalter 2"/>
          <p:cNvSpPr txBox="1">
            <a:spLocks/>
          </p:cNvSpPr>
          <p:nvPr/>
        </p:nvSpPr>
        <p:spPr>
          <a:xfrm>
            <a:off x="450850" y="6410325"/>
            <a:ext cx="7439025" cy="327025"/>
          </a:xfrm>
          <a:prstGeom prst="rect">
            <a:avLst/>
          </a:prstGeom>
        </p:spPr>
        <p:txBody>
          <a:bodyPr lIns="0" tIns="0" rIns="0" bIns="0" anchor="ctr" anchorCtr="0"/>
          <a:lstStyle>
            <a:lvl1pPr marL="0" indent="0" algn="l" defTabSz="914400" rtl="0" eaLnBrk="1" latinLnBrk="0" hangingPunct="1">
              <a:spcBef>
                <a:spcPts val="0"/>
              </a:spcBef>
              <a:buFont typeface="Arial" pitchFamily="34" charset="0"/>
              <a:buNone/>
              <a:defRPr sz="900" b="0" i="0" kern="1200" spc="30">
                <a:ln>
                  <a:noFill/>
                </a:ln>
                <a:solidFill>
                  <a:srgbClr val="003399"/>
                </a:solidFill>
                <a:latin typeface="Arial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GB" dirty="0" smtClean="0"/>
              <a:t>Safety and health at work is everyone’s concern. It’s good for you. It’s good for business.</a:t>
            </a:r>
            <a:endParaRPr lang="en-GB" dirty="0"/>
          </a:p>
        </p:txBody>
      </p:sp>
      <p:sp>
        <p:nvSpPr>
          <p:cNvPr id="13" name="Subtitle 2"/>
          <p:cNvSpPr>
            <a:spLocks noGrp="1"/>
          </p:cNvSpPr>
          <p:nvPr>
            <p:ph type="subTitle" idx="10"/>
          </p:nvPr>
        </p:nvSpPr>
        <p:spPr>
          <a:xfrm>
            <a:off x="450000" y="4626000"/>
            <a:ext cx="7646400" cy="675208"/>
          </a:xfrm>
        </p:spPr>
        <p:txBody>
          <a:bodyPr lIns="0" tIns="0" rIns="0" bIns="0" anchor="t">
            <a:normAutofit/>
          </a:bodyPr>
          <a:lstStyle>
            <a:lvl1pPr marL="0" indent="0" algn="l">
              <a:buNone/>
              <a:defRPr sz="18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7668" y="-4762"/>
            <a:ext cx="951779" cy="6876000"/>
          </a:xfrm>
          <a:prstGeom prst="rect">
            <a:avLst/>
          </a:prstGeom>
        </p:spPr>
      </p:pic>
      <p:pic>
        <p:nvPicPr>
          <p:cNvPr id="17" name="Bild 4" descr="111004_EU-OSHA_PPT_EU logo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75138" y="5908675"/>
            <a:ext cx="474662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Bild 5" descr="111004_EU-OSHA_PPT_HW logo.pn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434263" y="5616575"/>
            <a:ext cx="669925" cy="63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3401568"/>
          </a:xfrm>
          <a:prstGeom prst="rect">
            <a:avLst/>
          </a:prstGeom>
        </p:spPr>
      </p:pic>
      <p:pic>
        <p:nvPicPr>
          <p:cNvPr id="14" name="Picture 5" descr="PPT_Curve_white_transparent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211235" y="11650"/>
            <a:ext cx="938212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1385956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Content Placeholder 2"/>
          <p:cNvSpPr>
            <a:spLocks noGrp="1"/>
          </p:cNvSpPr>
          <p:nvPr>
            <p:ph sz="half" idx="1"/>
          </p:nvPr>
        </p:nvSpPr>
        <p:spPr>
          <a:xfrm>
            <a:off x="450000" y="1116000"/>
            <a:ext cx="7560000" cy="4860000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43980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Header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Bild 5" descr="111004_EU-OSHA_HW_PPT_cover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854" y="8389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0000" y="1360800"/>
            <a:ext cx="7646400" cy="1461600"/>
          </a:xfrm>
        </p:spPr>
        <p:txBody>
          <a:bodyPr lIns="0" tIns="0" rIns="0" bIns="0" anchor="t" anchorCtr="0"/>
          <a:lstStyle>
            <a:lvl1pPr>
              <a:defRPr sz="32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78400" y="3240000"/>
            <a:ext cx="7214400" cy="1269120"/>
          </a:xfrm>
        </p:spPr>
        <p:txBody>
          <a:bodyPr lIns="0" tIns="0" rIns="0" bIns="0" anchor="t">
            <a:normAutofit/>
          </a:bodyPr>
          <a:lstStyle>
            <a:lvl1pPr marL="0" indent="0" algn="l">
              <a:buNone/>
              <a:defRPr sz="18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5" name="Slide Number Placeholder 9"/>
          <p:cNvSpPr txBox="1">
            <a:spLocks/>
          </p:cNvSpPr>
          <p:nvPr/>
        </p:nvSpPr>
        <p:spPr>
          <a:xfrm>
            <a:off x="8536261" y="6408723"/>
            <a:ext cx="60997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dirty="0"/>
          </a:p>
        </p:txBody>
      </p:sp>
      <p:sp>
        <p:nvSpPr>
          <p:cNvPr id="9" name="Textplatzhalter 2"/>
          <p:cNvSpPr txBox="1">
            <a:spLocks/>
          </p:cNvSpPr>
          <p:nvPr/>
        </p:nvSpPr>
        <p:spPr>
          <a:xfrm>
            <a:off x="450850" y="6410325"/>
            <a:ext cx="7439025" cy="327025"/>
          </a:xfrm>
          <a:prstGeom prst="rect">
            <a:avLst/>
          </a:prstGeom>
        </p:spPr>
        <p:txBody>
          <a:bodyPr lIns="0" tIns="0" rIns="0" bIns="0" anchor="ctr" anchorCtr="0"/>
          <a:lstStyle>
            <a:lvl1pPr marL="0" indent="0" algn="l" defTabSz="914400" rtl="0" eaLnBrk="1" latinLnBrk="0" hangingPunct="1">
              <a:spcBef>
                <a:spcPts val="0"/>
              </a:spcBef>
              <a:buFont typeface="Arial" pitchFamily="34" charset="0"/>
              <a:buNone/>
              <a:defRPr sz="900" b="0" i="0" kern="1200" spc="30">
                <a:ln>
                  <a:noFill/>
                </a:ln>
                <a:solidFill>
                  <a:srgbClr val="003399"/>
                </a:solidFill>
                <a:latin typeface="Arial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GB" dirty="0" smtClean="0"/>
              <a:t>Safety and health at work is everyone’s concern. It’s good for you. It’s good for business.</a:t>
            </a:r>
            <a:endParaRPr lang="en-GB" dirty="0"/>
          </a:p>
        </p:txBody>
      </p:sp>
      <p:pic>
        <p:nvPicPr>
          <p:cNvPr id="11" name="Bild 2" descr="111004_EU-OSHA_PPT_Corporate logo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4500" y="5508625"/>
            <a:ext cx="1146175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Bild 4" descr="111004_EU-OSHA_PPT_EU logo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75138" y="5908675"/>
            <a:ext cx="474662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Bild 5" descr="111004_EU-OSHA_PPT_HW logo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434263" y="5616575"/>
            <a:ext cx="669925" cy="63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3089341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0000" y="180000"/>
            <a:ext cx="7560000" cy="489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9999" y="1115999"/>
            <a:ext cx="3600000" cy="4860000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0000" y="1116000"/>
            <a:ext cx="3600000" cy="4860000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44409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0000" y="1116000"/>
            <a:ext cx="3600000" cy="540000"/>
          </a:xfrm>
        </p:spPr>
        <p:txBody>
          <a:bodyPr anchor="b">
            <a:noAutofit/>
          </a:bodyPr>
          <a:lstStyle>
            <a:lvl1pPr marL="0" indent="0">
              <a:buNone/>
              <a:defRPr sz="2000" b="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9999" y="1655999"/>
            <a:ext cx="3600000" cy="4320000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0000" y="1116000"/>
            <a:ext cx="3600000" cy="540000"/>
          </a:xfrm>
        </p:spPr>
        <p:txBody>
          <a:bodyPr anchor="b">
            <a:noAutofit/>
          </a:bodyPr>
          <a:lstStyle>
            <a:lvl1pPr marL="0" indent="0">
              <a:buNone/>
              <a:defRPr sz="2000" b="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0000" y="1656000"/>
            <a:ext cx="3600000" cy="4320000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862130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23236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74070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Content Placeholder 2"/>
          <p:cNvSpPr>
            <a:spLocks noGrp="1"/>
          </p:cNvSpPr>
          <p:nvPr>
            <p:ph sz="half" idx="1"/>
          </p:nvPr>
        </p:nvSpPr>
        <p:spPr>
          <a:xfrm>
            <a:off x="450000" y="1116000"/>
            <a:ext cx="7560000" cy="4860000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799808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0000" y="180000"/>
            <a:ext cx="7560000" cy="540000"/>
          </a:xfrm>
        </p:spPr>
        <p:txBody>
          <a:bodyPr anchor="b"/>
          <a:lstStyle>
            <a:lvl1pPr algn="l">
              <a:defRPr sz="2400" b="1" i="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90000" y="1116000"/>
            <a:ext cx="4279869" cy="4860000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0000" y="1116000"/>
            <a:ext cx="2880000" cy="48600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0697269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0000" y="1116000"/>
            <a:ext cx="4049992" cy="900000"/>
          </a:xfrm>
        </p:spPr>
        <p:txBody>
          <a:bodyPr anchor="b">
            <a:normAutofit/>
          </a:bodyPr>
          <a:lstStyle>
            <a:lvl1pPr algn="l">
              <a:defRPr sz="2400" b="1" i="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9999" y="2016000"/>
            <a:ext cx="4050000" cy="39600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noFill/>
          </a:ln>
        </p:spPr>
        <p:txBody>
          <a:bodyPr/>
          <a:lstStyle/>
          <a:p>
            <a:r>
              <a:rPr lang="en-US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161419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0000" y="1116000"/>
            <a:ext cx="7560000" cy="4860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960202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527820" y="1116000"/>
            <a:ext cx="489600" cy="4860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0000" y="1116000"/>
            <a:ext cx="6642280" cy="4860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591550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9504495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Bild 5" descr="111004_EU-OSHA_HW_PPT_cover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854" y="8389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0000" y="3564000"/>
            <a:ext cx="7646400" cy="928800"/>
          </a:xfrm>
        </p:spPr>
        <p:txBody>
          <a:bodyPr lIns="0" tIns="0" rIns="0" bIns="0" anchor="t" anchorCtr="0"/>
          <a:lstStyle>
            <a:lvl1pPr algn="l">
              <a:defRPr sz="3200" b="1" i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9"/>
          <p:cNvSpPr txBox="1">
            <a:spLocks/>
          </p:cNvSpPr>
          <p:nvPr/>
        </p:nvSpPr>
        <p:spPr>
          <a:xfrm>
            <a:off x="8536261" y="6408723"/>
            <a:ext cx="60997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dirty="0"/>
          </a:p>
        </p:txBody>
      </p:sp>
      <p:pic>
        <p:nvPicPr>
          <p:cNvPr id="7" name="Bild 2" descr="111004_EU-OSHA_PPT_Corporate logo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4500" y="5508625"/>
            <a:ext cx="1146175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platzhalter 2"/>
          <p:cNvSpPr txBox="1">
            <a:spLocks/>
          </p:cNvSpPr>
          <p:nvPr/>
        </p:nvSpPr>
        <p:spPr>
          <a:xfrm>
            <a:off x="450850" y="6410325"/>
            <a:ext cx="7439025" cy="327025"/>
          </a:xfrm>
          <a:prstGeom prst="rect">
            <a:avLst/>
          </a:prstGeom>
        </p:spPr>
        <p:txBody>
          <a:bodyPr lIns="0" tIns="0" rIns="0" bIns="0" anchor="ctr" anchorCtr="0"/>
          <a:lstStyle>
            <a:lvl1pPr marL="0" indent="0" algn="l" defTabSz="914400" rtl="0" eaLnBrk="1" latinLnBrk="0" hangingPunct="1">
              <a:spcBef>
                <a:spcPts val="0"/>
              </a:spcBef>
              <a:buFont typeface="Arial" pitchFamily="34" charset="0"/>
              <a:buNone/>
              <a:defRPr sz="900" b="0" i="0" kern="1200" spc="30">
                <a:ln>
                  <a:noFill/>
                </a:ln>
                <a:solidFill>
                  <a:srgbClr val="003399"/>
                </a:solidFill>
                <a:latin typeface="Arial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GB" dirty="0" smtClean="0"/>
              <a:t>Safety and health at work is everyone’s concern. It’s good for you. It’s good for business.</a:t>
            </a:r>
            <a:endParaRPr lang="en-GB" dirty="0"/>
          </a:p>
        </p:txBody>
      </p:sp>
      <p:sp>
        <p:nvSpPr>
          <p:cNvPr id="13" name="Subtitle 2"/>
          <p:cNvSpPr>
            <a:spLocks noGrp="1"/>
          </p:cNvSpPr>
          <p:nvPr>
            <p:ph type="subTitle" idx="10"/>
          </p:nvPr>
        </p:nvSpPr>
        <p:spPr>
          <a:xfrm>
            <a:off x="450000" y="4626000"/>
            <a:ext cx="7646400" cy="675208"/>
          </a:xfrm>
        </p:spPr>
        <p:txBody>
          <a:bodyPr lIns="0" tIns="0" rIns="0" bIns="0" anchor="t">
            <a:normAutofit/>
          </a:bodyPr>
          <a:lstStyle>
            <a:lvl1pPr marL="0" indent="0" algn="l">
              <a:buNone/>
              <a:defRPr sz="18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7668" y="-4762"/>
            <a:ext cx="951779" cy="6876000"/>
          </a:xfrm>
          <a:prstGeom prst="rect">
            <a:avLst/>
          </a:prstGeom>
        </p:spPr>
      </p:pic>
      <p:pic>
        <p:nvPicPr>
          <p:cNvPr id="17" name="Bild 4" descr="111004_EU-OSHA_PPT_EU logo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75138" y="5908675"/>
            <a:ext cx="474662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Bild 5" descr="111004_EU-OSHA_PPT_HW logo.pn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434263" y="5616575"/>
            <a:ext cx="669925" cy="63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3401568"/>
          </a:xfrm>
          <a:prstGeom prst="rect">
            <a:avLst/>
          </a:prstGeom>
        </p:spPr>
      </p:pic>
      <p:pic>
        <p:nvPicPr>
          <p:cNvPr id="14" name="Picture 5" descr="PPT_Curve_white_transparent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211235" y="11650"/>
            <a:ext cx="938212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264750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Content Placeholder 2"/>
          <p:cNvSpPr>
            <a:spLocks noGrp="1"/>
          </p:cNvSpPr>
          <p:nvPr>
            <p:ph sz="half" idx="1"/>
          </p:nvPr>
        </p:nvSpPr>
        <p:spPr>
          <a:xfrm>
            <a:off x="450000" y="1116000"/>
            <a:ext cx="7560000" cy="4860000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247212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Header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Bild 5" descr="111004_EU-OSHA_HW_PPT_cover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854" y="8389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0000" y="1360800"/>
            <a:ext cx="7646400" cy="1461600"/>
          </a:xfrm>
        </p:spPr>
        <p:txBody>
          <a:bodyPr lIns="0" tIns="0" rIns="0" bIns="0" anchor="t" anchorCtr="0"/>
          <a:lstStyle>
            <a:lvl1pPr>
              <a:defRPr sz="32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78400" y="3240000"/>
            <a:ext cx="7214400" cy="1269120"/>
          </a:xfrm>
        </p:spPr>
        <p:txBody>
          <a:bodyPr lIns="0" tIns="0" rIns="0" bIns="0" anchor="t">
            <a:normAutofit/>
          </a:bodyPr>
          <a:lstStyle>
            <a:lvl1pPr marL="0" indent="0" algn="l">
              <a:buNone/>
              <a:defRPr sz="18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5" name="Slide Number Placeholder 9"/>
          <p:cNvSpPr txBox="1">
            <a:spLocks/>
          </p:cNvSpPr>
          <p:nvPr/>
        </p:nvSpPr>
        <p:spPr>
          <a:xfrm>
            <a:off x="8536261" y="6408723"/>
            <a:ext cx="60997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dirty="0"/>
          </a:p>
        </p:txBody>
      </p:sp>
      <p:sp>
        <p:nvSpPr>
          <p:cNvPr id="9" name="Textplatzhalter 2"/>
          <p:cNvSpPr txBox="1">
            <a:spLocks/>
          </p:cNvSpPr>
          <p:nvPr/>
        </p:nvSpPr>
        <p:spPr>
          <a:xfrm>
            <a:off x="450850" y="6410325"/>
            <a:ext cx="7439025" cy="327025"/>
          </a:xfrm>
          <a:prstGeom prst="rect">
            <a:avLst/>
          </a:prstGeom>
        </p:spPr>
        <p:txBody>
          <a:bodyPr lIns="0" tIns="0" rIns="0" bIns="0" anchor="ctr" anchorCtr="0"/>
          <a:lstStyle>
            <a:lvl1pPr marL="0" indent="0" algn="l" defTabSz="914400" rtl="0" eaLnBrk="1" latinLnBrk="0" hangingPunct="1">
              <a:spcBef>
                <a:spcPts val="0"/>
              </a:spcBef>
              <a:buFont typeface="Arial" pitchFamily="34" charset="0"/>
              <a:buNone/>
              <a:defRPr sz="900" b="0" i="0" kern="1200" spc="30">
                <a:ln>
                  <a:noFill/>
                </a:ln>
                <a:solidFill>
                  <a:srgbClr val="003399"/>
                </a:solidFill>
                <a:latin typeface="Arial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GB" dirty="0" smtClean="0"/>
              <a:t>Safety and health at work is everyone’s concern. It’s good for you. It’s good for business.</a:t>
            </a:r>
            <a:endParaRPr lang="en-GB" dirty="0"/>
          </a:p>
        </p:txBody>
      </p:sp>
      <p:pic>
        <p:nvPicPr>
          <p:cNvPr id="11" name="Bild 2" descr="111004_EU-OSHA_PPT_Corporate logo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4500" y="5508625"/>
            <a:ext cx="1146175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Bild 4" descr="111004_EU-OSHA_PPT_EU logo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75138" y="5908675"/>
            <a:ext cx="474662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Bild 5" descr="111004_EU-OSHA_PPT_HW logo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434263" y="5616575"/>
            <a:ext cx="669925" cy="63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11789720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0000" y="180000"/>
            <a:ext cx="7560000" cy="489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9999" y="1115999"/>
            <a:ext cx="3600000" cy="4860000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0000" y="1116000"/>
            <a:ext cx="3600000" cy="4860000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800265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0000" y="1116000"/>
            <a:ext cx="3600000" cy="540000"/>
          </a:xfrm>
        </p:spPr>
        <p:txBody>
          <a:bodyPr anchor="b">
            <a:noAutofit/>
          </a:bodyPr>
          <a:lstStyle>
            <a:lvl1pPr marL="0" indent="0">
              <a:buNone/>
              <a:defRPr sz="2000" b="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9999" y="1655999"/>
            <a:ext cx="3600000" cy="4320000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0000" y="1116000"/>
            <a:ext cx="3600000" cy="540000"/>
          </a:xfrm>
        </p:spPr>
        <p:txBody>
          <a:bodyPr anchor="b">
            <a:noAutofit/>
          </a:bodyPr>
          <a:lstStyle>
            <a:lvl1pPr marL="0" indent="0">
              <a:buNone/>
              <a:defRPr sz="2000" b="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0000" y="1656000"/>
            <a:ext cx="3600000" cy="4320000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0471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Header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Bild 5" descr="111004_EU-OSHA_HW_PPT_cover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854" y="8389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0000" y="1360800"/>
            <a:ext cx="7646400" cy="1461600"/>
          </a:xfrm>
        </p:spPr>
        <p:txBody>
          <a:bodyPr lIns="0" tIns="0" rIns="0" bIns="0" anchor="t" anchorCtr="0"/>
          <a:lstStyle>
            <a:lvl1pPr>
              <a:defRPr sz="32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78400" y="3240000"/>
            <a:ext cx="7214400" cy="1269120"/>
          </a:xfrm>
        </p:spPr>
        <p:txBody>
          <a:bodyPr lIns="0" tIns="0" rIns="0" bIns="0" anchor="t">
            <a:normAutofit/>
          </a:bodyPr>
          <a:lstStyle>
            <a:lvl1pPr marL="0" indent="0" algn="l">
              <a:buNone/>
              <a:defRPr sz="18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5" name="Slide Number Placeholder 9"/>
          <p:cNvSpPr txBox="1">
            <a:spLocks/>
          </p:cNvSpPr>
          <p:nvPr/>
        </p:nvSpPr>
        <p:spPr>
          <a:xfrm>
            <a:off x="8536261" y="6408723"/>
            <a:ext cx="60997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dirty="0"/>
          </a:p>
        </p:txBody>
      </p:sp>
      <p:sp>
        <p:nvSpPr>
          <p:cNvPr id="9" name="Textplatzhalter 2"/>
          <p:cNvSpPr txBox="1">
            <a:spLocks/>
          </p:cNvSpPr>
          <p:nvPr/>
        </p:nvSpPr>
        <p:spPr>
          <a:xfrm>
            <a:off x="450850" y="6410325"/>
            <a:ext cx="7439025" cy="327025"/>
          </a:xfrm>
          <a:prstGeom prst="rect">
            <a:avLst/>
          </a:prstGeom>
        </p:spPr>
        <p:txBody>
          <a:bodyPr lIns="0" tIns="0" rIns="0" bIns="0" anchor="ctr" anchorCtr="0"/>
          <a:lstStyle>
            <a:lvl1pPr marL="0" indent="0" algn="l" defTabSz="914400" rtl="0" eaLnBrk="1" latinLnBrk="0" hangingPunct="1">
              <a:spcBef>
                <a:spcPts val="0"/>
              </a:spcBef>
              <a:buFont typeface="Arial" pitchFamily="34" charset="0"/>
              <a:buNone/>
              <a:defRPr sz="900" b="0" i="0" kern="1200" spc="30">
                <a:ln>
                  <a:noFill/>
                </a:ln>
                <a:solidFill>
                  <a:srgbClr val="003399"/>
                </a:solidFill>
                <a:latin typeface="Arial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GB" dirty="0" smtClean="0"/>
              <a:t>Safety and health at work is everyone’s concern. It’s good for you. It’s good for business.</a:t>
            </a:r>
            <a:endParaRPr lang="en-GB" dirty="0"/>
          </a:p>
        </p:txBody>
      </p:sp>
      <p:pic>
        <p:nvPicPr>
          <p:cNvPr id="11" name="Bild 2" descr="111004_EU-OSHA_PPT_Corporate logo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4500" y="5508625"/>
            <a:ext cx="1146175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Bild 4" descr="111004_EU-OSHA_PPT_EU logo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75138" y="5908675"/>
            <a:ext cx="474662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Bild 5" descr="111004_EU-OSHA_PPT_HW logo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434263" y="5616575"/>
            <a:ext cx="669925" cy="63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9629179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703732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951157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0000" y="180000"/>
            <a:ext cx="7560000" cy="540000"/>
          </a:xfrm>
        </p:spPr>
        <p:txBody>
          <a:bodyPr anchor="b"/>
          <a:lstStyle>
            <a:lvl1pPr algn="l">
              <a:defRPr sz="2400" b="1" i="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90000" y="1116000"/>
            <a:ext cx="4279869" cy="4860000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0000" y="1116000"/>
            <a:ext cx="2880000" cy="48600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3755390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0000" y="1116000"/>
            <a:ext cx="4049992" cy="900000"/>
          </a:xfrm>
        </p:spPr>
        <p:txBody>
          <a:bodyPr anchor="b">
            <a:normAutofit/>
          </a:bodyPr>
          <a:lstStyle>
            <a:lvl1pPr algn="l">
              <a:defRPr sz="2400" b="1" i="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9999" y="2016000"/>
            <a:ext cx="4050000" cy="39600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noFill/>
          </a:ln>
        </p:spPr>
        <p:txBody>
          <a:bodyPr/>
          <a:lstStyle/>
          <a:p>
            <a:r>
              <a:rPr lang="en-US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621569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0000" y="1116000"/>
            <a:ext cx="7560000" cy="4860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383717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527820" y="1116000"/>
            <a:ext cx="489600" cy="4860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0000" y="1116000"/>
            <a:ext cx="6642280" cy="4860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54848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214226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Content Placeholder 2"/>
          <p:cNvSpPr>
            <a:spLocks noGrp="1"/>
          </p:cNvSpPr>
          <p:nvPr>
            <p:ph sz="half" idx="1"/>
          </p:nvPr>
        </p:nvSpPr>
        <p:spPr>
          <a:xfrm>
            <a:off x="450000" y="1116000"/>
            <a:ext cx="7560000" cy="4860000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440612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0000" y="180000"/>
            <a:ext cx="7560000" cy="489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9999" y="1115999"/>
            <a:ext cx="3600000" cy="4860000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0000" y="1116000"/>
            <a:ext cx="3600000" cy="4860000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517356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0000" y="1116000"/>
            <a:ext cx="3600000" cy="540000"/>
          </a:xfrm>
        </p:spPr>
        <p:txBody>
          <a:bodyPr anchor="b">
            <a:noAutofit/>
          </a:bodyPr>
          <a:lstStyle>
            <a:lvl1pPr marL="0" indent="0">
              <a:buNone/>
              <a:defRPr sz="2000" b="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9999" y="1655999"/>
            <a:ext cx="3600000" cy="4320000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0000" y="1116000"/>
            <a:ext cx="3600000" cy="540000"/>
          </a:xfrm>
        </p:spPr>
        <p:txBody>
          <a:bodyPr anchor="b">
            <a:noAutofit/>
          </a:bodyPr>
          <a:lstStyle>
            <a:lvl1pPr marL="0" indent="0">
              <a:buNone/>
              <a:defRPr sz="2000" b="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0000" y="1656000"/>
            <a:ext cx="3600000" cy="4320000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7949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0000" y="180000"/>
            <a:ext cx="7560000" cy="489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9999" y="1115999"/>
            <a:ext cx="3600000" cy="4860000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0000" y="1116000"/>
            <a:ext cx="3600000" cy="4860000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388740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368053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894199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0000" y="180000"/>
            <a:ext cx="7560000" cy="540000"/>
          </a:xfrm>
        </p:spPr>
        <p:txBody>
          <a:bodyPr anchor="b"/>
          <a:lstStyle>
            <a:lvl1pPr algn="l">
              <a:defRPr sz="2400" b="1" i="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90000" y="1116000"/>
            <a:ext cx="4279869" cy="4860000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0000" y="1116000"/>
            <a:ext cx="2880000" cy="48600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7860319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0000" y="1116000"/>
            <a:ext cx="4049992" cy="900000"/>
          </a:xfrm>
        </p:spPr>
        <p:txBody>
          <a:bodyPr anchor="b">
            <a:normAutofit/>
          </a:bodyPr>
          <a:lstStyle>
            <a:lvl1pPr algn="l">
              <a:defRPr sz="2400" b="1" i="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9999" y="2016000"/>
            <a:ext cx="4050000" cy="39600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noFill/>
          </a:ln>
        </p:spPr>
        <p:txBody>
          <a:bodyPr/>
          <a:lstStyle/>
          <a:p>
            <a:r>
              <a:rPr lang="en-US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124662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0000" y="1116000"/>
            <a:ext cx="7560000" cy="4860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015575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527820" y="1116000"/>
            <a:ext cx="489600" cy="4860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0000" y="1116000"/>
            <a:ext cx="6642280" cy="4860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258659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Content Placeholder 2"/>
          <p:cNvSpPr>
            <a:spLocks noGrp="1"/>
          </p:cNvSpPr>
          <p:nvPr>
            <p:ph sz="half" idx="1"/>
          </p:nvPr>
        </p:nvSpPr>
        <p:spPr>
          <a:xfrm>
            <a:off x="450000" y="1116000"/>
            <a:ext cx="7560000" cy="4860000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368796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0000" y="180000"/>
            <a:ext cx="7560000" cy="489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9999" y="1115999"/>
            <a:ext cx="3600000" cy="4860000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0000" y="1116000"/>
            <a:ext cx="3600000" cy="4860000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888560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0000" y="1116000"/>
            <a:ext cx="3600000" cy="540000"/>
          </a:xfrm>
        </p:spPr>
        <p:txBody>
          <a:bodyPr anchor="b">
            <a:noAutofit/>
          </a:bodyPr>
          <a:lstStyle>
            <a:lvl1pPr marL="0" indent="0">
              <a:buNone/>
              <a:defRPr sz="2000" b="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9999" y="1655999"/>
            <a:ext cx="3600000" cy="4320000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0000" y="1116000"/>
            <a:ext cx="3600000" cy="540000"/>
          </a:xfrm>
        </p:spPr>
        <p:txBody>
          <a:bodyPr anchor="b">
            <a:noAutofit/>
          </a:bodyPr>
          <a:lstStyle>
            <a:lvl1pPr marL="0" indent="0">
              <a:buNone/>
              <a:defRPr sz="2000" b="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0000" y="1656000"/>
            <a:ext cx="3600000" cy="4320000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030933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97147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0000" y="1116000"/>
            <a:ext cx="3600000" cy="540000"/>
          </a:xfrm>
        </p:spPr>
        <p:txBody>
          <a:bodyPr anchor="b">
            <a:noAutofit/>
          </a:bodyPr>
          <a:lstStyle>
            <a:lvl1pPr marL="0" indent="0">
              <a:buNone/>
              <a:defRPr sz="2000" b="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9999" y="1655999"/>
            <a:ext cx="3600000" cy="4320000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0000" y="1116000"/>
            <a:ext cx="3600000" cy="540000"/>
          </a:xfrm>
        </p:spPr>
        <p:txBody>
          <a:bodyPr anchor="b">
            <a:noAutofit/>
          </a:bodyPr>
          <a:lstStyle>
            <a:lvl1pPr marL="0" indent="0">
              <a:buNone/>
              <a:defRPr sz="2000" b="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0000" y="1656000"/>
            <a:ext cx="3600000" cy="4320000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194495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14888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0000" y="180000"/>
            <a:ext cx="7560000" cy="540000"/>
          </a:xfrm>
        </p:spPr>
        <p:txBody>
          <a:bodyPr anchor="b"/>
          <a:lstStyle>
            <a:lvl1pPr algn="l">
              <a:defRPr sz="2400" b="1" i="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90000" y="1116000"/>
            <a:ext cx="4279869" cy="4860000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0000" y="1116000"/>
            <a:ext cx="2880000" cy="48600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4598157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0000" y="1116000"/>
            <a:ext cx="4049992" cy="900000"/>
          </a:xfrm>
        </p:spPr>
        <p:txBody>
          <a:bodyPr anchor="b">
            <a:normAutofit/>
          </a:bodyPr>
          <a:lstStyle>
            <a:lvl1pPr algn="l">
              <a:defRPr sz="2400" b="1" i="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9999" y="2016000"/>
            <a:ext cx="4050000" cy="39600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noFill/>
          </a:ln>
        </p:spPr>
        <p:txBody>
          <a:bodyPr/>
          <a:lstStyle/>
          <a:p>
            <a:r>
              <a:rPr lang="en-US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407852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0000" y="1116000"/>
            <a:ext cx="7560000" cy="4860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103646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527820" y="1116000"/>
            <a:ext cx="489600" cy="4860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0000" y="1116000"/>
            <a:ext cx="6642280" cy="4860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06216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48926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95448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0000" y="180000"/>
            <a:ext cx="7560000" cy="540000"/>
          </a:xfrm>
        </p:spPr>
        <p:txBody>
          <a:bodyPr anchor="b"/>
          <a:lstStyle>
            <a:lvl1pPr algn="l">
              <a:defRPr sz="2400" b="1" i="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90000" y="1116000"/>
            <a:ext cx="4279869" cy="4860000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0000" y="1116000"/>
            <a:ext cx="2880000" cy="48600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947308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0000" y="1116000"/>
            <a:ext cx="4049992" cy="900000"/>
          </a:xfrm>
        </p:spPr>
        <p:txBody>
          <a:bodyPr anchor="b">
            <a:normAutofit/>
          </a:bodyPr>
          <a:lstStyle>
            <a:lvl1pPr algn="l">
              <a:defRPr sz="2400" b="1" i="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9999" y="2016000"/>
            <a:ext cx="4050000" cy="39600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noFill/>
          </a:ln>
        </p:spPr>
        <p:txBody>
          <a:bodyPr/>
          <a:lstStyle/>
          <a:p>
            <a:r>
              <a:rPr lang="en-US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06613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1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microsoft.com/office/2007/relationships/hdphoto" Target="../media/hdphoto1.wdp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image" Target="../media/image10.png"/><Relationship Id="rId5" Type="http://schemas.openxmlformats.org/officeDocument/2006/relationships/slideLayout" Target="../slideLayouts/slideLayout41.xml"/><Relationship Id="rId10" Type="http://schemas.openxmlformats.org/officeDocument/2006/relationships/theme" Target="../theme/theme4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image" Target="../media/image2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image" Target="../media/image11.tiff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0.xml"/><Relationship Id="rId10" Type="http://schemas.openxmlformats.org/officeDocument/2006/relationships/theme" Target="../theme/theme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ild 15" descr="111004_EU-OSHA_HW_PPT_inner slide.png"/>
          <p:cNvPicPr>
            <a:picLocks noChangeAspect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0000" y="180000"/>
            <a:ext cx="7559873" cy="489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0000" y="1116000"/>
            <a:ext cx="7560000" cy="48600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9" name="Bild 3" descr="111004_EU-OSHA_PPT_Corporate logo_inner slide.png"/>
          <p:cNvPicPr>
            <a:picLocks noChangeAspect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442913" y="6273800"/>
            <a:ext cx="94615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Slide Number Placeholder 9"/>
          <p:cNvSpPr txBox="1">
            <a:spLocks/>
          </p:cNvSpPr>
          <p:nvPr/>
        </p:nvSpPr>
        <p:spPr>
          <a:xfrm>
            <a:off x="8532440" y="6503947"/>
            <a:ext cx="60997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6A064B8-E15C-4A1C-8E7E-B0BD818D867C}" type="slidenum">
              <a:rPr lang="en-GB" sz="1000" baseline="0" smtClean="0"/>
              <a:pPr/>
              <a:t>‹#›</a:t>
            </a:fld>
            <a:endParaRPr lang="en-GB" sz="1000" baseline="0" dirty="0"/>
          </a:p>
        </p:txBody>
      </p:sp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1392238" y="6477000"/>
            <a:ext cx="6040437" cy="10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ctr">
              <a:lnSpc>
                <a:spcPct val="90000"/>
              </a:lnSpc>
              <a:spcBef>
                <a:spcPct val="30000"/>
              </a:spcBef>
              <a:buClr>
                <a:srgbClr val="00529F"/>
              </a:buClr>
              <a:defRPr/>
            </a:pPr>
            <a:r>
              <a:rPr lang="en-GB" sz="900" b="1" dirty="0" smtClean="0">
                <a:solidFill>
                  <a:schemeClr val="tx2"/>
                </a:solidFill>
                <a:latin typeface="Arial" pitchFamily="-107" charset="0"/>
                <a:ea typeface="ＭＳ Ｐゴシック" pitchFamily="-107" charset="-128"/>
                <a:cs typeface="ＭＳ Ｐゴシック" pitchFamily="-107" charset="-128"/>
              </a:rPr>
              <a:t>www.healthy-workplaces.eu</a:t>
            </a:r>
            <a:endParaRPr lang="en-GB" sz="900" b="1" dirty="0">
              <a:solidFill>
                <a:schemeClr val="tx2"/>
              </a:solidFill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  <p:pic>
        <p:nvPicPr>
          <p:cNvPr id="12" name="Bild 5" descr="111004_EU-OSHA_PPT_HW logo.png"/>
          <p:cNvPicPr>
            <a:picLocks noChangeAspect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7432675" y="5976938"/>
            <a:ext cx="669925" cy="633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201988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1" r:id="rId1"/>
    <p:sldLayoutId id="2147483802" r:id="rId2"/>
    <p:sldLayoutId id="2147483803" r:id="rId3"/>
    <p:sldLayoutId id="2147483804" r:id="rId4"/>
    <p:sldLayoutId id="2147483805" r:id="rId5"/>
    <p:sldLayoutId id="2147483806" r:id="rId6"/>
    <p:sldLayoutId id="2147483807" r:id="rId7"/>
    <p:sldLayoutId id="2147483808" r:id="rId8"/>
    <p:sldLayoutId id="2147483809" r:id="rId9"/>
    <p:sldLayoutId id="2147483810" r:id="rId10"/>
    <p:sldLayoutId id="2147483811" r:id="rId11"/>
    <p:sldLayoutId id="2147483834" r:id="rId12"/>
  </p:sldLayoutIdLst>
  <p:txStyles>
    <p:titleStyle>
      <a:lvl1pPr algn="l" defTabSz="457200" rtl="0" eaLnBrk="1" latinLnBrk="0" hangingPunct="1">
        <a:spcBef>
          <a:spcPct val="0"/>
        </a:spcBef>
        <a:buNone/>
        <a:defRPr sz="2400" b="1" i="0" kern="1200" baseline="0">
          <a:solidFill>
            <a:schemeClr val="tx2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52000" indent="-252000" algn="l" defTabSz="457200" rtl="0" eaLnBrk="1" latinLnBrk="0" hangingPunct="1">
        <a:spcBef>
          <a:spcPts val="600"/>
        </a:spcBef>
        <a:spcAft>
          <a:spcPts val="0"/>
        </a:spcAft>
        <a:buClr>
          <a:schemeClr val="tx2"/>
        </a:buClr>
        <a:buFont typeface="Wingdings" pitchFamily="2" charset="2"/>
        <a:buChar char="§"/>
        <a:defRPr sz="1800" b="1" i="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432000" indent="-180000" algn="l" defTabSz="457200" rtl="0" eaLnBrk="1" latinLnBrk="0" hangingPunct="1">
        <a:spcBef>
          <a:spcPts val="0"/>
        </a:spcBef>
        <a:spcAft>
          <a:spcPts val="0"/>
        </a:spcAft>
        <a:buClrTx/>
        <a:buFont typeface="Arial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12000" indent="-180000" algn="l" defTabSz="457200" rtl="0" eaLnBrk="1" latinLnBrk="0" hangingPunct="1">
        <a:spcBef>
          <a:spcPts val="0"/>
        </a:spcBef>
        <a:spcAft>
          <a:spcPts val="0"/>
        </a:spcAft>
        <a:buClrTx/>
        <a:buFont typeface="Arial" pitchFamily="34" charset="0"/>
        <a:buChar char="−"/>
        <a:defRPr sz="17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792000" indent="-180000" algn="l" defTabSz="457200" rtl="0" eaLnBrk="1" latinLnBrk="0" hangingPunct="1">
        <a:spcBef>
          <a:spcPts val="0"/>
        </a:spcBef>
        <a:spcAft>
          <a:spcPts val="0"/>
        </a:spcAft>
        <a:buClrTx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972000" indent="-180000" algn="l" defTabSz="457200" rtl="0" eaLnBrk="1" latinLnBrk="0" hangingPunct="1">
        <a:spcBef>
          <a:spcPts val="0"/>
        </a:spcBef>
        <a:spcAft>
          <a:spcPts val="0"/>
        </a:spcAft>
        <a:buClrTx/>
        <a:buFont typeface="Arial" pitchFamily="34" charset="0"/>
        <a:buChar char="−"/>
        <a:defRPr sz="15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257750" indent="-285750" algn="l" defTabSz="457200" rtl="0" eaLnBrk="1" latinLnBrk="0" hangingPunct="1">
        <a:spcBef>
          <a:spcPts val="0"/>
        </a:spcBef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332000" indent="-180000" algn="l" defTabSz="457200" rtl="0" eaLnBrk="1" latinLnBrk="0" hangingPunct="1">
        <a:spcBef>
          <a:spcPts val="0"/>
        </a:spcBef>
        <a:buFont typeface="Arial" pitchFamily="34" charset="0"/>
        <a:buChar char="−"/>
        <a:defRPr sz="13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ild 15" descr="111004_EU-OSHA_HW_PPT_inner slide.png"/>
          <p:cNvPicPr>
            <a:picLocks noChangeAspect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0000" y="180000"/>
            <a:ext cx="7559873" cy="489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0000" y="1116000"/>
            <a:ext cx="7560000" cy="48600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9" name="Bild 3" descr="111004_EU-OSHA_PPT_Corporate logo_inner slide.png"/>
          <p:cNvPicPr>
            <a:picLocks noChangeAspect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442913" y="6273800"/>
            <a:ext cx="94615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Slide Number Placeholder 9"/>
          <p:cNvSpPr txBox="1">
            <a:spLocks/>
          </p:cNvSpPr>
          <p:nvPr/>
        </p:nvSpPr>
        <p:spPr>
          <a:xfrm>
            <a:off x="8532440" y="6503947"/>
            <a:ext cx="60997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6A064B8-E15C-4A1C-8E7E-B0BD818D867C}" type="slidenum">
              <a:rPr lang="en-GB" sz="1000" baseline="0" smtClean="0"/>
              <a:pPr/>
              <a:t>‹#›</a:t>
            </a:fld>
            <a:endParaRPr lang="en-GB" sz="1000" baseline="0" dirty="0"/>
          </a:p>
        </p:txBody>
      </p:sp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1392238" y="6477000"/>
            <a:ext cx="6040437" cy="10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ctr">
              <a:lnSpc>
                <a:spcPct val="90000"/>
              </a:lnSpc>
              <a:spcBef>
                <a:spcPct val="30000"/>
              </a:spcBef>
              <a:buClr>
                <a:srgbClr val="00529F"/>
              </a:buClr>
              <a:defRPr/>
            </a:pPr>
            <a:r>
              <a:rPr lang="en-GB" sz="900" b="1" dirty="0" smtClean="0">
                <a:solidFill>
                  <a:schemeClr val="tx2"/>
                </a:solidFill>
                <a:latin typeface="Arial" pitchFamily="-107" charset="0"/>
                <a:ea typeface="ＭＳ Ｐゴシック" pitchFamily="-107" charset="-128"/>
                <a:cs typeface="ＭＳ Ｐゴシック" pitchFamily="-107" charset="-128"/>
              </a:rPr>
              <a:t>www.healthy-workplaces.eu</a:t>
            </a:r>
            <a:endParaRPr lang="en-GB" sz="900" b="1" dirty="0">
              <a:solidFill>
                <a:schemeClr val="tx2"/>
              </a:solidFill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54419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6" r:id="rId1"/>
    <p:sldLayoutId id="2147483837" r:id="rId2"/>
    <p:sldLayoutId id="2147483838" r:id="rId3"/>
    <p:sldLayoutId id="2147483839" r:id="rId4"/>
    <p:sldLayoutId id="2147483840" r:id="rId5"/>
    <p:sldLayoutId id="2147483841" r:id="rId6"/>
    <p:sldLayoutId id="2147483842" r:id="rId7"/>
    <p:sldLayoutId id="2147483843" r:id="rId8"/>
    <p:sldLayoutId id="2147483844" r:id="rId9"/>
    <p:sldLayoutId id="2147483845" r:id="rId10"/>
    <p:sldLayoutId id="2147483846" r:id="rId11"/>
    <p:sldLayoutId id="2147483847" r:id="rId12"/>
  </p:sldLayoutIdLst>
  <p:txStyles>
    <p:titleStyle>
      <a:lvl1pPr algn="l" defTabSz="457200" rtl="0" eaLnBrk="1" latinLnBrk="0" hangingPunct="1">
        <a:spcBef>
          <a:spcPct val="0"/>
        </a:spcBef>
        <a:buNone/>
        <a:defRPr sz="2400" b="1" i="0" kern="1200" baseline="0">
          <a:solidFill>
            <a:schemeClr val="tx2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52000" indent="-252000" algn="l" defTabSz="457200" rtl="0" eaLnBrk="1" latinLnBrk="0" hangingPunct="1">
        <a:spcBef>
          <a:spcPts val="600"/>
        </a:spcBef>
        <a:spcAft>
          <a:spcPts val="0"/>
        </a:spcAft>
        <a:buClr>
          <a:schemeClr val="tx2"/>
        </a:buClr>
        <a:buFont typeface="Wingdings" pitchFamily="2" charset="2"/>
        <a:buChar char="§"/>
        <a:defRPr sz="1800" b="1" i="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432000" indent="-180000" algn="l" defTabSz="457200" rtl="0" eaLnBrk="1" latinLnBrk="0" hangingPunct="1">
        <a:spcBef>
          <a:spcPts val="0"/>
        </a:spcBef>
        <a:spcAft>
          <a:spcPts val="0"/>
        </a:spcAft>
        <a:buClrTx/>
        <a:buFont typeface="Arial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12000" indent="-180000" algn="l" defTabSz="457200" rtl="0" eaLnBrk="1" latinLnBrk="0" hangingPunct="1">
        <a:spcBef>
          <a:spcPts val="0"/>
        </a:spcBef>
        <a:spcAft>
          <a:spcPts val="0"/>
        </a:spcAft>
        <a:buClrTx/>
        <a:buFont typeface="Arial" pitchFamily="34" charset="0"/>
        <a:buChar char="−"/>
        <a:defRPr sz="17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792000" indent="-180000" algn="l" defTabSz="457200" rtl="0" eaLnBrk="1" latinLnBrk="0" hangingPunct="1">
        <a:spcBef>
          <a:spcPts val="0"/>
        </a:spcBef>
        <a:spcAft>
          <a:spcPts val="0"/>
        </a:spcAft>
        <a:buClrTx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972000" indent="-180000" algn="l" defTabSz="457200" rtl="0" eaLnBrk="1" latinLnBrk="0" hangingPunct="1">
        <a:spcBef>
          <a:spcPts val="0"/>
        </a:spcBef>
        <a:spcAft>
          <a:spcPts val="0"/>
        </a:spcAft>
        <a:buClrTx/>
        <a:buFont typeface="Arial" pitchFamily="34" charset="0"/>
        <a:buChar char="−"/>
        <a:defRPr sz="15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257750" indent="-285750" algn="l" defTabSz="457200" rtl="0" eaLnBrk="1" latinLnBrk="0" hangingPunct="1">
        <a:spcBef>
          <a:spcPts val="0"/>
        </a:spcBef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332000" indent="-180000" algn="l" defTabSz="457200" rtl="0" eaLnBrk="1" latinLnBrk="0" hangingPunct="1">
        <a:spcBef>
          <a:spcPts val="0"/>
        </a:spcBef>
        <a:buFont typeface="Arial" pitchFamily="34" charset="0"/>
        <a:buChar char="−"/>
        <a:defRPr sz="13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ild 15" descr="111004_EU-OSHA_HW_PPT_inner slide.png"/>
          <p:cNvPicPr>
            <a:picLocks noChangeAspect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0000" y="180000"/>
            <a:ext cx="7559873" cy="489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0000" y="1116000"/>
            <a:ext cx="7560000" cy="48600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9" name="Bild 3" descr="111004_EU-OSHA_PPT_Corporate logo_inner slide.png"/>
          <p:cNvPicPr>
            <a:picLocks noChangeAspect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442913" y="6273800"/>
            <a:ext cx="94615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Slide Number Placeholder 9"/>
          <p:cNvSpPr txBox="1">
            <a:spLocks/>
          </p:cNvSpPr>
          <p:nvPr/>
        </p:nvSpPr>
        <p:spPr>
          <a:xfrm>
            <a:off x="8532440" y="6503947"/>
            <a:ext cx="60997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6A064B8-E15C-4A1C-8E7E-B0BD818D867C}" type="slidenum">
              <a:rPr lang="en-GB" sz="1000" baseline="0" smtClean="0"/>
              <a:pPr/>
              <a:t>‹#›</a:t>
            </a:fld>
            <a:endParaRPr lang="en-GB" sz="1000" baseline="0" dirty="0"/>
          </a:p>
        </p:txBody>
      </p:sp>
    </p:spTree>
    <p:extLst>
      <p:ext uri="{BB962C8B-B14F-4D97-AF65-F5344CB8AC3E}">
        <p14:creationId xmlns:p14="http://schemas.microsoft.com/office/powerpoint/2010/main" val="40709869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9" r:id="rId1"/>
    <p:sldLayoutId id="2147483850" r:id="rId2"/>
    <p:sldLayoutId id="2147483851" r:id="rId3"/>
    <p:sldLayoutId id="2147483852" r:id="rId4"/>
    <p:sldLayoutId id="2147483853" r:id="rId5"/>
    <p:sldLayoutId id="2147483854" r:id="rId6"/>
    <p:sldLayoutId id="2147483855" r:id="rId7"/>
    <p:sldLayoutId id="2147483856" r:id="rId8"/>
    <p:sldLayoutId id="2147483857" r:id="rId9"/>
    <p:sldLayoutId id="2147483858" r:id="rId10"/>
    <p:sldLayoutId id="2147483859" r:id="rId11"/>
    <p:sldLayoutId id="2147483860" r:id="rId12"/>
  </p:sldLayoutIdLst>
  <p:txStyles>
    <p:titleStyle>
      <a:lvl1pPr algn="l" defTabSz="457200" rtl="0" eaLnBrk="1" latinLnBrk="0" hangingPunct="1">
        <a:spcBef>
          <a:spcPct val="0"/>
        </a:spcBef>
        <a:buNone/>
        <a:defRPr sz="2400" b="1" i="0" kern="1200" baseline="0">
          <a:solidFill>
            <a:schemeClr val="tx2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52000" indent="-252000" algn="l" defTabSz="457200" rtl="0" eaLnBrk="1" latinLnBrk="0" hangingPunct="1">
        <a:spcBef>
          <a:spcPts val="600"/>
        </a:spcBef>
        <a:spcAft>
          <a:spcPts val="0"/>
        </a:spcAft>
        <a:buClr>
          <a:schemeClr val="tx2"/>
        </a:buClr>
        <a:buFont typeface="Wingdings" pitchFamily="2" charset="2"/>
        <a:buChar char="§"/>
        <a:defRPr sz="1800" b="1" i="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432000" indent="-180000" algn="l" defTabSz="457200" rtl="0" eaLnBrk="1" latinLnBrk="0" hangingPunct="1">
        <a:spcBef>
          <a:spcPts val="0"/>
        </a:spcBef>
        <a:spcAft>
          <a:spcPts val="0"/>
        </a:spcAft>
        <a:buClrTx/>
        <a:buFont typeface="Arial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12000" indent="-180000" algn="l" defTabSz="457200" rtl="0" eaLnBrk="1" latinLnBrk="0" hangingPunct="1">
        <a:spcBef>
          <a:spcPts val="0"/>
        </a:spcBef>
        <a:spcAft>
          <a:spcPts val="0"/>
        </a:spcAft>
        <a:buClrTx/>
        <a:buFont typeface="Arial" pitchFamily="34" charset="0"/>
        <a:buChar char="−"/>
        <a:defRPr sz="17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792000" indent="-180000" algn="l" defTabSz="457200" rtl="0" eaLnBrk="1" latinLnBrk="0" hangingPunct="1">
        <a:spcBef>
          <a:spcPts val="0"/>
        </a:spcBef>
        <a:spcAft>
          <a:spcPts val="0"/>
        </a:spcAft>
        <a:buClrTx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972000" indent="-180000" algn="l" defTabSz="457200" rtl="0" eaLnBrk="1" latinLnBrk="0" hangingPunct="1">
        <a:spcBef>
          <a:spcPts val="0"/>
        </a:spcBef>
        <a:spcAft>
          <a:spcPts val="0"/>
        </a:spcAft>
        <a:buClrTx/>
        <a:buFont typeface="Arial" pitchFamily="34" charset="0"/>
        <a:buChar char="−"/>
        <a:defRPr sz="15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257750" indent="-285750" algn="l" defTabSz="457200" rtl="0" eaLnBrk="1" latinLnBrk="0" hangingPunct="1">
        <a:spcBef>
          <a:spcPts val="0"/>
        </a:spcBef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332000" indent="-180000" algn="l" defTabSz="457200" rtl="0" eaLnBrk="1" latinLnBrk="0" hangingPunct="1">
        <a:spcBef>
          <a:spcPts val="0"/>
        </a:spcBef>
        <a:buFont typeface="Arial" pitchFamily="34" charset="0"/>
        <a:buChar char="−"/>
        <a:defRPr sz="13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11" cstate="screen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44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6915608" y="3947418"/>
            <a:ext cx="2232248" cy="2913490"/>
          </a:xfrm>
          <a:prstGeom prst="rect">
            <a:avLst/>
          </a:prstGeom>
        </p:spPr>
      </p:pic>
      <p:pic>
        <p:nvPicPr>
          <p:cNvPr id="8" name="Bild 15" descr="111004_EU-OSHA_HW_PPT_inner slide.png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0000" y="180000"/>
            <a:ext cx="7559873" cy="489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0000" y="1116000"/>
            <a:ext cx="7560000" cy="48600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9" name="Bild 3" descr="111004_EU-OSHA_PPT_Corporate logo_inner slide.png"/>
          <p:cNvPicPr>
            <a:picLocks noChangeAspect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42913" y="6273800"/>
            <a:ext cx="94615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Slide Number Placeholder 9"/>
          <p:cNvSpPr txBox="1">
            <a:spLocks/>
          </p:cNvSpPr>
          <p:nvPr/>
        </p:nvSpPr>
        <p:spPr>
          <a:xfrm>
            <a:off x="8532440" y="6503947"/>
            <a:ext cx="60997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6A064B8-E15C-4A1C-8E7E-B0BD818D867C}" type="slidenum">
              <a:rPr lang="en-GB" sz="1000" baseline="0" smtClean="0"/>
              <a:pPr/>
              <a:t>‹#›</a:t>
            </a:fld>
            <a:endParaRPr lang="en-GB" sz="1000" baseline="0" dirty="0"/>
          </a:p>
        </p:txBody>
      </p:sp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1392238" y="6477000"/>
            <a:ext cx="6040437" cy="10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ctr">
              <a:lnSpc>
                <a:spcPct val="90000"/>
              </a:lnSpc>
              <a:spcBef>
                <a:spcPct val="30000"/>
              </a:spcBef>
              <a:buClr>
                <a:srgbClr val="00529F"/>
              </a:buClr>
              <a:defRPr/>
            </a:pPr>
            <a:r>
              <a:rPr lang="en-GB" sz="900" b="1" dirty="0" smtClean="0">
                <a:solidFill>
                  <a:schemeClr val="tx2"/>
                </a:solidFill>
                <a:latin typeface="Arial" pitchFamily="-107" charset="0"/>
                <a:ea typeface="ＭＳ Ｐゴシック" pitchFamily="-107" charset="-128"/>
                <a:cs typeface="ＭＳ Ｐゴシック" pitchFamily="-107" charset="-128"/>
              </a:rPr>
              <a:t>www.healthy-workplaces.eu</a:t>
            </a:r>
            <a:endParaRPr lang="en-GB" sz="900" b="1" dirty="0">
              <a:solidFill>
                <a:schemeClr val="tx2"/>
              </a:solidFill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09586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4" r:id="rId1"/>
    <p:sldLayoutId id="2147483816" r:id="rId2"/>
    <p:sldLayoutId id="2147483817" r:id="rId3"/>
    <p:sldLayoutId id="2147483818" r:id="rId4"/>
    <p:sldLayoutId id="2147483819" r:id="rId5"/>
    <p:sldLayoutId id="2147483820" r:id="rId6"/>
    <p:sldLayoutId id="2147483821" r:id="rId7"/>
    <p:sldLayoutId id="2147483822" r:id="rId8"/>
    <p:sldLayoutId id="2147483823" r:id="rId9"/>
  </p:sldLayoutIdLst>
  <p:txStyles>
    <p:titleStyle>
      <a:lvl1pPr algn="l" defTabSz="457200" rtl="0" eaLnBrk="1" latinLnBrk="0" hangingPunct="1">
        <a:spcBef>
          <a:spcPct val="0"/>
        </a:spcBef>
        <a:buNone/>
        <a:defRPr sz="2400" b="1" i="0" kern="1200" baseline="0">
          <a:solidFill>
            <a:schemeClr val="tx2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52000" indent="-252000" algn="l" defTabSz="457200" rtl="0" eaLnBrk="1" latinLnBrk="0" hangingPunct="1">
        <a:spcBef>
          <a:spcPts val="600"/>
        </a:spcBef>
        <a:spcAft>
          <a:spcPts val="0"/>
        </a:spcAft>
        <a:buClr>
          <a:schemeClr val="tx2"/>
        </a:buClr>
        <a:buFont typeface="Wingdings" pitchFamily="2" charset="2"/>
        <a:buChar char="§"/>
        <a:defRPr sz="1800" b="1" i="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432000" indent="-180000" algn="l" defTabSz="457200" rtl="0" eaLnBrk="1" latinLnBrk="0" hangingPunct="1">
        <a:spcBef>
          <a:spcPts val="0"/>
        </a:spcBef>
        <a:spcAft>
          <a:spcPts val="0"/>
        </a:spcAft>
        <a:buClrTx/>
        <a:buFont typeface="Arial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12000" indent="-180000" algn="l" defTabSz="457200" rtl="0" eaLnBrk="1" latinLnBrk="0" hangingPunct="1">
        <a:spcBef>
          <a:spcPts val="0"/>
        </a:spcBef>
        <a:spcAft>
          <a:spcPts val="0"/>
        </a:spcAft>
        <a:buClrTx/>
        <a:buFont typeface="Arial" pitchFamily="34" charset="0"/>
        <a:buChar char="−"/>
        <a:defRPr sz="17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792000" indent="-180000" algn="l" defTabSz="457200" rtl="0" eaLnBrk="1" latinLnBrk="0" hangingPunct="1">
        <a:spcBef>
          <a:spcPts val="0"/>
        </a:spcBef>
        <a:spcAft>
          <a:spcPts val="0"/>
        </a:spcAft>
        <a:buClrTx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972000" indent="-180000" algn="l" defTabSz="457200" rtl="0" eaLnBrk="1" latinLnBrk="0" hangingPunct="1">
        <a:spcBef>
          <a:spcPts val="0"/>
        </a:spcBef>
        <a:spcAft>
          <a:spcPts val="0"/>
        </a:spcAft>
        <a:buClrTx/>
        <a:buFont typeface="Arial" pitchFamily="34" charset="0"/>
        <a:buChar char="−"/>
        <a:defRPr sz="15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257750" indent="-285750" algn="l" defTabSz="457200" rtl="0" eaLnBrk="1" latinLnBrk="0" hangingPunct="1">
        <a:spcBef>
          <a:spcPts val="0"/>
        </a:spcBef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332000" indent="-180000" algn="l" defTabSz="457200" rtl="0" eaLnBrk="1" latinLnBrk="0" hangingPunct="1">
        <a:spcBef>
          <a:spcPts val="0"/>
        </a:spcBef>
        <a:buFont typeface="Arial" pitchFamily="34" charset="0"/>
        <a:buChar char="−"/>
        <a:defRPr sz="13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ild 15" descr="111004_EU-OSHA_HW_PPT_inner slide.png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974"/>
          <a:stretch/>
        </p:blipFill>
        <p:spPr>
          <a:xfrm>
            <a:off x="6263808" y="2908"/>
            <a:ext cx="2884554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0000" y="180000"/>
            <a:ext cx="7559873" cy="489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0000" y="1116000"/>
            <a:ext cx="7560000" cy="48600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9" name="Bild 3" descr="111004_EU-OSHA_PPT_Corporate logo_inner slide.pn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42913" y="6273800"/>
            <a:ext cx="94615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Slide Number Placeholder 9"/>
          <p:cNvSpPr txBox="1">
            <a:spLocks/>
          </p:cNvSpPr>
          <p:nvPr/>
        </p:nvSpPr>
        <p:spPr>
          <a:xfrm>
            <a:off x="8532440" y="6503947"/>
            <a:ext cx="60997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6A064B8-E15C-4A1C-8E7E-B0BD818D867C}" type="slidenum">
              <a:rPr lang="en-GB" sz="1000" baseline="0" smtClean="0"/>
              <a:pPr/>
              <a:t>‹#›</a:t>
            </a:fld>
            <a:endParaRPr lang="en-GB" sz="1000" baseline="0" dirty="0"/>
          </a:p>
        </p:txBody>
      </p:sp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1392238" y="6477000"/>
            <a:ext cx="6040437" cy="10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ctr">
              <a:lnSpc>
                <a:spcPct val="90000"/>
              </a:lnSpc>
              <a:spcBef>
                <a:spcPct val="30000"/>
              </a:spcBef>
              <a:buClr>
                <a:srgbClr val="00529F"/>
              </a:buClr>
              <a:defRPr/>
            </a:pPr>
            <a:r>
              <a:rPr lang="en-GB" sz="900" b="1" dirty="0" smtClean="0">
                <a:solidFill>
                  <a:schemeClr val="tx2"/>
                </a:solidFill>
                <a:latin typeface="Arial" pitchFamily="-107" charset="0"/>
                <a:ea typeface="ＭＳ Ｐゴシック" pitchFamily="-107" charset="-128"/>
                <a:cs typeface="ＭＳ Ｐゴシック" pitchFamily="-107" charset="-128"/>
              </a:rPr>
              <a:t>www.healthy-workplaces.eu</a:t>
            </a:r>
            <a:endParaRPr lang="en-GB" sz="900" b="1" dirty="0">
              <a:solidFill>
                <a:schemeClr val="tx2"/>
              </a:solidFill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967353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5" r:id="rId1"/>
    <p:sldLayoutId id="2147483826" r:id="rId2"/>
    <p:sldLayoutId id="2147483827" r:id="rId3"/>
    <p:sldLayoutId id="2147483828" r:id="rId4"/>
    <p:sldLayoutId id="2147483829" r:id="rId5"/>
    <p:sldLayoutId id="2147483830" r:id="rId6"/>
    <p:sldLayoutId id="2147483831" r:id="rId7"/>
    <p:sldLayoutId id="2147483832" r:id="rId8"/>
    <p:sldLayoutId id="2147483833" r:id="rId9"/>
  </p:sldLayoutIdLst>
  <p:txStyles>
    <p:titleStyle>
      <a:lvl1pPr algn="l" defTabSz="457200" rtl="0" eaLnBrk="1" latinLnBrk="0" hangingPunct="1">
        <a:spcBef>
          <a:spcPct val="0"/>
        </a:spcBef>
        <a:buNone/>
        <a:defRPr sz="2400" b="1" i="0" kern="1200" baseline="0">
          <a:solidFill>
            <a:schemeClr val="tx2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52000" indent="-252000" algn="l" defTabSz="457200" rtl="0" eaLnBrk="1" latinLnBrk="0" hangingPunct="1">
        <a:spcBef>
          <a:spcPts val="600"/>
        </a:spcBef>
        <a:spcAft>
          <a:spcPts val="0"/>
        </a:spcAft>
        <a:buClr>
          <a:schemeClr val="tx2"/>
        </a:buClr>
        <a:buFont typeface="Wingdings" pitchFamily="2" charset="2"/>
        <a:buChar char="§"/>
        <a:defRPr sz="1800" b="1" i="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432000" indent="-180000" algn="l" defTabSz="457200" rtl="0" eaLnBrk="1" latinLnBrk="0" hangingPunct="1">
        <a:spcBef>
          <a:spcPts val="0"/>
        </a:spcBef>
        <a:spcAft>
          <a:spcPts val="0"/>
        </a:spcAft>
        <a:buClrTx/>
        <a:buFont typeface="Arial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12000" indent="-180000" algn="l" defTabSz="457200" rtl="0" eaLnBrk="1" latinLnBrk="0" hangingPunct="1">
        <a:spcBef>
          <a:spcPts val="0"/>
        </a:spcBef>
        <a:spcAft>
          <a:spcPts val="0"/>
        </a:spcAft>
        <a:buClrTx/>
        <a:buFont typeface="Arial" pitchFamily="34" charset="0"/>
        <a:buChar char="−"/>
        <a:defRPr sz="17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792000" indent="-180000" algn="l" defTabSz="457200" rtl="0" eaLnBrk="1" latinLnBrk="0" hangingPunct="1">
        <a:spcBef>
          <a:spcPts val="0"/>
        </a:spcBef>
        <a:spcAft>
          <a:spcPts val="0"/>
        </a:spcAft>
        <a:buClrTx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972000" indent="-180000" algn="l" defTabSz="457200" rtl="0" eaLnBrk="1" latinLnBrk="0" hangingPunct="1">
        <a:spcBef>
          <a:spcPts val="0"/>
        </a:spcBef>
        <a:spcAft>
          <a:spcPts val="0"/>
        </a:spcAft>
        <a:buClrTx/>
        <a:buFont typeface="Arial" pitchFamily="34" charset="0"/>
        <a:buChar char="−"/>
        <a:defRPr sz="15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257750" indent="-285750" algn="l" defTabSz="457200" rtl="0" eaLnBrk="1" latinLnBrk="0" hangingPunct="1">
        <a:spcBef>
          <a:spcPts val="0"/>
        </a:spcBef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332000" indent="-180000" algn="l" defTabSz="457200" rtl="0" eaLnBrk="1" latinLnBrk="0" hangingPunct="1">
        <a:spcBef>
          <a:spcPts val="0"/>
        </a:spcBef>
        <a:buFont typeface="Arial" pitchFamily="34" charset="0"/>
        <a:buChar char="−"/>
        <a:defRPr sz="13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tif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twitter.com/eu_osha" TargetMode="External"/><Relationship Id="rId13" Type="http://schemas.openxmlformats.org/officeDocument/2006/relationships/image" Target="../media/image33.jpeg"/><Relationship Id="rId3" Type="http://schemas.openxmlformats.org/officeDocument/2006/relationships/hyperlink" Target="http://www.healthy-workplaces.eu/" TargetMode="External"/><Relationship Id="rId7" Type="http://schemas.openxmlformats.org/officeDocument/2006/relationships/image" Target="../media/image30.png"/><Relationship Id="rId12" Type="http://schemas.openxmlformats.org/officeDocument/2006/relationships/hyperlink" Target="https://www.linkedin.com/company/europeanagency-for-safety-and-health-at-work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youtube.com/user/EUOSHA" TargetMode="External"/><Relationship Id="rId11" Type="http://schemas.openxmlformats.org/officeDocument/2006/relationships/image" Target="../media/image32.png"/><Relationship Id="rId5" Type="http://schemas.openxmlformats.org/officeDocument/2006/relationships/hyperlink" Target="http://www.healthy-workplaces.eu/fops" TargetMode="External"/><Relationship Id="rId10" Type="http://schemas.openxmlformats.org/officeDocument/2006/relationships/hyperlink" Target="https://www.facebook.com/EuropeanAgencyforSafetyandHealthatWork" TargetMode="External"/><Relationship Id="rId4" Type="http://schemas.openxmlformats.org/officeDocument/2006/relationships/hyperlink" Target="https://healthy-workplaces.eu/en/healthy-workplaces-newsletter" TargetMode="External"/><Relationship Id="rId9" Type="http://schemas.openxmlformats.org/officeDocument/2006/relationships/image" Target="../media/image31.png"/><Relationship Id="rId14" Type="http://schemas.openxmlformats.org/officeDocument/2006/relationships/image" Target="../media/image34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0000" y="3752888"/>
            <a:ext cx="7646400" cy="928800"/>
          </a:xfrm>
        </p:spPr>
        <p:txBody>
          <a:bodyPr/>
          <a:lstStyle/>
          <a:p>
            <a:r>
              <a:rPr lang="en-GB" dirty="0" smtClean="0"/>
              <a:t>Healthy Workplaces for All Ages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450000" y="4481984"/>
            <a:ext cx="7646400" cy="67520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000" dirty="0" smtClean="0">
                <a:latin typeface="+mj-lt"/>
              </a:rPr>
              <a:t>Promoting a sustainable working life</a:t>
            </a:r>
            <a:endParaRPr lang="en-GB" sz="20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718491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96288" y="908720"/>
            <a:ext cx="3947712" cy="5868000"/>
          </a:xfrm>
          <a:prstGeom prst="rect">
            <a:avLst/>
          </a:prstGeom>
          <a:effectLst/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450000" y="180000"/>
            <a:ext cx="7559873" cy="489600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2400" b="1" i="0" kern="1200" baseline="0">
                <a:solidFill>
                  <a:schemeClr val="tx2"/>
                </a:solidFill>
                <a:latin typeface="+mj-lt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GB" smtClean="0"/>
              <a:t>Lifelong learning</a:t>
            </a:r>
            <a:endParaRPr lang="en-GB" dirty="0"/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450000" y="1988840"/>
            <a:ext cx="4457034" cy="2700300"/>
          </a:xfrm>
          <a:prstGeom prst="rect">
            <a:avLst/>
          </a:prstGeom>
        </p:spPr>
        <p:txBody>
          <a:bodyPr/>
          <a:lstStyle>
            <a:lvl1pPr marL="252000" indent="-252000" algn="l" defTabSz="4572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Font typeface="Wingdings" pitchFamily="2" charset="2"/>
              <a:buChar char="§"/>
              <a:defRPr sz="1800" b="1" i="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32000" indent="-180000" algn="l" defTabSz="457200" rtl="0" eaLnBrk="1" latinLnBrk="0" hangingPunct="1">
              <a:spcBef>
                <a:spcPts val="0"/>
              </a:spcBef>
              <a:spcAft>
                <a:spcPts val="0"/>
              </a:spcAft>
              <a:buClrTx/>
              <a:buFont typeface="Arial" pitchFamily="34" charset="0"/>
              <a:buChar char="•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12000" indent="-180000" algn="l" defTabSz="457200" rtl="0" eaLnBrk="1" latinLnBrk="0" hangingPunct="1">
              <a:spcBef>
                <a:spcPts val="0"/>
              </a:spcBef>
              <a:spcAft>
                <a:spcPts val="0"/>
              </a:spcAft>
              <a:buClrTx/>
              <a:buFont typeface="Arial" pitchFamily="34" charset="0"/>
              <a:buChar char="−"/>
              <a:defRPr sz="17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92000" indent="-180000" algn="l" defTabSz="457200" rtl="0" eaLnBrk="1" latinLnBrk="0" hangingPunct="1">
              <a:spcBef>
                <a:spcPts val="0"/>
              </a:spcBef>
              <a:spcAft>
                <a:spcPts val="0"/>
              </a:spcAft>
              <a:buClrTx/>
              <a:buFont typeface="Arial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72000" indent="-180000" algn="l" defTabSz="457200" rtl="0" eaLnBrk="1" latinLnBrk="0" hangingPunct="1">
              <a:spcBef>
                <a:spcPts val="0"/>
              </a:spcBef>
              <a:spcAft>
                <a:spcPts val="0"/>
              </a:spcAft>
              <a:buClrTx/>
              <a:buFont typeface="Arial" pitchFamily="34" charset="0"/>
              <a:buChar char="−"/>
              <a:defRPr sz="15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57750" indent="-285750" algn="l" defTabSz="457200" rtl="0" eaLnBrk="1" latinLnBrk="0" hangingPunct="1">
              <a:spcBef>
                <a:spcPts val="0"/>
              </a:spcBef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32000" indent="-180000" algn="l" defTabSz="457200" rtl="0" eaLnBrk="1" latinLnBrk="0" hangingPunct="1">
              <a:spcBef>
                <a:spcPts val="0"/>
              </a:spcBef>
              <a:buFont typeface="Arial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mtClean="0"/>
              <a:t>Enable workers of all ages </a:t>
            </a:r>
            <a:br>
              <a:rPr lang="en-GB" smtClean="0"/>
            </a:br>
            <a:r>
              <a:rPr lang="en-GB" smtClean="0"/>
              <a:t>to take part in education and training</a:t>
            </a:r>
          </a:p>
          <a:p>
            <a:r>
              <a:rPr lang="en-GB" smtClean="0"/>
              <a:t>Prevent erosion of </a:t>
            </a:r>
            <a:br>
              <a:rPr lang="en-GB" smtClean="0"/>
            </a:br>
            <a:r>
              <a:rPr lang="en-GB" smtClean="0"/>
              <a:t>skills and competences</a:t>
            </a:r>
          </a:p>
          <a:p>
            <a:r>
              <a:rPr lang="en-GB" smtClean="0"/>
              <a:t>Updating and developing skills </a:t>
            </a:r>
            <a:br>
              <a:rPr lang="en-GB" smtClean="0"/>
            </a:br>
            <a:r>
              <a:rPr lang="en-GB" smtClean="0"/>
              <a:t>important for employability</a:t>
            </a:r>
          </a:p>
          <a:p>
            <a:r>
              <a:rPr lang="en-GB" smtClean="0"/>
              <a:t>Also important for </a:t>
            </a:r>
            <a:br>
              <a:rPr lang="en-GB" smtClean="0"/>
            </a:br>
            <a:r>
              <a:rPr lang="en-GB" smtClean="0"/>
              <a:t>psychosocial working environment</a:t>
            </a: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1153135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450000" y="180000"/>
            <a:ext cx="7559873" cy="489600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2400" b="1" i="0" kern="1200" baseline="0">
                <a:solidFill>
                  <a:schemeClr val="tx2"/>
                </a:solidFill>
                <a:latin typeface="+mj-lt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GB" smtClean="0"/>
              <a:t>Workplace health promotion</a:t>
            </a:r>
            <a:endParaRPr lang="en-GB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450000" y="2204864"/>
            <a:ext cx="7560000" cy="3177096"/>
          </a:xfrm>
          <a:prstGeom prst="rect">
            <a:avLst/>
          </a:prstGeom>
        </p:spPr>
        <p:txBody>
          <a:bodyPr>
            <a:normAutofit/>
          </a:bodyPr>
          <a:lstStyle>
            <a:lvl1pPr marL="252000" indent="-252000" algn="l" defTabSz="4572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Font typeface="Wingdings" pitchFamily="2" charset="2"/>
              <a:buChar char="§"/>
              <a:defRPr sz="1800" b="1" i="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32000" indent="-180000" algn="l" defTabSz="457200" rtl="0" eaLnBrk="1" latinLnBrk="0" hangingPunct="1">
              <a:spcBef>
                <a:spcPts val="0"/>
              </a:spcBef>
              <a:spcAft>
                <a:spcPts val="0"/>
              </a:spcAft>
              <a:buClrTx/>
              <a:buFont typeface="Arial" pitchFamily="34" charset="0"/>
              <a:buChar char="•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12000" indent="-180000" algn="l" defTabSz="457200" rtl="0" eaLnBrk="1" latinLnBrk="0" hangingPunct="1">
              <a:spcBef>
                <a:spcPts val="0"/>
              </a:spcBef>
              <a:spcAft>
                <a:spcPts val="0"/>
              </a:spcAft>
              <a:buClrTx/>
              <a:buFont typeface="Arial" pitchFamily="34" charset="0"/>
              <a:buChar char="−"/>
              <a:defRPr sz="17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92000" indent="-180000" algn="l" defTabSz="457200" rtl="0" eaLnBrk="1" latinLnBrk="0" hangingPunct="1">
              <a:spcBef>
                <a:spcPts val="0"/>
              </a:spcBef>
              <a:spcAft>
                <a:spcPts val="0"/>
              </a:spcAft>
              <a:buClrTx/>
              <a:buFont typeface="Arial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72000" indent="-180000" algn="l" defTabSz="457200" rtl="0" eaLnBrk="1" latinLnBrk="0" hangingPunct="1">
              <a:spcBef>
                <a:spcPts val="0"/>
              </a:spcBef>
              <a:spcAft>
                <a:spcPts val="0"/>
              </a:spcAft>
              <a:buClrTx/>
              <a:buFont typeface="Arial" pitchFamily="34" charset="0"/>
              <a:buChar char="−"/>
              <a:defRPr sz="15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57750" indent="-285750" algn="l" defTabSz="457200" rtl="0" eaLnBrk="1" latinLnBrk="0" hangingPunct="1">
              <a:spcBef>
                <a:spcPts val="0"/>
              </a:spcBef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32000" indent="-180000" algn="l" defTabSz="457200" rtl="0" eaLnBrk="1" latinLnBrk="0" hangingPunct="1">
              <a:spcBef>
                <a:spcPts val="0"/>
              </a:spcBef>
              <a:buFont typeface="Arial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/>
              <a:t>Combined efforts of employers, employees and </a:t>
            </a:r>
            <a:br>
              <a:rPr lang="en-GB" dirty="0" smtClean="0"/>
            </a:br>
            <a:r>
              <a:rPr lang="en-GB" dirty="0" smtClean="0"/>
              <a:t>society to improve health and well-being at work</a:t>
            </a:r>
          </a:p>
          <a:p>
            <a:r>
              <a:rPr lang="en-GB" dirty="0" smtClean="0"/>
              <a:t>Can be only successful if combined with risk prevention </a:t>
            </a:r>
            <a:br>
              <a:rPr lang="en-GB" dirty="0" smtClean="0"/>
            </a:br>
            <a:r>
              <a:rPr lang="en-GB" dirty="0" smtClean="0"/>
              <a:t>and health protection</a:t>
            </a:r>
          </a:p>
          <a:p>
            <a:r>
              <a:rPr lang="en-GB" dirty="0" smtClean="0"/>
              <a:t>‘Health promoting workplaces’ – a comprehensive approach, integrating OSH and health protection with health promotion, </a:t>
            </a:r>
            <a:r>
              <a:rPr lang="en-US" dirty="0" smtClean="0"/>
              <a:t>addressing both </a:t>
            </a:r>
            <a:r>
              <a:rPr lang="en-US" dirty="0"/>
              <a:t>work </a:t>
            </a:r>
            <a:r>
              <a:rPr lang="en-US" dirty="0" err="1"/>
              <a:t>organisation</a:t>
            </a:r>
            <a:r>
              <a:rPr lang="en-US" dirty="0"/>
              <a:t> and work environment </a:t>
            </a:r>
            <a:br>
              <a:rPr lang="en-US" dirty="0"/>
            </a:br>
            <a:r>
              <a:rPr lang="en-US" dirty="0"/>
              <a:t>issues and the individual risk factors.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04727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Human resources (HR) and OSH management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GB" dirty="0" smtClean="0"/>
              <a:t>Cooperation between stakeholders is very important, particularly HR and OSH management</a:t>
            </a:r>
          </a:p>
          <a:p>
            <a:r>
              <a:rPr lang="en-GB" dirty="0" smtClean="0"/>
              <a:t>HR policies have an impact on safety and health, for example:</a:t>
            </a:r>
          </a:p>
          <a:p>
            <a:pPr lvl="1"/>
            <a:r>
              <a:rPr lang="en-GB" dirty="0" smtClean="0"/>
              <a:t>work–life balance</a:t>
            </a:r>
          </a:p>
          <a:p>
            <a:pPr lvl="1"/>
            <a:r>
              <a:rPr lang="en-GB" dirty="0" smtClean="0"/>
              <a:t>working time</a:t>
            </a:r>
          </a:p>
          <a:p>
            <a:pPr lvl="1"/>
            <a:r>
              <a:rPr lang="en-GB" dirty="0" smtClean="0"/>
              <a:t>lifelong learning</a:t>
            </a:r>
          </a:p>
          <a:p>
            <a:pPr lvl="1"/>
            <a:r>
              <a:rPr lang="en-GB" dirty="0" smtClean="0"/>
              <a:t>career development</a:t>
            </a:r>
          </a:p>
          <a:p>
            <a:r>
              <a:rPr lang="en-GB" dirty="0" smtClean="0"/>
              <a:t>HR should support OSH management of all ages</a:t>
            </a:r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85" r="12389"/>
          <a:stretch/>
        </p:blipFill>
        <p:spPr>
          <a:xfrm>
            <a:off x="2812582" y="3501008"/>
            <a:ext cx="2834708" cy="2970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4186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0000" y="180000"/>
            <a:ext cx="8226456" cy="489600"/>
          </a:xfrm>
        </p:spPr>
        <p:txBody>
          <a:bodyPr/>
          <a:lstStyle/>
          <a:p>
            <a:r>
              <a:rPr lang="en-GB" dirty="0" smtClean="0"/>
              <a:t>What are the benefits?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0000" y="1476040"/>
            <a:ext cx="7218344" cy="4329224"/>
          </a:xfrm>
        </p:spPr>
        <p:txBody>
          <a:bodyPr/>
          <a:lstStyle/>
          <a:p>
            <a:r>
              <a:rPr lang="en-GB" dirty="0" smtClean="0"/>
              <a:t>Improve health and </a:t>
            </a:r>
            <a:r>
              <a:rPr lang="en-GB" dirty="0"/>
              <a:t>well-being </a:t>
            </a:r>
            <a:r>
              <a:rPr lang="en-GB" dirty="0" smtClean="0"/>
              <a:t>of employees:</a:t>
            </a:r>
          </a:p>
          <a:p>
            <a:pPr lvl="1"/>
            <a:r>
              <a:rPr lang="en-GB" dirty="0" smtClean="0"/>
              <a:t>working is good for physical and mental health</a:t>
            </a:r>
          </a:p>
          <a:p>
            <a:pPr lvl="1"/>
            <a:r>
              <a:rPr lang="en-GB" dirty="0" smtClean="0"/>
              <a:t>health of workers of all ages can be improved</a:t>
            </a:r>
          </a:p>
          <a:p>
            <a:pPr lvl="1"/>
            <a:endParaRPr lang="en-GB" dirty="0" smtClean="0"/>
          </a:p>
          <a:p>
            <a:r>
              <a:rPr lang="en-GB" dirty="0" smtClean="0"/>
              <a:t>Improve productivity and cost-effectiveness at organisational level:</a:t>
            </a:r>
          </a:p>
          <a:p>
            <a:pPr lvl="1"/>
            <a:r>
              <a:rPr lang="en-GB" dirty="0" smtClean="0"/>
              <a:t>healthy, productive and motivated workforce — organisation remains competitive and innovative</a:t>
            </a:r>
          </a:p>
          <a:p>
            <a:pPr lvl="1"/>
            <a:r>
              <a:rPr lang="en-GB" dirty="0" smtClean="0"/>
              <a:t>valuable skills and experience retained within organisation</a:t>
            </a:r>
          </a:p>
          <a:p>
            <a:pPr lvl="1"/>
            <a:r>
              <a:rPr lang="en-GB" dirty="0" smtClean="0"/>
              <a:t>lower rates of sick leave and absenteeism — lower work disability costs</a:t>
            </a:r>
            <a:endParaRPr lang="en-GB" strike="sngStrike" dirty="0" smtClean="0">
              <a:solidFill>
                <a:srgbClr val="FF0000"/>
              </a:solidFill>
            </a:endParaRPr>
          </a:p>
          <a:p>
            <a:pPr lvl="1"/>
            <a:r>
              <a:rPr lang="en-GB" dirty="0" smtClean="0"/>
              <a:t>lower staff turnover</a:t>
            </a:r>
          </a:p>
          <a:p>
            <a:pPr lvl="1"/>
            <a:r>
              <a:rPr lang="en-GB" dirty="0" smtClean="0"/>
              <a:t>greater well-being at work, with employees achieving their potential</a:t>
            </a:r>
          </a:p>
        </p:txBody>
      </p:sp>
    </p:spTree>
    <p:extLst>
      <p:ext uri="{BB962C8B-B14F-4D97-AF65-F5344CB8AC3E}">
        <p14:creationId xmlns:p14="http://schemas.microsoft.com/office/powerpoint/2010/main" val="444242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 txBox="1">
            <a:spLocks/>
          </p:cNvSpPr>
          <p:nvPr/>
        </p:nvSpPr>
        <p:spPr>
          <a:xfrm>
            <a:off x="450000" y="180000"/>
            <a:ext cx="7559873" cy="489600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2400" b="1" i="0" kern="1200" baseline="0">
                <a:solidFill>
                  <a:schemeClr val="tx2"/>
                </a:solidFill>
                <a:latin typeface="+mj-lt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GB" dirty="0" smtClean="0"/>
              <a:t>Getting involved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449873" y="1484784"/>
            <a:ext cx="7560000" cy="2745048"/>
          </a:xfrm>
          <a:prstGeom prst="rect">
            <a:avLst/>
          </a:prstGeom>
        </p:spPr>
        <p:txBody>
          <a:bodyPr/>
          <a:lstStyle>
            <a:lvl1pPr marL="252000" indent="-252000" algn="l" defTabSz="4572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Font typeface="Wingdings" pitchFamily="2" charset="2"/>
              <a:buChar char="§"/>
              <a:defRPr sz="1800" b="1" i="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32000" indent="-180000" algn="l" defTabSz="457200" rtl="0" eaLnBrk="1" latinLnBrk="0" hangingPunct="1">
              <a:spcBef>
                <a:spcPts val="0"/>
              </a:spcBef>
              <a:spcAft>
                <a:spcPts val="0"/>
              </a:spcAft>
              <a:buClrTx/>
              <a:buFont typeface="Arial" pitchFamily="34" charset="0"/>
              <a:buChar char="•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12000" indent="-180000" algn="l" defTabSz="457200" rtl="0" eaLnBrk="1" latinLnBrk="0" hangingPunct="1">
              <a:spcBef>
                <a:spcPts val="0"/>
              </a:spcBef>
              <a:spcAft>
                <a:spcPts val="0"/>
              </a:spcAft>
              <a:buClrTx/>
              <a:buFont typeface="Arial" pitchFamily="34" charset="0"/>
              <a:buChar char="−"/>
              <a:defRPr sz="17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92000" indent="-180000" algn="l" defTabSz="457200" rtl="0" eaLnBrk="1" latinLnBrk="0" hangingPunct="1">
              <a:spcBef>
                <a:spcPts val="0"/>
              </a:spcBef>
              <a:spcAft>
                <a:spcPts val="0"/>
              </a:spcAft>
              <a:buClrTx/>
              <a:buFont typeface="Arial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72000" indent="-180000" algn="l" defTabSz="457200" rtl="0" eaLnBrk="1" latinLnBrk="0" hangingPunct="1">
              <a:spcBef>
                <a:spcPts val="0"/>
              </a:spcBef>
              <a:spcAft>
                <a:spcPts val="0"/>
              </a:spcAft>
              <a:buClrTx/>
              <a:buFont typeface="Arial" pitchFamily="34" charset="0"/>
              <a:buChar char="−"/>
              <a:defRPr sz="15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57750" indent="-285750" algn="l" defTabSz="457200" rtl="0" eaLnBrk="1" latinLnBrk="0" hangingPunct="1">
              <a:spcBef>
                <a:spcPts val="0"/>
              </a:spcBef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32000" indent="-180000" algn="l" defTabSz="457200" rtl="0" eaLnBrk="1" latinLnBrk="0" hangingPunct="1">
              <a:spcBef>
                <a:spcPts val="0"/>
              </a:spcBef>
              <a:buFont typeface="Arial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/>
              <a:t>Organisations of all sizes and sectors, as well as individuals,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can </a:t>
            </a:r>
            <a:r>
              <a:rPr lang="en-GB" dirty="0" smtClean="0"/>
              <a:t>get involved</a:t>
            </a:r>
          </a:p>
          <a:p>
            <a:r>
              <a:rPr lang="en-GB" dirty="0" smtClean="0"/>
              <a:t>Get involved by:</a:t>
            </a:r>
          </a:p>
          <a:p>
            <a:pPr lvl="1"/>
            <a:r>
              <a:rPr lang="en-GB" dirty="0" smtClean="0"/>
              <a:t>disseminating campaign materials</a:t>
            </a:r>
          </a:p>
          <a:p>
            <a:pPr lvl="1"/>
            <a:r>
              <a:rPr lang="en-GB" dirty="0" smtClean="0"/>
              <a:t>taking part in or organising events and activities</a:t>
            </a:r>
          </a:p>
          <a:p>
            <a:pPr lvl="1"/>
            <a:r>
              <a:rPr lang="en-GB" dirty="0" smtClean="0"/>
              <a:t>using and promoting age-management tools</a:t>
            </a:r>
          </a:p>
          <a:p>
            <a:pPr lvl="1"/>
            <a:r>
              <a:rPr lang="en-GB" dirty="0" smtClean="0"/>
              <a:t>becoming a partner of the campaign</a:t>
            </a:r>
          </a:p>
          <a:p>
            <a:pPr lvl="1"/>
            <a:r>
              <a:rPr lang="en-GB" dirty="0" smtClean="0"/>
              <a:t>keeping up to date via social media</a:t>
            </a:r>
          </a:p>
          <a:p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916644" y="2924944"/>
            <a:ext cx="4255756" cy="38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568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Key dates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0000" y="1116000"/>
            <a:ext cx="6426256" cy="2601032"/>
          </a:xfrm>
        </p:spPr>
        <p:txBody>
          <a:bodyPr/>
          <a:lstStyle/>
          <a:p>
            <a:r>
              <a:rPr lang="en-GB" dirty="0"/>
              <a:t>Campaign launch: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b="0" dirty="0" smtClean="0"/>
              <a:t>April </a:t>
            </a:r>
            <a:r>
              <a:rPr lang="en-GB" b="0" dirty="0"/>
              <a:t>2016</a:t>
            </a:r>
          </a:p>
          <a:p>
            <a:r>
              <a:rPr lang="en-GB" dirty="0"/>
              <a:t>European Weeks for Safety and Health at Work: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b="0" dirty="0" smtClean="0"/>
              <a:t>October </a:t>
            </a:r>
            <a:r>
              <a:rPr lang="en-GB" b="0" dirty="0"/>
              <a:t>2016 and 2017</a:t>
            </a:r>
          </a:p>
          <a:p>
            <a:r>
              <a:rPr lang="en-GB" dirty="0"/>
              <a:t>Healthy Workplaces Good Practice Awards Ceremony: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b="0" dirty="0" smtClean="0"/>
              <a:t>April </a:t>
            </a:r>
            <a:r>
              <a:rPr lang="en-GB" b="0" dirty="0"/>
              <a:t>2017</a:t>
            </a:r>
          </a:p>
          <a:p>
            <a:r>
              <a:rPr lang="en-GB" dirty="0"/>
              <a:t>Healthy Workplaces </a:t>
            </a:r>
            <a:r>
              <a:rPr lang="en-GB" dirty="0" smtClean="0"/>
              <a:t>Summit</a:t>
            </a:r>
            <a:r>
              <a:rPr lang="en-GB" dirty="0"/>
              <a:t>: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b="0" dirty="0" smtClean="0"/>
              <a:t>November 2017</a:t>
            </a:r>
            <a:endParaRPr lang="en-GB" b="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" t="30239" r="-399" b="34482"/>
          <a:stretch/>
        </p:blipFill>
        <p:spPr>
          <a:xfrm>
            <a:off x="0" y="3789040"/>
            <a:ext cx="9180513" cy="20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3410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Campaign partnership offer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9873" y="1124744"/>
            <a:ext cx="7560000" cy="4860000"/>
          </a:xfrm>
        </p:spPr>
        <p:txBody>
          <a:bodyPr/>
          <a:lstStyle/>
          <a:p>
            <a:r>
              <a:rPr lang="en-GB" dirty="0" smtClean="0"/>
              <a:t>Successful partnerships between EU-OSHA </a:t>
            </a:r>
            <a:br>
              <a:rPr lang="en-GB" dirty="0" smtClean="0"/>
            </a:br>
            <a:r>
              <a:rPr lang="en-GB" dirty="0" smtClean="0"/>
              <a:t>and key stakeholders are crucial for the success</a:t>
            </a:r>
            <a:br>
              <a:rPr lang="en-GB" dirty="0" smtClean="0"/>
            </a:br>
            <a:r>
              <a:rPr lang="en-GB" dirty="0" smtClean="0"/>
              <a:t> of the campaign</a:t>
            </a:r>
          </a:p>
          <a:p>
            <a:r>
              <a:rPr lang="en-GB" dirty="0" smtClean="0"/>
              <a:t>Pan-European and international organisations </a:t>
            </a:r>
            <a:br>
              <a:rPr lang="en-GB" dirty="0" smtClean="0"/>
            </a:br>
            <a:r>
              <a:rPr lang="en-GB" dirty="0" smtClean="0"/>
              <a:t>can become official campaign partners</a:t>
            </a:r>
          </a:p>
          <a:p>
            <a:r>
              <a:rPr lang="en-GB" dirty="0" smtClean="0"/>
              <a:t>Benefits include:</a:t>
            </a:r>
          </a:p>
          <a:p>
            <a:pPr lvl="1"/>
            <a:r>
              <a:rPr lang="en-GB" dirty="0" smtClean="0"/>
              <a:t>a welcome pack</a:t>
            </a:r>
          </a:p>
          <a:p>
            <a:pPr lvl="1"/>
            <a:r>
              <a:rPr lang="en-GB" dirty="0" smtClean="0"/>
              <a:t>a partner certificate</a:t>
            </a:r>
          </a:p>
          <a:p>
            <a:pPr lvl="1"/>
            <a:r>
              <a:rPr lang="en-GB" dirty="0" smtClean="0"/>
              <a:t>special category for partners in the Healthy Workplaces </a:t>
            </a:r>
            <a:br>
              <a:rPr lang="en-GB" dirty="0" smtClean="0"/>
            </a:br>
            <a:r>
              <a:rPr lang="en-GB" dirty="0" smtClean="0"/>
              <a:t>Good Practice Awards</a:t>
            </a:r>
          </a:p>
          <a:p>
            <a:pPr lvl="1"/>
            <a:r>
              <a:rPr lang="en-GB" dirty="0" smtClean="0"/>
              <a:t>promotion at EU level and in the media</a:t>
            </a:r>
          </a:p>
          <a:p>
            <a:pPr lvl="1"/>
            <a:r>
              <a:rPr lang="en-GB" dirty="0" smtClean="0"/>
              <a:t>networking opportunities and exchange of </a:t>
            </a:r>
            <a:br>
              <a:rPr lang="en-GB" dirty="0" smtClean="0"/>
            </a:br>
            <a:r>
              <a:rPr lang="en-GB" dirty="0" smtClean="0"/>
              <a:t>good practice with other campaign partners</a:t>
            </a:r>
          </a:p>
          <a:p>
            <a:pPr lvl="1"/>
            <a:r>
              <a:rPr lang="en-GB" dirty="0" smtClean="0"/>
              <a:t>invitation to EU-OSHA events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3550" y="0"/>
            <a:ext cx="36004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0646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Healthy Workplaces Good Practice Awards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GB" dirty="0" smtClean="0"/>
              <a:t>Recognition of innovative safety and health practices in the workplace</a:t>
            </a:r>
          </a:p>
          <a:p>
            <a:r>
              <a:rPr lang="en-GB" dirty="0" smtClean="0"/>
              <a:t>Organisations are rewarded for successful and sustainable initiatives promoting healthy workplaces for all ages</a:t>
            </a:r>
          </a:p>
          <a:p>
            <a:r>
              <a:rPr lang="en-GB" dirty="0" smtClean="0"/>
              <a:t>Open to organisations in:</a:t>
            </a:r>
          </a:p>
          <a:p>
            <a:pPr lvl="1"/>
            <a:r>
              <a:rPr lang="en-GB" dirty="0" smtClean="0"/>
              <a:t>EU Member States</a:t>
            </a:r>
          </a:p>
          <a:p>
            <a:pPr lvl="1"/>
            <a:r>
              <a:rPr lang="en-GB" dirty="0" smtClean="0"/>
              <a:t>candidate countries</a:t>
            </a:r>
          </a:p>
          <a:p>
            <a:pPr lvl="1"/>
            <a:r>
              <a:rPr lang="en-GB" dirty="0" smtClean="0"/>
              <a:t>potential candidate countries</a:t>
            </a:r>
          </a:p>
          <a:p>
            <a:pPr lvl="1"/>
            <a:r>
              <a:rPr lang="en-GB" dirty="0" smtClean="0"/>
              <a:t>European Free Trade Association (EFTA)</a:t>
            </a:r>
          </a:p>
          <a:p>
            <a:r>
              <a:rPr lang="en-GB" dirty="0" smtClean="0"/>
              <a:t>Two stages:</a:t>
            </a:r>
          </a:p>
          <a:p>
            <a:pPr lvl="1"/>
            <a:r>
              <a:rPr lang="en-GB" dirty="0" smtClean="0"/>
              <a:t>National level — focal points nominate national winners</a:t>
            </a:r>
          </a:p>
          <a:p>
            <a:pPr lvl="1"/>
            <a:r>
              <a:rPr lang="en-GB" dirty="0" smtClean="0"/>
              <a:t>European level — official campaign partners and national winners</a:t>
            </a:r>
          </a:p>
          <a:p>
            <a:r>
              <a:rPr lang="en-GB" dirty="0" smtClean="0"/>
              <a:t>Winners announced at the </a:t>
            </a:r>
            <a:r>
              <a:rPr lang="en-GB" dirty="0"/>
              <a:t>a</a:t>
            </a:r>
            <a:r>
              <a:rPr lang="en-GB" dirty="0" smtClean="0"/>
              <a:t>wards </a:t>
            </a:r>
            <a:r>
              <a:rPr lang="en-GB" dirty="0"/>
              <a:t>c</a:t>
            </a:r>
            <a:r>
              <a:rPr lang="en-GB" dirty="0" smtClean="0"/>
              <a:t>eremony</a:t>
            </a:r>
          </a:p>
          <a:p>
            <a:endParaRPr lang="en-GB" dirty="0" smtClean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73679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Campaign resources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0000" y="1116000"/>
            <a:ext cx="3473928" cy="2817056"/>
          </a:xfrm>
        </p:spPr>
        <p:txBody>
          <a:bodyPr>
            <a:normAutofit lnSpcReduction="10000"/>
          </a:bodyPr>
          <a:lstStyle/>
          <a:p>
            <a:r>
              <a:rPr lang="en-GB" dirty="0" smtClean="0"/>
              <a:t>Campaign guide</a:t>
            </a:r>
          </a:p>
          <a:p>
            <a:r>
              <a:rPr lang="en-GB" dirty="0"/>
              <a:t>Practical e-guide</a:t>
            </a:r>
          </a:p>
          <a:p>
            <a:r>
              <a:rPr lang="en-GB" dirty="0" smtClean="0"/>
              <a:t>Promotion material</a:t>
            </a:r>
          </a:p>
          <a:p>
            <a:pPr lvl="1"/>
            <a:r>
              <a:rPr lang="en-GB" dirty="0" smtClean="0"/>
              <a:t>Campaign leaflet</a:t>
            </a:r>
          </a:p>
          <a:p>
            <a:pPr lvl="1"/>
            <a:r>
              <a:rPr lang="en-GB" dirty="0" smtClean="0"/>
              <a:t>Good Practice Awards flyer</a:t>
            </a:r>
          </a:p>
          <a:p>
            <a:pPr lvl="1"/>
            <a:r>
              <a:rPr lang="en-GB" dirty="0" smtClean="0"/>
              <a:t>Poster</a:t>
            </a:r>
          </a:p>
          <a:p>
            <a:pPr lvl="1"/>
            <a:r>
              <a:rPr lang="en-GB" dirty="0" smtClean="0"/>
              <a:t>Video</a:t>
            </a:r>
          </a:p>
          <a:p>
            <a:pPr lvl="1"/>
            <a:r>
              <a:rPr lang="en-GB" dirty="0"/>
              <a:t>I</a:t>
            </a:r>
            <a:r>
              <a:rPr lang="en-GB" dirty="0" smtClean="0"/>
              <a:t>nfographics</a:t>
            </a:r>
          </a:p>
          <a:p>
            <a:pPr lvl="1"/>
            <a:r>
              <a:rPr lang="en-GB" dirty="0" smtClean="0"/>
              <a:t>Online banner, Email signature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4499992" y="1116000"/>
            <a:ext cx="3744416" cy="309634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 marL="252000" indent="-252000" algn="l" defTabSz="4572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Font typeface="Wingdings" pitchFamily="2" charset="2"/>
              <a:buChar char="§"/>
              <a:defRPr sz="1800" b="1" i="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32000" indent="-180000" algn="l" defTabSz="457200" rtl="0" eaLnBrk="1" latinLnBrk="0" hangingPunct="1">
              <a:spcBef>
                <a:spcPts val="0"/>
              </a:spcBef>
              <a:spcAft>
                <a:spcPts val="0"/>
              </a:spcAft>
              <a:buClrTx/>
              <a:buFont typeface="Arial" pitchFamily="34" charset="0"/>
              <a:buChar char="•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12000" indent="-180000" algn="l" defTabSz="457200" rtl="0" eaLnBrk="1" latinLnBrk="0" hangingPunct="1">
              <a:spcBef>
                <a:spcPts val="0"/>
              </a:spcBef>
              <a:spcAft>
                <a:spcPts val="0"/>
              </a:spcAft>
              <a:buClrTx/>
              <a:buFont typeface="Arial" pitchFamily="34" charset="0"/>
              <a:buChar char="−"/>
              <a:defRPr sz="17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92000" indent="-180000" algn="l" defTabSz="457200" rtl="0" eaLnBrk="1" latinLnBrk="0" hangingPunct="1">
              <a:spcBef>
                <a:spcPts val="0"/>
              </a:spcBef>
              <a:spcAft>
                <a:spcPts val="0"/>
              </a:spcAft>
              <a:buClrTx/>
              <a:buFont typeface="Arial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72000" indent="-180000" algn="l" defTabSz="457200" rtl="0" eaLnBrk="1" latinLnBrk="0" hangingPunct="1">
              <a:spcBef>
                <a:spcPts val="0"/>
              </a:spcBef>
              <a:spcAft>
                <a:spcPts val="0"/>
              </a:spcAft>
              <a:buClrTx/>
              <a:buFont typeface="Arial" pitchFamily="34" charset="0"/>
              <a:buChar char="−"/>
              <a:defRPr sz="15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0"/>
              </a:spcBef>
              <a:buClr>
                <a:schemeClr val="tx2"/>
              </a:buClr>
              <a:buSzPct val="101000"/>
              <a:buFont typeface="Courier New" pitchFamily="49" charset="0"/>
              <a:buChar char="o"/>
              <a:defRPr sz="12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0"/>
              </a:spcBef>
              <a:buClr>
                <a:schemeClr val="tx2"/>
              </a:buClr>
              <a:buFont typeface="Courier New" pitchFamily="49" charset="0"/>
              <a:buChar char="o"/>
              <a:defRPr sz="12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Clr>
                <a:schemeClr val="tx2"/>
              </a:buClr>
              <a:buFont typeface="Courier New" pitchFamily="49" charset="0"/>
              <a:buChar char="o"/>
              <a:defRPr sz="12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Clr>
                <a:schemeClr val="tx2"/>
              </a:buClr>
              <a:buFont typeface="Courier New" pitchFamily="49" charset="0"/>
              <a:buChar char="o"/>
              <a:defRPr sz="12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/>
              <a:t>Napo film</a:t>
            </a:r>
          </a:p>
          <a:p>
            <a:r>
              <a:rPr lang="en-GB" dirty="0" smtClean="0"/>
              <a:t>Materials from ‘Safer and healthier work at any age’ (European Parliament pilot project)</a:t>
            </a:r>
          </a:p>
          <a:p>
            <a:r>
              <a:rPr lang="en-GB" dirty="0" smtClean="0"/>
              <a:t>Module for Online interactive Risk Assessment (</a:t>
            </a:r>
            <a:r>
              <a:rPr lang="en-GB" dirty="0" err="1" smtClean="0"/>
              <a:t>OiRA</a:t>
            </a:r>
            <a:r>
              <a:rPr lang="en-GB" dirty="0" smtClean="0"/>
              <a:t>)</a:t>
            </a:r>
          </a:p>
          <a:p>
            <a:r>
              <a:rPr lang="en-GB" dirty="0" smtClean="0"/>
              <a:t>Reports</a:t>
            </a:r>
            <a:endParaRPr lang="en-GB" dirty="0"/>
          </a:p>
        </p:txBody>
      </p:sp>
      <p:grpSp>
        <p:nvGrpSpPr>
          <p:cNvPr id="8" name="Group 7"/>
          <p:cNvGrpSpPr/>
          <p:nvPr/>
        </p:nvGrpSpPr>
        <p:grpSpPr>
          <a:xfrm>
            <a:off x="5404934" y="3732686"/>
            <a:ext cx="2868570" cy="2199641"/>
            <a:chOff x="5055847" y="3697337"/>
            <a:chExt cx="3451762" cy="2646837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082209" y="4153277"/>
              <a:ext cx="1425400" cy="2050458"/>
            </a:xfrm>
            <a:prstGeom prst="rect">
              <a:avLst/>
            </a:prstGeom>
            <a:effectLst>
              <a:outerShdw blurRad="292100" dist="139700" dir="2700000" algn="ctr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855708">
              <a:off x="5690174" y="3697337"/>
              <a:ext cx="1890947" cy="2646837"/>
            </a:xfrm>
            <a:prstGeom prst="rect">
              <a:avLst/>
            </a:prstGeom>
            <a:effectLst>
              <a:outerShdw blurRad="292100" dist="139700" dir="2700000" algn="ctr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055847" y="4015391"/>
              <a:ext cx="976448" cy="2050459"/>
            </a:xfrm>
            <a:prstGeom prst="rect">
              <a:avLst/>
            </a:prstGeom>
            <a:effectLst>
              <a:outerShdw blurRad="292100" dist="139700" dir="2700000" algn="ctr" rotWithShape="0">
                <a:srgbClr val="333333">
                  <a:alpha val="65000"/>
                </a:srgbClr>
              </a:outerShdw>
            </a:effectLst>
          </p:spPr>
        </p:pic>
      </p:grpSp>
      <p:pic>
        <p:nvPicPr>
          <p:cNvPr id="11" name="Picture 10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658647">
            <a:off x="2510346" y="4141754"/>
            <a:ext cx="2185510" cy="1660120"/>
          </a:xfrm>
          <a:prstGeom prst="rect">
            <a:avLst/>
          </a:prstGeom>
          <a:effectLst>
            <a:outerShdw blurRad="292100" dist="139700" dir="2700000" algn="ctr" rotWithShape="0">
              <a:srgbClr val="333333">
                <a:alpha val="65000"/>
              </a:srgbClr>
            </a:outerShdw>
          </a:effec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412683">
            <a:off x="1447245" y="4070389"/>
            <a:ext cx="2149853" cy="1659600"/>
          </a:xfrm>
          <a:prstGeom prst="rect">
            <a:avLst/>
          </a:prstGeom>
          <a:effectLst>
            <a:outerShdw blurRad="292100" dist="139700" dir="2700000" algn="ctr" rotWithShape="0">
              <a:schemeClr val="tx1">
                <a:alpha val="65000"/>
              </a:schemeClr>
            </a:outerShdw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411479">
            <a:off x="782230" y="4090239"/>
            <a:ext cx="1083924" cy="1659600"/>
          </a:xfrm>
          <a:prstGeom prst="rect">
            <a:avLst/>
          </a:prstGeom>
          <a:effectLst>
            <a:outerShdw blurRad="292100" dist="139700" dir="2700000" algn="ctr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19735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Further information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GB" dirty="0" smtClean="0"/>
              <a:t>Learn more at the campaign website: </a:t>
            </a:r>
            <a:br>
              <a:rPr lang="en-GB" dirty="0" smtClean="0"/>
            </a:br>
            <a:r>
              <a:rPr lang="en-GB" u="sng" dirty="0" smtClean="0">
                <a:solidFill>
                  <a:schemeClr val="tx1"/>
                </a:solidFill>
                <a:hlinkClick r:id="rId3"/>
              </a:rPr>
              <a:t>www.healthy-workplaces.eu</a:t>
            </a:r>
            <a:r>
              <a:rPr lang="en-GB" u="sng" dirty="0" smtClean="0">
                <a:solidFill>
                  <a:schemeClr val="tx1"/>
                </a:solidFill>
              </a:rPr>
              <a:t> </a:t>
            </a:r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 smtClean="0"/>
          </a:p>
          <a:p>
            <a:r>
              <a:rPr lang="en-GB" dirty="0" smtClean="0"/>
              <a:t>Subscribe to our campaign newsletter:</a:t>
            </a:r>
            <a:br>
              <a:rPr lang="en-GB" dirty="0" smtClean="0"/>
            </a:br>
            <a:r>
              <a:rPr lang="es-ES" u="sng" dirty="0">
                <a:hlinkClick r:id="rId4"/>
              </a:rPr>
              <a:t>https://healthy-workplaces.eu/en/healthy-workplaces-newsletter</a:t>
            </a:r>
            <a:r>
              <a:rPr lang="es-ES" dirty="0">
                <a:hlinkClick r:id="rId4"/>
              </a:rPr>
              <a:t> </a:t>
            </a:r>
            <a:endParaRPr lang="en-GB" dirty="0"/>
          </a:p>
          <a:p>
            <a:pPr marL="0" indent="0">
              <a:buNone/>
            </a:pPr>
            <a:endParaRPr lang="en-GB" dirty="0"/>
          </a:p>
          <a:p>
            <a:r>
              <a:rPr lang="en-GB" dirty="0" smtClean="0"/>
              <a:t>Keep up to date with activities and events through social media:</a:t>
            </a:r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 smtClean="0"/>
          </a:p>
          <a:p>
            <a:r>
              <a:rPr lang="en-GB" dirty="0" smtClean="0"/>
              <a:t>Find out about events in your country from your focal point: </a:t>
            </a:r>
            <a:r>
              <a:rPr lang="en-GB" u="sng" dirty="0" smtClean="0">
                <a:solidFill>
                  <a:schemeClr val="tx1"/>
                </a:solidFill>
                <a:hlinkClick r:id="rId5"/>
              </a:rPr>
              <a:t>www.healthy-workplaces.eu/fops</a:t>
            </a:r>
            <a:r>
              <a:rPr lang="en-GB" u="sng" dirty="0" smtClean="0">
                <a:solidFill>
                  <a:schemeClr val="tx1"/>
                </a:solidFill>
              </a:rPr>
              <a:t> </a:t>
            </a:r>
          </a:p>
          <a:p>
            <a:pPr marL="0" indent="0">
              <a:buNone/>
            </a:pPr>
            <a:endParaRPr lang="en-GB" u="sng" dirty="0" smtClean="0">
              <a:solidFill>
                <a:schemeClr val="tx1"/>
              </a:solidFill>
            </a:endParaRPr>
          </a:p>
          <a:p>
            <a:endParaRPr lang="en-GB" dirty="0"/>
          </a:p>
        </p:txBody>
      </p:sp>
      <p:pic>
        <p:nvPicPr>
          <p:cNvPr id="5" name="Picture 12" descr="https://lh4.googleusercontent.com/9Difi9bypu9-FoUsfFWpX6odYLLjXQk_q0aPxZBSFynecMOSLoKRKWRWIfZdXRGOdXMZCahrLBG6vWrwIeT-A26iDjTucgFVCP0Fuzr79BHW5kLJ3sw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27784" y="4365104"/>
            <a:ext cx="432048" cy="432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4" descr="https://g.twimg.com/Twitter_logo_blue.png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0972" y="4365104"/>
            <a:ext cx="531429" cy="432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6" descr="https://fbcdn-sphotos-b-a.akamaihd.net/hphotos-ak-xap1/t31.0-8/1271084_10152203108461729_809245696_o.png?dl=1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35696" y="4365104"/>
            <a:ext cx="432048" cy="432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8" descr="http://cincoaescomunicacion.com/wp-content/uploads/2013/11/linkedin-3.jpg">
            <a:hlinkClick r:id="rId12"/>
          </p:cNvPr>
          <p:cNvPicPr>
            <a:picLocks noChangeAspect="1" noChangeArrowheads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46874" y="4365105"/>
            <a:ext cx="432048" cy="432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548680"/>
            <a:ext cx="3611500" cy="2392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577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50000" y="180000"/>
            <a:ext cx="7559873" cy="489600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2400" b="1" i="0" kern="1200" baseline="0">
                <a:solidFill>
                  <a:schemeClr val="tx2"/>
                </a:solidFill>
                <a:latin typeface="+mj-lt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GB" smtClean="0"/>
              <a:t>Introduction to the campaign</a:t>
            </a:r>
            <a:endParaRPr lang="en-GB" dirty="0"/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450000" y="1116000"/>
            <a:ext cx="7560000" cy="4860000"/>
          </a:xfrm>
          <a:prstGeom prst="rect">
            <a:avLst/>
          </a:prstGeom>
        </p:spPr>
        <p:txBody>
          <a:bodyPr/>
          <a:lstStyle>
            <a:lvl1pPr marL="252000" indent="-252000" algn="l" defTabSz="4572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Font typeface="Wingdings" pitchFamily="2" charset="2"/>
              <a:buChar char="§"/>
              <a:defRPr sz="1800" b="1" i="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32000" indent="-180000" algn="l" defTabSz="457200" rtl="0" eaLnBrk="1" latinLnBrk="0" hangingPunct="1">
              <a:spcBef>
                <a:spcPts val="0"/>
              </a:spcBef>
              <a:spcAft>
                <a:spcPts val="0"/>
              </a:spcAft>
              <a:buClrTx/>
              <a:buFont typeface="Arial" pitchFamily="34" charset="0"/>
              <a:buChar char="•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12000" indent="-180000" algn="l" defTabSz="457200" rtl="0" eaLnBrk="1" latinLnBrk="0" hangingPunct="1">
              <a:spcBef>
                <a:spcPts val="0"/>
              </a:spcBef>
              <a:spcAft>
                <a:spcPts val="0"/>
              </a:spcAft>
              <a:buClrTx/>
              <a:buFont typeface="Arial" pitchFamily="34" charset="0"/>
              <a:buChar char="−"/>
              <a:defRPr sz="17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92000" indent="-180000" algn="l" defTabSz="457200" rtl="0" eaLnBrk="1" latinLnBrk="0" hangingPunct="1">
              <a:spcBef>
                <a:spcPts val="0"/>
              </a:spcBef>
              <a:spcAft>
                <a:spcPts val="0"/>
              </a:spcAft>
              <a:buClrTx/>
              <a:buFont typeface="Arial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72000" indent="-180000" algn="l" defTabSz="457200" rtl="0" eaLnBrk="1" latinLnBrk="0" hangingPunct="1">
              <a:spcBef>
                <a:spcPts val="0"/>
              </a:spcBef>
              <a:spcAft>
                <a:spcPts val="0"/>
              </a:spcAft>
              <a:buClrTx/>
              <a:buFont typeface="Arial" pitchFamily="34" charset="0"/>
              <a:buChar char="−"/>
              <a:defRPr sz="15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57750" indent="-285750" algn="l" defTabSz="457200" rtl="0" eaLnBrk="1" latinLnBrk="0" hangingPunct="1">
              <a:spcBef>
                <a:spcPts val="0"/>
              </a:spcBef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32000" indent="-180000" algn="l" defTabSz="457200" rtl="0" eaLnBrk="1" latinLnBrk="0" hangingPunct="1">
              <a:spcBef>
                <a:spcPts val="0"/>
              </a:spcBef>
              <a:buFont typeface="Arial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/>
              <a:t>Coordinated by the European Agency for Safety and Health at Work (EU-OSHA)</a:t>
            </a:r>
          </a:p>
          <a:p>
            <a:r>
              <a:rPr lang="en-GB" dirty="0" smtClean="0"/>
              <a:t>Organised in more than 30 countries</a:t>
            </a:r>
          </a:p>
          <a:p>
            <a:r>
              <a:rPr lang="en-GB" dirty="0" smtClean="0"/>
              <a:t>Supported by a network of partners:</a:t>
            </a:r>
          </a:p>
          <a:p>
            <a:pPr lvl="1"/>
            <a:r>
              <a:rPr lang="en-GB" dirty="0" smtClean="0"/>
              <a:t>National focal points</a:t>
            </a:r>
          </a:p>
          <a:p>
            <a:pPr lvl="1"/>
            <a:r>
              <a:rPr lang="en-GB" dirty="0" smtClean="0"/>
              <a:t>Official campaign partners</a:t>
            </a:r>
          </a:p>
          <a:p>
            <a:pPr lvl="1"/>
            <a:r>
              <a:rPr lang="en-GB" dirty="0"/>
              <a:t>European social </a:t>
            </a:r>
            <a:r>
              <a:rPr lang="en-GB" dirty="0" smtClean="0"/>
              <a:t>partners </a:t>
            </a:r>
          </a:p>
          <a:p>
            <a:pPr lvl="1"/>
            <a:r>
              <a:rPr lang="en-GB" dirty="0" smtClean="0"/>
              <a:t>Media partners </a:t>
            </a:r>
          </a:p>
          <a:p>
            <a:pPr lvl="1"/>
            <a:r>
              <a:rPr lang="en-GB" dirty="0" smtClean="0"/>
              <a:t>Enterprise Europe Network </a:t>
            </a:r>
          </a:p>
          <a:p>
            <a:pPr lvl="1"/>
            <a:r>
              <a:rPr lang="en-GB" dirty="0" smtClean="0"/>
              <a:t>EU institutions</a:t>
            </a:r>
          </a:p>
          <a:p>
            <a:pPr lvl="1"/>
            <a:r>
              <a:rPr lang="en-GB" dirty="0" smtClean="0"/>
              <a:t>Other EU agencies</a:t>
            </a:r>
            <a:endParaRPr lang="en-GB" dirty="0">
              <a:solidFill>
                <a:srgbClr val="FF0000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EEF4D5"/>
              </a:clrFrom>
              <a:clrTo>
                <a:srgbClr val="EEF4D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6414" y="1701178"/>
            <a:ext cx="4457586" cy="4968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78441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04" r="25831"/>
          <a:stretch/>
        </p:blipFill>
        <p:spPr>
          <a:xfrm>
            <a:off x="6076464" y="3068960"/>
            <a:ext cx="1800200" cy="292139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29" t="11462" r="33537" b="10591"/>
          <a:stretch/>
        </p:blipFill>
        <p:spPr>
          <a:xfrm>
            <a:off x="4644008" y="3429000"/>
            <a:ext cx="1296144" cy="275430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Key objectives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0000" y="1116000"/>
            <a:ext cx="7560000" cy="2385008"/>
          </a:xfrm>
        </p:spPr>
        <p:txBody>
          <a:bodyPr/>
          <a:lstStyle/>
          <a:p>
            <a:pPr lvl="0"/>
            <a:r>
              <a:rPr lang="en-GB" dirty="0"/>
              <a:t>Promote sustainable work and healthy ageing </a:t>
            </a:r>
            <a:r>
              <a:rPr lang="en-GB" dirty="0" smtClean="0"/>
              <a:t>from </a:t>
            </a:r>
            <a:r>
              <a:rPr lang="en-GB" dirty="0"/>
              <a:t>the </a:t>
            </a:r>
            <a:r>
              <a:rPr lang="en-GB" dirty="0" smtClean="0"/>
              <a:t>beginning of working life</a:t>
            </a:r>
          </a:p>
          <a:p>
            <a:pPr lvl="0"/>
            <a:r>
              <a:rPr lang="en-GB" dirty="0" smtClean="0"/>
              <a:t>Highlight the </a:t>
            </a:r>
            <a:r>
              <a:rPr lang="en-GB" dirty="0"/>
              <a:t>importance of prevention throughout </a:t>
            </a:r>
            <a:r>
              <a:rPr lang="en-GB" dirty="0" smtClean="0"/>
              <a:t>working life</a:t>
            </a:r>
            <a:endParaRPr lang="en-GB" dirty="0"/>
          </a:p>
          <a:p>
            <a:pPr lvl="0"/>
            <a:r>
              <a:rPr lang="en-GB" dirty="0"/>
              <a:t>Assist employers and workers (</a:t>
            </a:r>
            <a:r>
              <a:rPr lang="en-GB" dirty="0" smtClean="0"/>
              <a:t>including in SMEs) </a:t>
            </a:r>
            <a:r>
              <a:rPr lang="en-GB" dirty="0"/>
              <a:t>by providing information and tools for managing </a:t>
            </a:r>
            <a:r>
              <a:rPr lang="en-GB" dirty="0" smtClean="0"/>
              <a:t>OSH </a:t>
            </a:r>
            <a:r>
              <a:rPr lang="en-GB" dirty="0"/>
              <a:t>in the context of an ageing </a:t>
            </a:r>
            <a:r>
              <a:rPr lang="en-GB" dirty="0" smtClean="0"/>
              <a:t>workforce</a:t>
            </a:r>
          </a:p>
          <a:p>
            <a:pPr lvl="0"/>
            <a:r>
              <a:rPr lang="en-GB" dirty="0" smtClean="0"/>
              <a:t>Facilitate information exchange and </a:t>
            </a:r>
            <a:r>
              <a:rPr lang="en-GB" dirty="0"/>
              <a:t>good </a:t>
            </a:r>
            <a:r>
              <a:rPr lang="en-GB" dirty="0" smtClean="0"/>
              <a:t>practice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14118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0000" y="180000"/>
            <a:ext cx="7938424" cy="489600"/>
          </a:xfrm>
        </p:spPr>
        <p:txBody>
          <a:bodyPr/>
          <a:lstStyle/>
          <a:p>
            <a:r>
              <a:rPr lang="en-GB" dirty="0" smtClean="0"/>
              <a:t>What is the issue?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GB" dirty="0" smtClean="0"/>
              <a:t>Europe’s workforce is ageing — longer working lives </a:t>
            </a:r>
          </a:p>
          <a:p>
            <a:r>
              <a:rPr lang="en-GB" dirty="0" smtClean="0"/>
              <a:t>Challenges arising from demographic change:</a:t>
            </a:r>
          </a:p>
          <a:p>
            <a:pPr lvl="1"/>
            <a:r>
              <a:rPr lang="en-GB" dirty="0" smtClean="0"/>
              <a:t>general labour shortages</a:t>
            </a:r>
          </a:p>
          <a:p>
            <a:pPr lvl="1"/>
            <a:r>
              <a:rPr lang="en-GB" dirty="0" smtClean="0"/>
              <a:t>shortages of skilled workers</a:t>
            </a:r>
          </a:p>
          <a:p>
            <a:pPr lvl="1"/>
            <a:r>
              <a:rPr lang="en-GB" dirty="0"/>
              <a:t>more people at work with health </a:t>
            </a:r>
            <a:r>
              <a:rPr lang="en-GB" dirty="0" smtClean="0"/>
              <a:t>problems/chronic </a:t>
            </a:r>
            <a:r>
              <a:rPr lang="en-GB" dirty="0"/>
              <a:t>diseases</a:t>
            </a:r>
          </a:p>
          <a:p>
            <a:pPr lvl="1"/>
            <a:r>
              <a:rPr lang="en-GB" dirty="0"/>
              <a:t>concerns about productivity and </a:t>
            </a:r>
            <a:r>
              <a:rPr lang="en-GB" dirty="0" smtClean="0"/>
              <a:t>absenteeism</a:t>
            </a:r>
            <a:endParaRPr lang="en-GB" dirty="0" smtClean="0">
              <a:solidFill>
                <a:srgbClr val="FF0000"/>
              </a:solidFill>
            </a:endParaRPr>
          </a:p>
          <a:p>
            <a:r>
              <a:rPr lang="en-GB" dirty="0" smtClean="0"/>
              <a:t>Management of OSH in the context of an ageing workforce requires a </a:t>
            </a:r>
            <a:r>
              <a:rPr lang="en-GB" dirty="0"/>
              <a:t>multidisciplinary </a:t>
            </a:r>
            <a:r>
              <a:rPr lang="en-GB" dirty="0" smtClean="0"/>
              <a:t>approach...</a:t>
            </a:r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02153" y="3933056"/>
            <a:ext cx="4034117" cy="2160240"/>
          </a:xfrm>
          <a:prstGeom prst="rect">
            <a:avLst/>
          </a:prstGeom>
          <a:effectLst>
            <a:outerShdw blurRad="292100" dist="139700" dir="2700000" algn="ctr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42371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0000" y="180000"/>
            <a:ext cx="8370472" cy="489600"/>
          </a:xfrm>
        </p:spPr>
        <p:txBody>
          <a:bodyPr/>
          <a:lstStyle/>
          <a:p>
            <a:r>
              <a:rPr lang="en-GB" dirty="0" smtClean="0"/>
              <a:t>Prevention throughout working life — holistic approach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GB" dirty="0" smtClean="0"/>
              <a:t>Health in later life is affected by working conditions in earlier life</a:t>
            </a:r>
            <a:endParaRPr lang="en-GB" dirty="0" smtClean="0">
              <a:solidFill>
                <a:srgbClr val="FF0000"/>
              </a:solidFill>
            </a:endParaRPr>
          </a:p>
          <a:p>
            <a:r>
              <a:rPr lang="en-GB" dirty="0" smtClean="0"/>
              <a:t>Prevention of work-related accidents, health problems and occupational diseases is needed throughout working life</a:t>
            </a:r>
          </a:p>
          <a:p>
            <a:r>
              <a:rPr lang="en-GB" dirty="0" smtClean="0"/>
              <a:t>Holistic approach, including:</a:t>
            </a:r>
          </a:p>
          <a:p>
            <a:pPr lvl="1"/>
            <a:r>
              <a:rPr lang="en-GB" dirty="0" smtClean="0"/>
              <a:t>work environment and organisation</a:t>
            </a:r>
          </a:p>
          <a:p>
            <a:pPr lvl="1"/>
            <a:r>
              <a:rPr lang="en-GB" dirty="0" smtClean="0"/>
              <a:t>training and lifelong learning</a:t>
            </a:r>
          </a:p>
          <a:p>
            <a:pPr lvl="1"/>
            <a:r>
              <a:rPr lang="en-GB" dirty="0"/>
              <a:t>l</a:t>
            </a:r>
            <a:r>
              <a:rPr lang="en-GB" dirty="0" smtClean="0"/>
              <a:t>eadership</a:t>
            </a:r>
            <a:endParaRPr lang="en-GB" dirty="0"/>
          </a:p>
          <a:p>
            <a:pPr lvl="1"/>
            <a:r>
              <a:rPr lang="en-GB" dirty="0"/>
              <a:t>work–life </a:t>
            </a:r>
            <a:r>
              <a:rPr lang="en-GB" dirty="0" smtClean="0"/>
              <a:t>balance</a:t>
            </a:r>
          </a:p>
          <a:p>
            <a:pPr lvl="1"/>
            <a:r>
              <a:rPr lang="en-GB" dirty="0" smtClean="0"/>
              <a:t>motivation</a:t>
            </a:r>
          </a:p>
          <a:p>
            <a:pPr lvl="1"/>
            <a:r>
              <a:rPr lang="en-GB" dirty="0" smtClean="0"/>
              <a:t>career development</a:t>
            </a:r>
          </a:p>
          <a:p>
            <a:pPr lvl="1"/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2409487"/>
            <a:ext cx="3528392" cy="3566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9707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 idx="4294967295"/>
          </p:nvPr>
        </p:nvSpPr>
        <p:spPr>
          <a:xfrm>
            <a:off x="0" y="179388"/>
            <a:ext cx="7561263" cy="490537"/>
          </a:xfrm>
        </p:spPr>
        <p:txBody>
          <a:bodyPr/>
          <a:lstStyle/>
          <a:p>
            <a:r>
              <a:rPr lang="en-GB" dirty="0" smtClean="0"/>
              <a:t>Work ability concept</a:t>
            </a:r>
            <a:endParaRPr lang="en-GB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450000" y="1116000"/>
            <a:ext cx="8082440" cy="4977296"/>
          </a:xfrm>
          <a:prstGeom prst="rect">
            <a:avLst/>
          </a:prstGeom>
        </p:spPr>
        <p:txBody>
          <a:bodyPr>
            <a:normAutofit/>
          </a:bodyPr>
          <a:lstStyle>
            <a:lvl1pPr marL="252000" indent="-252000" algn="l" defTabSz="4572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Font typeface="Wingdings" pitchFamily="2" charset="2"/>
              <a:buChar char="§"/>
              <a:defRPr sz="1800" b="1" i="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32000" indent="-180000" algn="l" defTabSz="457200" rtl="0" eaLnBrk="1" latinLnBrk="0" hangingPunct="1">
              <a:spcBef>
                <a:spcPts val="0"/>
              </a:spcBef>
              <a:spcAft>
                <a:spcPts val="0"/>
              </a:spcAft>
              <a:buClrTx/>
              <a:buFont typeface="Arial" pitchFamily="34" charset="0"/>
              <a:buChar char="•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12000" indent="-180000" algn="l" defTabSz="457200" rtl="0" eaLnBrk="1" latinLnBrk="0" hangingPunct="1">
              <a:spcBef>
                <a:spcPts val="0"/>
              </a:spcBef>
              <a:spcAft>
                <a:spcPts val="0"/>
              </a:spcAft>
              <a:buClrTx/>
              <a:buFont typeface="Arial" pitchFamily="34" charset="0"/>
              <a:buChar char="−"/>
              <a:defRPr sz="17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92000" indent="-180000" algn="l" defTabSz="457200" rtl="0" eaLnBrk="1" latinLnBrk="0" hangingPunct="1">
              <a:spcBef>
                <a:spcPts val="0"/>
              </a:spcBef>
              <a:spcAft>
                <a:spcPts val="0"/>
              </a:spcAft>
              <a:buClrTx/>
              <a:buFont typeface="Arial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72000" indent="-180000" algn="l" defTabSz="457200" rtl="0" eaLnBrk="1" latinLnBrk="0" hangingPunct="1">
              <a:spcBef>
                <a:spcPts val="0"/>
              </a:spcBef>
              <a:spcAft>
                <a:spcPts val="0"/>
              </a:spcAft>
              <a:buClrTx/>
              <a:buFont typeface="Arial" pitchFamily="34" charset="0"/>
              <a:buChar char="−"/>
              <a:defRPr sz="15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57750" indent="-285750" algn="l" defTabSz="457200" rtl="0" eaLnBrk="1" latinLnBrk="0" hangingPunct="1">
              <a:spcBef>
                <a:spcPts val="0"/>
              </a:spcBef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32000" indent="-180000" algn="l" defTabSz="457200" rtl="0" eaLnBrk="1" latinLnBrk="0" hangingPunct="1">
              <a:spcBef>
                <a:spcPts val="0"/>
              </a:spcBef>
              <a:buFont typeface="Arial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/>
              <a:t>Work ability concept — balance between work demands and individual resources</a:t>
            </a:r>
          </a:p>
          <a:p>
            <a:r>
              <a:rPr lang="en-GB" dirty="0" smtClean="0"/>
              <a:t>Work demands affected by:</a:t>
            </a:r>
          </a:p>
          <a:p>
            <a:pPr lvl="1"/>
            <a:r>
              <a:rPr lang="en-GB" dirty="0" smtClean="0"/>
              <a:t>work content, workload, work organisation</a:t>
            </a:r>
          </a:p>
          <a:p>
            <a:pPr lvl="1"/>
            <a:r>
              <a:rPr lang="en-GB" dirty="0" smtClean="0"/>
              <a:t>working environment and community</a:t>
            </a:r>
          </a:p>
          <a:p>
            <a:pPr lvl="1"/>
            <a:r>
              <a:rPr lang="en-GB" dirty="0" smtClean="0"/>
              <a:t>leadership</a:t>
            </a:r>
          </a:p>
          <a:p>
            <a:r>
              <a:rPr lang="en-GB" dirty="0" smtClean="0"/>
              <a:t>Individual resources dependent on:</a:t>
            </a:r>
          </a:p>
          <a:p>
            <a:pPr lvl="1"/>
            <a:r>
              <a:rPr lang="en-GB" dirty="0" smtClean="0"/>
              <a:t>health and functional capacities </a:t>
            </a:r>
          </a:p>
          <a:p>
            <a:pPr lvl="1"/>
            <a:r>
              <a:rPr lang="en-GB" dirty="0" smtClean="0"/>
              <a:t>skills and competences</a:t>
            </a:r>
          </a:p>
          <a:p>
            <a:pPr lvl="1"/>
            <a:r>
              <a:rPr lang="en-GB" dirty="0" smtClean="0"/>
              <a:t>values, attitudes, motivation</a:t>
            </a:r>
          </a:p>
          <a:p>
            <a:r>
              <a:rPr lang="en-GB" dirty="0" smtClean="0"/>
              <a:t>Promoting work ability requires:</a:t>
            </a:r>
          </a:p>
          <a:p>
            <a:pPr lvl="1"/>
            <a:r>
              <a:rPr lang="en-GB" dirty="0" smtClean="0"/>
              <a:t>good leadership</a:t>
            </a:r>
          </a:p>
          <a:p>
            <a:pPr lvl="1"/>
            <a:r>
              <a:rPr lang="en-GB" dirty="0" smtClean="0"/>
              <a:t>worker participation</a:t>
            </a:r>
          </a:p>
          <a:p>
            <a:pPr lvl="1"/>
            <a:r>
              <a:rPr lang="en-GB" dirty="0" smtClean="0"/>
              <a:t>cooperation between management and workers</a:t>
            </a:r>
          </a:p>
          <a:p>
            <a:r>
              <a:rPr lang="en-GB" dirty="0" smtClean="0"/>
              <a:t>Work ability index</a:t>
            </a:r>
          </a:p>
          <a:p>
            <a:pPr marL="252000" lvl="1" indent="0">
              <a:buFont typeface="Arial" pitchFamily="34" charset="0"/>
              <a:buNone/>
            </a:pPr>
            <a:endParaRPr lang="en-GB" dirty="0" smtClean="0"/>
          </a:p>
          <a:p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3547192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450000" y="180000"/>
            <a:ext cx="7559873" cy="489600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2400" b="1" i="0" kern="1200" baseline="0">
                <a:solidFill>
                  <a:schemeClr val="tx2"/>
                </a:solidFill>
                <a:latin typeface="+mj-lt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GB" smtClean="0"/>
              <a:t>Diversity-sensitive risk assessment</a:t>
            </a:r>
            <a:endParaRPr lang="en-GB" dirty="0"/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450000" y="908720"/>
            <a:ext cx="7794408" cy="5472608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marL="252000" indent="-252000" algn="l" defTabSz="4572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Font typeface="Wingdings" pitchFamily="2" charset="2"/>
              <a:buChar char="§"/>
              <a:defRPr sz="1800" b="1" i="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32000" indent="-180000" algn="l" defTabSz="457200" rtl="0" eaLnBrk="1" latinLnBrk="0" hangingPunct="1">
              <a:spcBef>
                <a:spcPts val="0"/>
              </a:spcBef>
              <a:spcAft>
                <a:spcPts val="0"/>
              </a:spcAft>
              <a:buClrTx/>
              <a:buFont typeface="Arial" pitchFamily="34" charset="0"/>
              <a:buChar char="•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12000" indent="-180000" algn="l" defTabSz="457200" rtl="0" eaLnBrk="1" latinLnBrk="0" hangingPunct="1">
              <a:spcBef>
                <a:spcPts val="0"/>
              </a:spcBef>
              <a:spcAft>
                <a:spcPts val="0"/>
              </a:spcAft>
              <a:buClrTx/>
              <a:buFont typeface="Arial" pitchFamily="34" charset="0"/>
              <a:buChar char="−"/>
              <a:defRPr sz="17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92000" indent="-180000" algn="l" defTabSz="457200" rtl="0" eaLnBrk="1" latinLnBrk="0" hangingPunct="1">
              <a:spcBef>
                <a:spcPts val="0"/>
              </a:spcBef>
              <a:spcAft>
                <a:spcPts val="0"/>
              </a:spcAft>
              <a:buClrTx/>
              <a:buFont typeface="Arial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72000" indent="-180000" algn="l" defTabSz="457200" rtl="0" eaLnBrk="1" latinLnBrk="0" hangingPunct="1">
              <a:spcBef>
                <a:spcPts val="0"/>
              </a:spcBef>
              <a:spcAft>
                <a:spcPts val="0"/>
              </a:spcAft>
              <a:buClrTx/>
              <a:buFont typeface="Arial" pitchFamily="34" charset="0"/>
              <a:buChar char="−"/>
              <a:defRPr sz="15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57750" indent="-285750" algn="l" defTabSz="457200" rtl="0" eaLnBrk="1" latinLnBrk="0" hangingPunct="1">
              <a:spcBef>
                <a:spcPts val="0"/>
              </a:spcBef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32000" indent="-180000" algn="l" defTabSz="457200" rtl="0" eaLnBrk="1" latinLnBrk="0" hangingPunct="1">
              <a:spcBef>
                <a:spcPts val="0"/>
              </a:spcBef>
              <a:buFont typeface="Arial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</a:pPr>
            <a:r>
              <a:rPr lang="en-GB" sz="1900" dirty="0" smtClean="0"/>
              <a:t>Risk assessment is the cornerstone of </a:t>
            </a:r>
            <a:br>
              <a:rPr lang="en-GB" sz="1900" dirty="0" smtClean="0"/>
            </a:br>
            <a:r>
              <a:rPr lang="en-GB" sz="1900" dirty="0" smtClean="0"/>
              <a:t>OSH management in Europe</a:t>
            </a:r>
          </a:p>
          <a:p>
            <a:pPr>
              <a:lnSpc>
                <a:spcPct val="110000"/>
              </a:lnSpc>
            </a:pPr>
            <a:r>
              <a:rPr lang="en-GB" sz="1900" dirty="0" smtClean="0"/>
              <a:t>Differences exist between individuals, take account of:</a:t>
            </a:r>
          </a:p>
          <a:p>
            <a:pPr lvl="1">
              <a:lnSpc>
                <a:spcPct val="110000"/>
              </a:lnSpc>
            </a:pPr>
            <a:r>
              <a:rPr lang="en-GB" sz="1900" dirty="0"/>
              <a:t>a</a:t>
            </a:r>
            <a:r>
              <a:rPr lang="en-GB" sz="1900" dirty="0" smtClean="0"/>
              <a:t>ge</a:t>
            </a:r>
          </a:p>
          <a:p>
            <a:pPr lvl="1">
              <a:lnSpc>
                <a:spcPct val="110000"/>
              </a:lnSpc>
            </a:pPr>
            <a:r>
              <a:rPr lang="en-GB" sz="1900" dirty="0"/>
              <a:t>g</a:t>
            </a:r>
            <a:r>
              <a:rPr lang="en-GB" sz="1900" dirty="0" smtClean="0"/>
              <a:t>ender</a:t>
            </a:r>
          </a:p>
          <a:p>
            <a:pPr lvl="1">
              <a:lnSpc>
                <a:spcPct val="110000"/>
              </a:lnSpc>
            </a:pPr>
            <a:r>
              <a:rPr lang="en-GB" sz="1900" dirty="0"/>
              <a:t>d</a:t>
            </a:r>
            <a:r>
              <a:rPr lang="en-GB" sz="1900" dirty="0" smtClean="0"/>
              <a:t>isability</a:t>
            </a:r>
          </a:p>
          <a:p>
            <a:pPr lvl="1">
              <a:lnSpc>
                <a:spcPct val="110000"/>
              </a:lnSpc>
            </a:pPr>
            <a:r>
              <a:rPr lang="en-GB" sz="1900" dirty="0"/>
              <a:t>m</a:t>
            </a:r>
            <a:r>
              <a:rPr lang="en-GB" sz="1900" dirty="0" smtClean="0"/>
              <a:t>igrants</a:t>
            </a:r>
          </a:p>
          <a:p>
            <a:pPr>
              <a:lnSpc>
                <a:spcPct val="110000"/>
              </a:lnSpc>
            </a:pPr>
            <a:r>
              <a:rPr lang="en-GB" sz="1900" dirty="0" smtClean="0"/>
              <a:t>For younger workers, take account of:</a:t>
            </a:r>
          </a:p>
          <a:p>
            <a:pPr lvl="1">
              <a:lnSpc>
                <a:spcPct val="110000"/>
              </a:lnSpc>
            </a:pPr>
            <a:r>
              <a:rPr lang="en-GB" sz="1900" dirty="0" smtClean="0"/>
              <a:t>physical and intellectual development</a:t>
            </a:r>
          </a:p>
          <a:p>
            <a:pPr lvl="1">
              <a:lnSpc>
                <a:spcPct val="110000"/>
              </a:lnSpc>
            </a:pPr>
            <a:r>
              <a:rPr lang="en-GB" sz="1900" dirty="0" smtClean="0"/>
              <a:t>immaturity</a:t>
            </a:r>
          </a:p>
          <a:p>
            <a:pPr lvl="1">
              <a:lnSpc>
                <a:spcPct val="110000"/>
              </a:lnSpc>
            </a:pPr>
            <a:r>
              <a:rPr lang="en-GB" sz="1900" dirty="0" smtClean="0"/>
              <a:t>lack of experience</a:t>
            </a:r>
          </a:p>
          <a:p>
            <a:pPr>
              <a:lnSpc>
                <a:spcPct val="110000"/>
              </a:lnSpc>
            </a:pPr>
            <a:r>
              <a:rPr lang="en-GB" sz="1900" dirty="0" smtClean="0"/>
              <a:t>For older workers, consider:</a:t>
            </a:r>
          </a:p>
          <a:p>
            <a:pPr lvl="1">
              <a:lnSpc>
                <a:spcPct val="110000"/>
              </a:lnSpc>
            </a:pPr>
            <a:r>
              <a:rPr lang="en-GB" sz="1900" dirty="0" smtClean="0"/>
              <a:t>high-risk situations (e.g. shift work, high physical workload, </a:t>
            </a:r>
            <a:br>
              <a:rPr lang="en-GB" sz="1900" dirty="0" smtClean="0"/>
            </a:br>
            <a:r>
              <a:rPr lang="en-GB" sz="1900" dirty="0" smtClean="0"/>
              <a:t>extreme temperatures)</a:t>
            </a:r>
          </a:p>
          <a:p>
            <a:pPr>
              <a:lnSpc>
                <a:spcPct val="110000"/>
              </a:lnSpc>
            </a:pPr>
            <a:r>
              <a:rPr lang="en-GB" sz="1900" dirty="0"/>
              <a:t>Older workers are not a homogeneous group and </a:t>
            </a:r>
            <a:r>
              <a:rPr lang="en-GB" sz="1900" dirty="0" smtClean="0"/>
              <a:t>differences </a:t>
            </a:r>
            <a:br>
              <a:rPr lang="en-GB" sz="1900" dirty="0" smtClean="0"/>
            </a:br>
            <a:r>
              <a:rPr lang="en-GB" sz="1900" dirty="0" smtClean="0"/>
              <a:t>in both functional capacity and health between individuals </a:t>
            </a:r>
            <a:br>
              <a:rPr lang="en-GB" sz="1900" dirty="0" smtClean="0"/>
            </a:br>
            <a:r>
              <a:rPr lang="en-GB" sz="1900" dirty="0" smtClean="0"/>
              <a:t>increase with age</a:t>
            </a:r>
          </a:p>
          <a:p>
            <a:pPr>
              <a:lnSpc>
                <a:spcPct val="110000"/>
              </a:lnSpc>
            </a:pPr>
            <a:r>
              <a:rPr lang="en-GB" sz="1900" dirty="0" smtClean="0"/>
              <a:t>Diversity addressed by focusing on work demands </a:t>
            </a:r>
            <a:br>
              <a:rPr lang="en-GB" sz="1900" dirty="0" smtClean="0"/>
            </a:br>
            <a:r>
              <a:rPr lang="en-GB" sz="1900" dirty="0" smtClean="0"/>
              <a:t>in relation to individual capacities and health</a:t>
            </a:r>
          </a:p>
        </p:txBody>
      </p:sp>
    </p:spTree>
    <p:extLst>
      <p:ext uri="{BB962C8B-B14F-4D97-AF65-F5344CB8AC3E}">
        <p14:creationId xmlns:p14="http://schemas.microsoft.com/office/powerpoint/2010/main" val="2730917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Adapting the workplace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GB" dirty="0" smtClean="0"/>
              <a:t>Work should be adapted to individual abilities, skills and health status, as well as other factors of diversity</a:t>
            </a:r>
          </a:p>
          <a:p>
            <a:r>
              <a:rPr lang="en-GB" dirty="0" smtClean="0"/>
              <a:t>Dynamic and continuous process throughout working life</a:t>
            </a:r>
          </a:p>
          <a:p>
            <a:r>
              <a:rPr lang="en-GB" dirty="0" smtClean="0"/>
              <a:t>Examples of changes in response to functional capacity:</a:t>
            </a:r>
          </a:p>
          <a:p>
            <a:pPr lvl="1"/>
            <a:r>
              <a:rPr lang="en-GB" dirty="0" smtClean="0"/>
              <a:t>use of equipment</a:t>
            </a:r>
          </a:p>
          <a:p>
            <a:pPr lvl="1"/>
            <a:r>
              <a:rPr lang="en-GB" dirty="0" smtClean="0"/>
              <a:t>good ergonomic design</a:t>
            </a:r>
          </a:p>
          <a:p>
            <a:pPr lvl="1"/>
            <a:r>
              <a:rPr lang="en-GB" dirty="0" smtClean="0"/>
              <a:t>job re-design</a:t>
            </a:r>
          </a:p>
          <a:p>
            <a:pPr lvl="1"/>
            <a:r>
              <a:rPr lang="en-GB" dirty="0" smtClean="0"/>
              <a:t>job rotation</a:t>
            </a:r>
          </a:p>
          <a:p>
            <a:r>
              <a:rPr lang="en-GB" dirty="0" smtClean="0"/>
              <a:t>Good workplace design and good organisation benefit all ages</a:t>
            </a:r>
          </a:p>
          <a:p>
            <a:pPr lvl="1"/>
            <a:endParaRPr lang="en-GB" dirty="0" smtClean="0"/>
          </a:p>
          <a:p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80112" y="4077072"/>
            <a:ext cx="3899647" cy="2088232"/>
          </a:xfrm>
          <a:prstGeom prst="rect">
            <a:avLst/>
          </a:prstGeom>
          <a:effectLst>
            <a:outerShdw blurRad="292100" dist="139700" dir="2700000" algn="ctr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33834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0000" y="180000"/>
            <a:ext cx="8298464" cy="489600"/>
          </a:xfrm>
        </p:spPr>
        <p:txBody>
          <a:bodyPr/>
          <a:lstStyle/>
          <a:p>
            <a:r>
              <a:rPr lang="en-GB" dirty="0" smtClean="0"/>
              <a:t>Disability prevention, rehabilitation and return to work</a:t>
            </a:r>
            <a:endParaRPr lang="en-GB" dirty="0"/>
          </a:p>
        </p:txBody>
      </p:sp>
      <p:sp>
        <p:nvSpPr>
          <p:cNvPr id="8" name="Rectangle 7"/>
          <p:cNvSpPr/>
          <p:nvPr/>
        </p:nvSpPr>
        <p:spPr>
          <a:xfrm>
            <a:off x="0" y="908720"/>
            <a:ext cx="9144000" cy="4968552"/>
          </a:xfrm>
          <a:prstGeom prst="rect">
            <a:avLst/>
          </a:prstGeom>
          <a:blipFill dpi="0" rotWithShape="1">
            <a:blip r:embed="rId2" cstate="email">
              <a:alphaModFix amt="41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0000" y="1116000"/>
            <a:ext cx="8082440" cy="2961072"/>
          </a:xfrm>
          <a:solidFill>
            <a:srgbClr val="FFFFFF"/>
          </a:solidFill>
        </p:spPr>
        <p:txBody>
          <a:bodyPr>
            <a:normAutofit/>
          </a:bodyPr>
          <a:lstStyle/>
          <a:p>
            <a:r>
              <a:rPr lang="en-GB" dirty="0" smtClean="0"/>
              <a:t>Work is good </a:t>
            </a:r>
            <a:r>
              <a:rPr lang="en-GB" dirty="0"/>
              <a:t>for </a:t>
            </a:r>
            <a:r>
              <a:rPr lang="en-GB" dirty="0" smtClean="0"/>
              <a:t>health provided that working conditions are decent</a:t>
            </a:r>
          </a:p>
          <a:p>
            <a:r>
              <a:rPr lang="en-GB" dirty="0"/>
              <a:t>Long-term sick leave can lead to mental health </a:t>
            </a:r>
            <a:r>
              <a:rPr lang="en-GB" dirty="0" smtClean="0"/>
              <a:t>issues</a:t>
            </a:r>
            <a:endParaRPr lang="en-GB" dirty="0"/>
          </a:p>
          <a:p>
            <a:r>
              <a:rPr lang="en-GB" dirty="0" smtClean="0"/>
              <a:t>Health issues most common reason for leaving workforce early</a:t>
            </a:r>
          </a:p>
          <a:p>
            <a:r>
              <a:rPr lang="en-GB" dirty="0" smtClean="0"/>
              <a:t>Important to help people with health problems remain in work through rehabilitation and return to work</a:t>
            </a:r>
          </a:p>
          <a:p>
            <a:r>
              <a:rPr lang="en-GB" dirty="0" smtClean="0"/>
              <a:t>Good examples:</a:t>
            </a:r>
          </a:p>
          <a:p>
            <a:pPr lvl="1"/>
            <a:r>
              <a:rPr lang="en-GB" dirty="0" smtClean="0"/>
              <a:t>‘sick note’ replaced by ‘fit note’ — UK</a:t>
            </a:r>
          </a:p>
          <a:p>
            <a:pPr lvl="1"/>
            <a:r>
              <a:rPr lang="en-GB" dirty="0" smtClean="0"/>
              <a:t>‘return to work’ intervention project — Denmark</a:t>
            </a:r>
          </a:p>
          <a:p>
            <a:pPr lvl="1"/>
            <a:r>
              <a:rPr lang="en-GB" dirty="0" smtClean="0"/>
              <a:t>‘fit2work’ programme — Austria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10088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EUOSHA Campaign 2013">
  <a:themeElements>
    <a:clrScheme name="EU-OSHA Healthy Workplaces Campaign">
      <a:dk1>
        <a:srgbClr val="000000"/>
      </a:dk1>
      <a:lt1>
        <a:srgbClr val="FFFFFF"/>
      </a:lt1>
      <a:dk2>
        <a:srgbClr val="003399"/>
      </a:dk2>
      <a:lt2>
        <a:srgbClr val="FFFFFF"/>
      </a:lt2>
      <a:accent1>
        <a:srgbClr val="003399"/>
      </a:accent1>
      <a:accent2>
        <a:srgbClr val="ACC700"/>
      </a:accent2>
      <a:accent3>
        <a:srgbClr val="B1B3B4"/>
      </a:accent3>
      <a:accent4>
        <a:srgbClr val="E64715"/>
      </a:accent4>
      <a:accent5>
        <a:srgbClr val="58585A"/>
      </a:accent5>
      <a:accent6>
        <a:srgbClr val="DEE999"/>
      </a:accent6>
      <a:hlink>
        <a:srgbClr val="003399"/>
      </a:hlink>
      <a:folHlink>
        <a:srgbClr val="B1B3B4"/>
      </a:folHlink>
    </a:clrScheme>
    <a:fontScheme name="EUOSHA Corporate">
      <a:majorFont>
        <a:latin typeface="Arial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EUOSHA Corpora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  <a:lumMod val="100000"/>
              </a:schemeClr>
            </a:gs>
            <a:gs pos="100000">
              <a:schemeClr val="phClr">
                <a:tint val="9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51000"/>
                <a:satMod val="130000"/>
                <a:lumMod val="100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hade val="100000"/>
                <a:hueMod val="100000"/>
                <a:satMod val="350000"/>
                <a:lumMod val="100000"/>
              </a:schemeClr>
            </a:gs>
            <a:gs pos="92000">
              <a:schemeClr val="phClr">
                <a:shade val="88000"/>
                <a:hueMod val="96000"/>
                <a:satMod val="120000"/>
                <a:lumMod val="74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hade val="100000"/>
                <a:hueMod val="100000"/>
                <a:satMod val="300000"/>
                <a:lumMod val="100000"/>
              </a:schemeClr>
            </a:gs>
            <a:gs pos="100000">
              <a:schemeClr val="phClr">
                <a:shade val="84000"/>
                <a:hueMod val="96000"/>
                <a:satMod val="120000"/>
                <a:lumMod val="8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U-OSHA Healthy Workplaces Campaign">
        <a:dk1>
          <a:srgbClr val="000000"/>
        </a:dk1>
        <a:lt1>
          <a:srgbClr val="FFFFFF"/>
        </a:lt1>
        <a:dk2>
          <a:srgbClr val="003399"/>
        </a:dk2>
        <a:lt2>
          <a:srgbClr val="FFFFFF"/>
        </a:lt2>
        <a:accent1>
          <a:srgbClr val="003399"/>
        </a:accent1>
        <a:accent2>
          <a:srgbClr val="ACC700"/>
        </a:accent2>
        <a:accent3>
          <a:srgbClr val="B1B3B4"/>
        </a:accent3>
        <a:accent4>
          <a:srgbClr val="E64715"/>
        </a:accent4>
        <a:accent5>
          <a:srgbClr val="58585A"/>
        </a:accent5>
        <a:accent6>
          <a:srgbClr val="DEE999"/>
        </a:accent6>
        <a:hlink>
          <a:srgbClr val="003399"/>
        </a:hlink>
        <a:folHlink>
          <a:srgbClr val="B1B3B4"/>
        </a:folHlink>
      </a:clrScheme>
    </a:extraClrScheme>
  </a:extraClrSchemeLst>
  <a:extLst>
    <a:ext uri="{05A4C25C-085E-4340-85A3-A5531E510DB2}">
      <thm15:themeFamily xmlns:thm15="http://schemas.microsoft.com/office/thememl/2012/main" name="EUOSHA Campaign 2016.potx" id="{96FBD0AC-75B8-450B-9CBE-D003EECFB2D9}" vid="{FD70B972-CDE6-4F19-8E81-5694D6724DF7}"/>
    </a:ext>
  </a:extLst>
</a:theme>
</file>

<file path=ppt/theme/theme2.xml><?xml version="1.0" encoding="utf-8"?>
<a:theme xmlns:a="http://schemas.openxmlformats.org/drawingml/2006/main" name="3_EUOSHA Campaign 2013">
  <a:themeElements>
    <a:clrScheme name="EU-OSHA Healthy Workplaces Campaign">
      <a:dk1>
        <a:srgbClr val="000000"/>
      </a:dk1>
      <a:lt1>
        <a:srgbClr val="FFFFFF"/>
      </a:lt1>
      <a:dk2>
        <a:srgbClr val="003399"/>
      </a:dk2>
      <a:lt2>
        <a:srgbClr val="FFFFFF"/>
      </a:lt2>
      <a:accent1>
        <a:srgbClr val="003399"/>
      </a:accent1>
      <a:accent2>
        <a:srgbClr val="ACC700"/>
      </a:accent2>
      <a:accent3>
        <a:srgbClr val="B1B3B4"/>
      </a:accent3>
      <a:accent4>
        <a:srgbClr val="E64715"/>
      </a:accent4>
      <a:accent5>
        <a:srgbClr val="58585A"/>
      </a:accent5>
      <a:accent6>
        <a:srgbClr val="DEE999"/>
      </a:accent6>
      <a:hlink>
        <a:srgbClr val="003399"/>
      </a:hlink>
      <a:folHlink>
        <a:srgbClr val="B1B3B4"/>
      </a:folHlink>
    </a:clrScheme>
    <a:fontScheme name="EUOSHA Corporate">
      <a:majorFont>
        <a:latin typeface="Arial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EUOSHA Corpora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  <a:lumMod val="100000"/>
              </a:schemeClr>
            </a:gs>
            <a:gs pos="100000">
              <a:schemeClr val="phClr">
                <a:tint val="9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51000"/>
                <a:satMod val="130000"/>
                <a:lumMod val="100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hade val="100000"/>
                <a:hueMod val="100000"/>
                <a:satMod val="350000"/>
                <a:lumMod val="100000"/>
              </a:schemeClr>
            </a:gs>
            <a:gs pos="92000">
              <a:schemeClr val="phClr">
                <a:shade val="88000"/>
                <a:hueMod val="96000"/>
                <a:satMod val="120000"/>
                <a:lumMod val="74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hade val="100000"/>
                <a:hueMod val="100000"/>
                <a:satMod val="300000"/>
                <a:lumMod val="100000"/>
              </a:schemeClr>
            </a:gs>
            <a:gs pos="100000">
              <a:schemeClr val="phClr">
                <a:shade val="84000"/>
                <a:hueMod val="96000"/>
                <a:satMod val="120000"/>
                <a:lumMod val="8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U-OSHA Healthy Workplaces Campaign">
        <a:dk1>
          <a:srgbClr val="000000"/>
        </a:dk1>
        <a:lt1>
          <a:srgbClr val="FFFFFF"/>
        </a:lt1>
        <a:dk2>
          <a:srgbClr val="003399"/>
        </a:dk2>
        <a:lt2>
          <a:srgbClr val="FFFFFF"/>
        </a:lt2>
        <a:accent1>
          <a:srgbClr val="003399"/>
        </a:accent1>
        <a:accent2>
          <a:srgbClr val="ACC700"/>
        </a:accent2>
        <a:accent3>
          <a:srgbClr val="B1B3B4"/>
        </a:accent3>
        <a:accent4>
          <a:srgbClr val="E64715"/>
        </a:accent4>
        <a:accent5>
          <a:srgbClr val="58585A"/>
        </a:accent5>
        <a:accent6>
          <a:srgbClr val="DEE999"/>
        </a:accent6>
        <a:hlink>
          <a:srgbClr val="003399"/>
        </a:hlink>
        <a:folHlink>
          <a:srgbClr val="B1B3B4"/>
        </a:folHlink>
      </a:clrScheme>
    </a:extraClrScheme>
  </a:extraClrSchemeLst>
  <a:extLst>
    <a:ext uri="{05A4C25C-085E-4340-85A3-A5531E510DB2}">
      <thm15:themeFamily xmlns:thm15="http://schemas.microsoft.com/office/thememl/2012/main" name="EUOSHA Campaign 2016.potx" id="{96FBD0AC-75B8-450B-9CBE-D003EECFB2D9}" vid="{FD70B972-CDE6-4F19-8E81-5694D6724DF7}"/>
    </a:ext>
  </a:extLst>
</a:theme>
</file>

<file path=ppt/theme/theme3.xml><?xml version="1.0" encoding="utf-8"?>
<a:theme xmlns:a="http://schemas.openxmlformats.org/drawingml/2006/main" name="4_EUOSHA Campaign 2013">
  <a:themeElements>
    <a:clrScheme name="EU-OSHA Healthy Workplaces Campaign">
      <a:dk1>
        <a:srgbClr val="000000"/>
      </a:dk1>
      <a:lt1>
        <a:srgbClr val="FFFFFF"/>
      </a:lt1>
      <a:dk2>
        <a:srgbClr val="003399"/>
      </a:dk2>
      <a:lt2>
        <a:srgbClr val="FFFFFF"/>
      </a:lt2>
      <a:accent1>
        <a:srgbClr val="003399"/>
      </a:accent1>
      <a:accent2>
        <a:srgbClr val="ACC700"/>
      </a:accent2>
      <a:accent3>
        <a:srgbClr val="B1B3B4"/>
      </a:accent3>
      <a:accent4>
        <a:srgbClr val="E64715"/>
      </a:accent4>
      <a:accent5>
        <a:srgbClr val="58585A"/>
      </a:accent5>
      <a:accent6>
        <a:srgbClr val="DEE999"/>
      </a:accent6>
      <a:hlink>
        <a:srgbClr val="003399"/>
      </a:hlink>
      <a:folHlink>
        <a:srgbClr val="B1B3B4"/>
      </a:folHlink>
    </a:clrScheme>
    <a:fontScheme name="EUOSHA Corporate">
      <a:majorFont>
        <a:latin typeface="Arial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EUOSHA Corpora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  <a:lumMod val="100000"/>
              </a:schemeClr>
            </a:gs>
            <a:gs pos="100000">
              <a:schemeClr val="phClr">
                <a:tint val="9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51000"/>
                <a:satMod val="130000"/>
                <a:lumMod val="100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hade val="100000"/>
                <a:hueMod val="100000"/>
                <a:satMod val="350000"/>
                <a:lumMod val="100000"/>
              </a:schemeClr>
            </a:gs>
            <a:gs pos="92000">
              <a:schemeClr val="phClr">
                <a:shade val="88000"/>
                <a:hueMod val="96000"/>
                <a:satMod val="120000"/>
                <a:lumMod val="74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hade val="100000"/>
                <a:hueMod val="100000"/>
                <a:satMod val="300000"/>
                <a:lumMod val="100000"/>
              </a:schemeClr>
            </a:gs>
            <a:gs pos="100000">
              <a:schemeClr val="phClr">
                <a:shade val="84000"/>
                <a:hueMod val="96000"/>
                <a:satMod val="120000"/>
                <a:lumMod val="8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U-OSHA Healthy Workplaces Campaign">
        <a:dk1>
          <a:srgbClr val="000000"/>
        </a:dk1>
        <a:lt1>
          <a:srgbClr val="FFFFFF"/>
        </a:lt1>
        <a:dk2>
          <a:srgbClr val="003399"/>
        </a:dk2>
        <a:lt2>
          <a:srgbClr val="FFFFFF"/>
        </a:lt2>
        <a:accent1>
          <a:srgbClr val="003399"/>
        </a:accent1>
        <a:accent2>
          <a:srgbClr val="ACC700"/>
        </a:accent2>
        <a:accent3>
          <a:srgbClr val="B1B3B4"/>
        </a:accent3>
        <a:accent4>
          <a:srgbClr val="E64715"/>
        </a:accent4>
        <a:accent5>
          <a:srgbClr val="58585A"/>
        </a:accent5>
        <a:accent6>
          <a:srgbClr val="DEE999"/>
        </a:accent6>
        <a:hlink>
          <a:srgbClr val="003399"/>
        </a:hlink>
        <a:folHlink>
          <a:srgbClr val="B1B3B4"/>
        </a:folHlink>
      </a:clrScheme>
    </a:extraClrScheme>
  </a:extraClrSchemeLst>
  <a:extLst>
    <a:ext uri="{05A4C25C-085E-4340-85A3-A5531E510DB2}">
      <thm15:themeFamily xmlns:thm15="http://schemas.microsoft.com/office/thememl/2012/main" name="EUOSHA Campaign 2016.potx" id="{96FBD0AC-75B8-450B-9CBE-D003EECFB2D9}" vid="{FD70B972-CDE6-4F19-8E81-5694D6724DF7}"/>
    </a:ext>
  </a:extLst>
</a:theme>
</file>

<file path=ppt/theme/theme4.xml><?xml version="1.0" encoding="utf-8"?>
<a:theme xmlns:a="http://schemas.openxmlformats.org/drawingml/2006/main" name="1_EUOSHA Campaign 2013">
  <a:themeElements>
    <a:clrScheme name="EU-OSHA Healthy Workplaces Campaign">
      <a:dk1>
        <a:srgbClr val="000000"/>
      </a:dk1>
      <a:lt1>
        <a:srgbClr val="FFFFFF"/>
      </a:lt1>
      <a:dk2>
        <a:srgbClr val="003399"/>
      </a:dk2>
      <a:lt2>
        <a:srgbClr val="FFFFFF"/>
      </a:lt2>
      <a:accent1>
        <a:srgbClr val="003399"/>
      </a:accent1>
      <a:accent2>
        <a:srgbClr val="ACC700"/>
      </a:accent2>
      <a:accent3>
        <a:srgbClr val="B1B3B4"/>
      </a:accent3>
      <a:accent4>
        <a:srgbClr val="E64715"/>
      </a:accent4>
      <a:accent5>
        <a:srgbClr val="58585A"/>
      </a:accent5>
      <a:accent6>
        <a:srgbClr val="DEE999"/>
      </a:accent6>
      <a:hlink>
        <a:srgbClr val="003399"/>
      </a:hlink>
      <a:folHlink>
        <a:srgbClr val="B1B3B4"/>
      </a:folHlink>
    </a:clrScheme>
    <a:fontScheme name="EUOSHA Corporate">
      <a:majorFont>
        <a:latin typeface="Arial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EUOSHA Corpora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  <a:lumMod val="100000"/>
              </a:schemeClr>
            </a:gs>
            <a:gs pos="100000">
              <a:schemeClr val="phClr">
                <a:tint val="9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51000"/>
                <a:satMod val="130000"/>
                <a:lumMod val="100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hade val="100000"/>
                <a:hueMod val="100000"/>
                <a:satMod val="350000"/>
                <a:lumMod val="100000"/>
              </a:schemeClr>
            </a:gs>
            <a:gs pos="92000">
              <a:schemeClr val="phClr">
                <a:shade val="88000"/>
                <a:hueMod val="96000"/>
                <a:satMod val="120000"/>
                <a:lumMod val="74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hade val="100000"/>
                <a:hueMod val="100000"/>
                <a:satMod val="300000"/>
                <a:lumMod val="100000"/>
              </a:schemeClr>
            </a:gs>
            <a:gs pos="100000">
              <a:schemeClr val="phClr">
                <a:shade val="84000"/>
                <a:hueMod val="96000"/>
                <a:satMod val="120000"/>
                <a:lumMod val="8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U-OSHA Healthy Workplaces Campaign">
        <a:dk1>
          <a:srgbClr val="000000"/>
        </a:dk1>
        <a:lt1>
          <a:srgbClr val="FFFFFF"/>
        </a:lt1>
        <a:dk2>
          <a:srgbClr val="003399"/>
        </a:dk2>
        <a:lt2>
          <a:srgbClr val="FFFFFF"/>
        </a:lt2>
        <a:accent1>
          <a:srgbClr val="003399"/>
        </a:accent1>
        <a:accent2>
          <a:srgbClr val="ACC700"/>
        </a:accent2>
        <a:accent3>
          <a:srgbClr val="B1B3B4"/>
        </a:accent3>
        <a:accent4>
          <a:srgbClr val="E64715"/>
        </a:accent4>
        <a:accent5>
          <a:srgbClr val="58585A"/>
        </a:accent5>
        <a:accent6>
          <a:srgbClr val="DEE999"/>
        </a:accent6>
        <a:hlink>
          <a:srgbClr val="003399"/>
        </a:hlink>
        <a:folHlink>
          <a:srgbClr val="B1B3B4"/>
        </a:folHlink>
      </a:clrScheme>
    </a:extraClrScheme>
  </a:extraClrSchemeLst>
  <a:extLst>
    <a:ext uri="{05A4C25C-085E-4340-85A3-A5531E510DB2}">
      <thm15:themeFamily xmlns:thm15="http://schemas.microsoft.com/office/thememl/2012/main" name="EUOSHA Campaign 2016.potx" id="{96FBD0AC-75B8-450B-9CBE-D003EECFB2D9}" vid="{EB0B2771-6457-4C56-BC0B-D9E8C1F7A483}"/>
    </a:ext>
  </a:extLst>
</a:theme>
</file>

<file path=ppt/theme/theme5.xml><?xml version="1.0" encoding="utf-8"?>
<a:theme xmlns:a="http://schemas.openxmlformats.org/drawingml/2006/main" name="2_EUOSHA Campaign 2013">
  <a:themeElements>
    <a:clrScheme name="EU-OSHA Healthy Workplaces Campaign">
      <a:dk1>
        <a:srgbClr val="000000"/>
      </a:dk1>
      <a:lt1>
        <a:srgbClr val="FFFFFF"/>
      </a:lt1>
      <a:dk2>
        <a:srgbClr val="003399"/>
      </a:dk2>
      <a:lt2>
        <a:srgbClr val="FFFFFF"/>
      </a:lt2>
      <a:accent1>
        <a:srgbClr val="003399"/>
      </a:accent1>
      <a:accent2>
        <a:srgbClr val="ACC700"/>
      </a:accent2>
      <a:accent3>
        <a:srgbClr val="B1B3B4"/>
      </a:accent3>
      <a:accent4>
        <a:srgbClr val="E64715"/>
      </a:accent4>
      <a:accent5>
        <a:srgbClr val="58585A"/>
      </a:accent5>
      <a:accent6>
        <a:srgbClr val="DEE999"/>
      </a:accent6>
      <a:hlink>
        <a:srgbClr val="003399"/>
      </a:hlink>
      <a:folHlink>
        <a:srgbClr val="B1B3B4"/>
      </a:folHlink>
    </a:clrScheme>
    <a:fontScheme name="EUOSHA Corporate">
      <a:majorFont>
        <a:latin typeface="Arial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EUOSHA Corpora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  <a:lumMod val="100000"/>
              </a:schemeClr>
            </a:gs>
            <a:gs pos="100000">
              <a:schemeClr val="phClr">
                <a:tint val="9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51000"/>
                <a:satMod val="130000"/>
                <a:lumMod val="100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hade val="100000"/>
                <a:hueMod val="100000"/>
                <a:satMod val="350000"/>
                <a:lumMod val="100000"/>
              </a:schemeClr>
            </a:gs>
            <a:gs pos="92000">
              <a:schemeClr val="phClr">
                <a:shade val="88000"/>
                <a:hueMod val="96000"/>
                <a:satMod val="120000"/>
                <a:lumMod val="74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hade val="100000"/>
                <a:hueMod val="100000"/>
                <a:satMod val="300000"/>
                <a:lumMod val="100000"/>
              </a:schemeClr>
            </a:gs>
            <a:gs pos="100000">
              <a:schemeClr val="phClr">
                <a:shade val="84000"/>
                <a:hueMod val="96000"/>
                <a:satMod val="120000"/>
                <a:lumMod val="8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U-OSHA Healthy Workplaces Campaign">
        <a:dk1>
          <a:srgbClr val="000000"/>
        </a:dk1>
        <a:lt1>
          <a:srgbClr val="FFFFFF"/>
        </a:lt1>
        <a:dk2>
          <a:srgbClr val="003399"/>
        </a:dk2>
        <a:lt2>
          <a:srgbClr val="FFFFFF"/>
        </a:lt2>
        <a:accent1>
          <a:srgbClr val="003399"/>
        </a:accent1>
        <a:accent2>
          <a:srgbClr val="ACC700"/>
        </a:accent2>
        <a:accent3>
          <a:srgbClr val="B1B3B4"/>
        </a:accent3>
        <a:accent4>
          <a:srgbClr val="E64715"/>
        </a:accent4>
        <a:accent5>
          <a:srgbClr val="58585A"/>
        </a:accent5>
        <a:accent6>
          <a:srgbClr val="DEE999"/>
        </a:accent6>
        <a:hlink>
          <a:srgbClr val="003399"/>
        </a:hlink>
        <a:folHlink>
          <a:srgbClr val="B1B3B4"/>
        </a:folHlink>
      </a:clrScheme>
    </a:extraClrScheme>
  </a:extraClrSchemeLst>
  <a:extLst>
    <a:ext uri="{05A4C25C-085E-4340-85A3-A5531E510DB2}">
      <thm15:themeFamily xmlns:thm15="http://schemas.microsoft.com/office/thememl/2012/main" name="EUOSHA Campaign 2016.potx" id="{96FBD0AC-75B8-450B-9CBE-D003EECFB2D9}" vid="{B119B0FD-36AC-4EB3-888E-DF2D373E34DE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EUOSHA Campaign 2016-4-3-Extended</Template>
  <TotalTime>290</TotalTime>
  <Words>743</Words>
  <Application>Microsoft Office PowerPoint</Application>
  <PresentationFormat>On-screen Show (4:3)</PresentationFormat>
  <Paragraphs>174</Paragraphs>
  <Slides>19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19</vt:i4>
      </vt:variant>
    </vt:vector>
  </HeadingPairs>
  <TitlesOfParts>
    <vt:vector size="30" baseType="lpstr">
      <vt:lpstr>ＭＳ Ｐゴシック</vt:lpstr>
      <vt:lpstr>Arial</vt:lpstr>
      <vt:lpstr>Calibri</vt:lpstr>
      <vt:lpstr>Courier New</vt:lpstr>
      <vt:lpstr>Trebuchet MS</vt:lpstr>
      <vt:lpstr>Wingdings</vt:lpstr>
      <vt:lpstr>EUOSHA Campaign 2013</vt:lpstr>
      <vt:lpstr>3_EUOSHA Campaign 2013</vt:lpstr>
      <vt:lpstr>4_EUOSHA Campaign 2013</vt:lpstr>
      <vt:lpstr>1_EUOSHA Campaign 2013</vt:lpstr>
      <vt:lpstr>2_EUOSHA Campaign 2013</vt:lpstr>
      <vt:lpstr>Healthy Workplaces for All Ages</vt:lpstr>
      <vt:lpstr>PowerPoint Presentation</vt:lpstr>
      <vt:lpstr>Key objectives</vt:lpstr>
      <vt:lpstr>What is the issue?</vt:lpstr>
      <vt:lpstr>Prevention throughout working life — holistic approach</vt:lpstr>
      <vt:lpstr>Work ability concept</vt:lpstr>
      <vt:lpstr>PowerPoint Presentation</vt:lpstr>
      <vt:lpstr>Adapting the workplace</vt:lpstr>
      <vt:lpstr>Disability prevention, rehabilitation and return to work</vt:lpstr>
      <vt:lpstr>PowerPoint Presentation</vt:lpstr>
      <vt:lpstr>PowerPoint Presentation</vt:lpstr>
      <vt:lpstr>Human resources (HR) and OSH management</vt:lpstr>
      <vt:lpstr>What are the benefits?</vt:lpstr>
      <vt:lpstr>PowerPoint Presentation</vt:lpstr>
      <vt:lpstr>Key dates</vt:lpstr>
      <vt:lpstr>Campaign partnership offer</vt:lpstr>
      <vt:lpstr>Healthy Workplaces Good Practice Awards</vt:lpstr>
      <vt:lpstr>Campaign resources</vt:lpstr>
      <vt:lpstr>Further information</vt:lpstr>
    </vt:vector>
  </TitlesOfParts>
  <Company>EU-OSHA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Healthy Workplaces for All Ages</dc:title>
  <dc:creator>Estelle VIARD</dc:creator>
  <cp:lastModifiedBy>Estelle VIARD</cp:lastModifiedBy>
  <cp:revision>5</cp:revision>
  <dcterms:created xsi:type="dcterms:W3CDTF">2015-11-25T10:26:49Z</dcterms:created>
  <dcterms:modified xsi:type="dcterms:W3CDTF">2015-11-26T09:58:48Z</dcterms:modified>
</cp:coreProperties>
</file>