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2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25B1E-B254-42C3-9DDF-45E032912B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CE2EB3-CAC9-4451-8E31-090BEBCD647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dirty="0" smtClean="0">
              <a:solidFill>
                <a:srgbClr val="3A826A"/>
              </a:solidFill>
              <a:latin typeface="Arial Narrow" panose="020B0606020202030204" pitchFamily="34" charset="0"/>
            </a:rPr>
            <a:t>PROGRAM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b="1" dirty="0" smtClean="0">
            <a:solidFill>
              <a:srgbClr val="3A826A"/>
            </a:solidFill>
            <a:latin typeface="Arial Narrow" panose="020B060602020203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>
              <a:solidFill>
                <a:srgbClr val="3A826A"/>
              </a:solidFill>
            </a:rPr>
            <a:t>09:30 - 09:45 Arrival and registration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>
              <a:solidFill>
                <a:srgbClr val="3A826A"/>
              </a:solidFill>
            </a:rPr>
            <a:t>09:45 </a:t>
          </a:r>
          <a:r>
            <a:rPr lang="en-US" sz="1400" b="1" dirty="0" smtClean="0">
              <a:solidFill>
                <a:srgbClr val="3A826A"/>
              </a:solidFill>
            </a:rPr>
            <a:t>- 10:00 Entrepreneurship in Italy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>
              <a:solidFill>
                <a:srgbClr val="3A826A"/>
              </a:solidFill>
            </a:rPr>
            <a:t>	</a:t>
          </a:r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Andrea </a:t>
          </a:r>
          <a:r>
            <a:rPr lang="en-US" sz="12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Santagata</a:t>
          </a:r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  <a:r>
            <a:rPr lang="es-E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Chief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Innovation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Officer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es-E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Gruppo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Mondadori</a:t>
          </a: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en-US" sz="14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400" b="1" dirty="0" smtClean="0">
              <a:solidFill>
                <a:srgbClr val="3A826A"/>
              </a:solidFill>
            </a:rPr>
            <a:t>10:00 - 10:30 Presentation of BIND 4.0 Accelerator Program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Cristina </a:t>
          </a:r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Oyón  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Strategic 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Initiatives Manager,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SPRI-Business 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Development Agency of Basque Country´s 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Government</a:t>
          </a: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en-US" sz="14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400" b="1" dirty="0" smtClean="0">
              <a:solidFill>
                <a:srgbClr val="3A826A"/>
              </a:solidFill>
            </a:rPr>
            <a:t>10:30 - 11:15 </a:t>
          </a:r>
          <a:r>
            <a:rPr lang="en-US" sz="1400" b="1" dirty="0" smtClean="0">
              <a:solidFill>
                <a:srgbClr val="3A826A"/>
              </a:solidFill>
            </a:rPr>
            <a:t>Roundtable </a:t>
          </a:r>
          <a:r>
            <a:rPr lang="en-US" sz="1400" b="1" dirty="0" smtClean="0">
              <a:solidFill>
                <a:srgbClr val="3A826A"/>
              </a:solidFill>
            </a:rPr>
            <a:t>discussion with </a:t>
          </a:r>
          <a:r>
            <a:rPr lang="en-US" sz="1400" b="1" dirty="0" smtClean="0">
              <a:solidFill>
                <a:srgbClr val="3A826A"/>
              </a:solidFill>
            </a:rPr>
            <a:t>BIND 4.0 participants</a:t>
          </a:r>
          <a:endParaRPr lang="en-US" sz="1400" b="1" dirty="0" smtClean="0">
            <a:solidFill>
              <a:srgbClr val="3A826A"/>
            </a:solidFill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s-ES" sz="12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Moderator</a:t>
          </a:r>
          <a:r>
            <a: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:  Amaia Martínez 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BIND 4.0 </a:t>
          </a:r>
          <a:r>
            <a:rPr lang="es-E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Coordinator</a:t>
          </a:r>
          <a:endParaRPr lang="es-ES" sz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Amaia </a:t>
          </a:r>
          <a:r>
            <a:rPr lang="en-US" sz="12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Arbaiza</a:t>
          </a:r>
          <a:r>
            <a: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Bridgestone 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Europe, Middle East and Africa; BIND 4.0 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Partner 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Company </a:t>
          </a:r>
          <a:endParaRPr lang="en-US" sz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Seda </a:t>
          </a:r>
          <a:r>
            <a:rPr lang="es-ES" sz="12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Tosun</a:t>
          </a:r>
          <a:r>
            <a: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Co-</a:t>
          </a:r>
          <a:r>
            <a:rPr lang="es-E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Founder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&amp; CEO, </a:t>
          </a:r>
          <a:r>
            <a:rPr lang="es-E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Immersia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; BIND 4.0 </a:t>
          </a:r>
          <a:r>
            <a:rPr lang="es-E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Startup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es-ES" sz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Mar Eroles </a:t>
          </a:r>
          <a:r>
            <a:rPr lang="es-ES" sz="12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Founder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of Mandarina Capital; BIND 4.0 </a:t>
          </a: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Mentor </a:t>
          </a:r>
          <a:endParaRPr lang="es-ES" sz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1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S" sz="1400" b="1" dirty="0" smtClean="0">
              <a:solidFill>
                <a:srgbClr val="3A826A"/>
              </a:solidFill>
            </a:rPr>
            <a:t>11:15 - 11:30 </a:t>
          </a:r>
          <a:r>
            <a:rPr lang="es-ES" sz="1400" b="1" dirty="0" err="1" smtClean="0">
              <a:solidFill>
                <a:srgbClr val="3A826A"/>
              </a:solidFill>
            </a:rPr>
            <a:t>Questions</a:t>
          </a:r>
          <a:r>
            <a:rPr lang="es-ES" sz="1400" b="1" dirty="0" smtClean="0">
              <a:solidFill>
                <a:srgbClr val="3A826A"/>
              </a:solidFill>
            </a:rPr>
            <a:t> &amp; </a:t>
          </a:r>
          <a:r>
            <a:rPr lang="es-ES" sz="1400" b="1" dirty="0" err="1" smtClean="0">
              <a:solidFill>
                <a:srgbClr val="3A826A"/>
              </a:solidFill>
            </a:rPr>
            <a:t>Answers</a:t>
          </a:r>
          <a:endParaRPr lang="es-ES" sz="1400" b="1" dirty="0" smtClean="0">
            <a:solidFill>
              <a:srgbClr val="3A826A"/>
            </a:solidFill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es-ES" sz="14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S" sz="1400" b="1" dirty="0" smtClean="0">
              <a:solidFill>
                <a:srgbClr val="3A826A"/>
              </a:solidFill>
            </a:rPr>
            <a:t>11:30 - 12:00 </a:t>
          </a:r>
          <a:r>
            <a:rPr lang="es-ES" sz="1400" b="1" dirty="0" err="1" smtClean="0">
              <a:solidFill>
                <a:srgbClr val="3A826A"/>
              </a:solidFill>
            </a:rPr>
            <a:t>Networking</a:t>
          </a:r>
          <a:r>
            <a:rPr lang="es-ES" sz="1400" b="1" dirty="0" smtClean="0">
              <a:solidFill>
                <a:srgbClr val="3A826A"/>
              </a:solidFill>
            </a:rPr>
            <a:t> </a:t>
          </a:r>
          <a:r>
            <a:rPr lang="es-ES" sz="1400" b="1" dirty="0" err="1" smtClean="0">
              <a:solidFill>
                <a:srgbClr val="3A826A"/>
              </a:solidFill>
            </a:rPr>
            <a:t>coffee</a:t>
          </a:r>
          <a:endParaRPr lang="es-ES" sz="1400" b="1" dirty="0" smtClean="0">
            <a:solidFill>
              <a:srgbClr val="3A826A"/>
            </a:solidFill>
          </a:endParaRPr>
        </a:p>
      </dgm:t>
    </dgm:pt>
    <dgm:pt modelId="{5959E468-A8B3-4D0F-8AE2-384AE503FF6B}" type="parTrans" cxnId="{E803A3C3-1354-49F2-B1FC-ED0604F509EF}">
      <dgm:prSet/>
      <dgm:spPr/>
      <dgm:t>
        <a:bodyPr/>
        <a:lstStyle/>
        <a:p>
          <a:endParaRPr lang="es-ES" sz="2800">
            <a:latin typeface="+mj-lt"/>
          </a:endParaRPr>
        </a:p>
      </dgm:t>
    </dgm:pt>
    <dgm:pt modelId="{6FF2463B-9AD4-45EE-8FD3-514F79D5ECE2}" type="sibTrans" cxnId="{E803A3C3-1354-49F2-B1FC-ED0604F509EF}">
      <dgm:prSet/>
      <dgm:spPr/>
      <dgm:t>
        <a:bodyPr/>
        <a:lstStyle/>
        <a:p>
          <a:endParaRPr lang="es-ES" sz="2800">
            <a:latin typeface="+mj-lt"/>
          </a:endParaRPr>
        </a:p>
      </dgm:t>
    </dgm:pt>
    <dgm:pt modelId="{BF2D02D8-919C-4CDF-8510-98D80BAB3847}" type="pres">
      <dgm:prSet presAssocID="{F8025B1E-B254-42C3-9DDF-45E032912B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3A53C1-5C19-44FB-8791-0688C236A819}" type="pres">
      <dgm:prSet presAssocID="{F8025B1E-B254-42C3-9DDF-45E032912BAF}" presName="Name1" presStyleCnt="0"/>
      <dgm:spPr/>
    </dgm:pt>
    <dgm:pt modelId="{3C6B1C74-87C0-42CB-9721-F3AB6C410A54}" type="pres">
      <dgm:prSet presAssocID="{F8025B1E-B254-42C3-9DDF-45E032912BAF}" presName="cycle" presStyleCnt="0"/>
      <dgm:spPr/>
    </dgm:pt>
    <dgm:pt modelId="{82378A59-384A-4483-BBE7-CA03C70611F6}" type="pres">
      <dgm:prSet presAssocID="{F8025B1E-B254-42C3-9DDF-45E032912BAF}" presName="srcNode" presStyleLbl="node1" presStyleIdx="0" presStyleCnt="1"/>
      <dgm:spPr/>
    </dgm:pt>
    <dgm:pt modelId="{FF1CEA33-24C8-4A1C-8FEB-8FB336BB1B57}" type="pres">
      <dgm:prSet presAssocID="{F8025B1E-B254-42C3-9DDF-45E032912BAF}" presName="conn" presStyleLbl="parChTrans1D2" presStyleIdx="0" presStyleCnt="1"/>
      <dgm:spPr/>
      <dgm:t>
        <a:bodyPr/>
        <a:lstStyle/>
        <a:p>
          <a:endParaRPr lang="es-ES"/>
        </a:p>
      </dgm:t>
    </dgm:pt>
    <dgm:pt modelId="{D9DDC311-2579-426F-8C04-CD1BEF246530}" type="pres">
      <dgm:prSet presAssocID="{F8025B1E-B254-42C3-9DDF-45E032912BAF}" presName="extraNode" presStyleLbl="node1" presStyleIdx="0" presStyleCnt="1"/>
      <dgm:spPr/>
    </dgm:pt>
    <dgm:pt modelId="{C6FAC50F-DE92-4113-856F-A9C6D229EE46}" type="pres">
      <dgm:prSet presAssocID="{F8025B1E-B254-42C3-9DDF-45E032912BAF}" presName="dstNode" presStyleLbl="node1" presStyleIdx="0" presStyleCnt="1"/>
      <dgm:spPr/>
    </dgm:pt>
    <dgm:pt modelId="{D37A01AD-443A-442C-BDE9-F9A8ED6A1B43}" type="pres">
      <dgm:prSet presAssocID="{A6CE2EB3-CAC9-4451-8E31-090BEBCD647B}" presName="text_1" presStyleLbl="node1" presStyleIdx="0" presStyleCnt="1" custScaleX="102438" custScaleY="1891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3680C-866D-4B60-B0E6-1FBA98A28625}" type="pres">
      <dgm:prSet presAssocID="{A6CE2EB3-CAC9-4451-8E31-090BEBCD647B}" presName="accent_1" presStyleCnt="0"/>
      <dgm:spPr/>
    </dgm:pt>
    <dgm:pt modelId="{9BAA786E-D10C-4C09-87D9-0951A6C0360B}" type="pres">
      <dgm:prSet presAssocID="{A6CE2EB3-CAC9-4451-8E31-090BEBCD647B}" presName="accentRepeatNode" presStyleLbl="solidFgAcc1" presStyleIdx="0" presStyleCnt="1"/>
      <dgm:spPr>
        <a:ln>
          <a:solidFill>
            <a:srgbClr val="119169"/>
          </a:solidFill>
        </a:ln>
      </dgm:spPr>
      <dgm:t>
        <a:bodyPr/>
        <a:lstStyle/>
        <a:p>
          <a:endParaRPr lang="es-ES"/>
        </a:p>
      </dgm:t>
    </dgm:pt>
  </dgm:ptLst>
  <dgm:cxnLst>
    <dgm:cxn modelId="{E803A3C3-1354-49F2-B1FC-ED0604F509EF}" srcId="{F8025B1E-B254-42C3-9DDF-45E032912BAF}" destId="{A6CE2EB3-CAC9-4451-8E31-090BEBCD647B}" srcOrd="0" destOrd="0" parTransId="{5959E468-A8B3-4D0F-8AE2-384AE503FF6B}" sibTransId="{6FF2463B-9AD4-45EE-8FD3-514F79D5ECE2}"/>
    <dgm:cxn modelId="{779378C1-BD65-47D8-A889-6BF77417DC76}" type="presOf" srcId="{6FF2463B-9AD4-45EE-8FD3-514F79D5ECE2}" destId="{FF1CEA33-24C8-4A1C-8FEB-8FB336BB1B57}" srcOrd="0" destOrd="0" presId="urn:microsoft.com/office/officeart/2008/layout/VerticalCurvedList"/>
    <dgm:cxn modelId="{0C4947DD-ADC0-401C-B14A-76249C214CAF}" type="presOf" srcId="{A6CE2EB3-CAC9-4451-8E31-090BEBCD647B}" destId="{D37A01AD-443A-442C-BDE9-F9A8ED6A1B43}" srcOrd="0" destOrd="0" presId="urn:microsoft.com/office/officeart/2008/layout/VerticalCurvedList"/>
    <dgm:cxn modelId="{FAA1344D-9DFF-4434-BCC7-F3C9C18CCE58}" type="presOf" srcId="{F8025B1E-B254-42C3-9DDF-45E032912BAF}" destId="{BF2D02D8-919C-4CDF-8510-98D80BAB3847}" srcOrd="0" destOrd="0" presId="urn:microsoft.com/office/officeart/2008/layout/VerticalCurvedList"/>
    <dgm:cxn modelId="{AD6D6156-D996-4EA3-A258-75D3BEF4E0AB}" type="presParOf" srcId="{BF2D02D8-919C-4CDF-8510-98D80BAB3847}" destId="{153A53C1-5C19-44FB-8791-0688C236A819}" srcOrd="0" destOrd="0" presId="urn:microsoft.com/office/officeart/2008/layout/VerticalCurvedList"/>
    <dgm:cxn modelId="{CB098ADD-3ED6-471A-9E74-BA223445277F}" type="presParOf" srcId="{153A53C1-5C19-44FB-8791-0688C236A819}" destId="{3C6B1C74-87C0-42CB-9721-F3AB6C410A54}" srcOrd="0" destOrd="0" presId="urn:microsoft.com/office/officeart/2008/layout/VerticalCurvedList"/>
    <dgm:cxn modelId="{66144367-2EA7-4140-B4A5-29081D962468}" type="presParOf" srcId="{3C6B1C74-87C0-42CB-9721-F3AB6C410A54}" destId="{82378A59-384A-4483-BBE7-CA03C70611F6}" srcOrd="0" destOrd="0" presId="urn:microsoft.com/office/officeart/2008/layout/VerticalCurvedList"/>
    <dgm:cxn modelId="{C2B96587-A912-4729-8F6C-06F663D0490F}" type="presParOf" srcId="{3C6B1C74-87C0-42CB-9721-F3AB6C410A54}" destId="{FF1CEA33-24C8-4A1C-8FEB-8FB336BB1B57}" srcOrd="1" destOrd="0" presId="urn:microsoft.com/office/officeart/2008/layout/VerticalCurvedList"/>
    <dgm:cxn modelId="{A7FDF8D2-411B-4C7F-95BC-43131B572D6C}" type="presParOf" srcId="{3C6B1C74-87C0-42CB-9721-F3AB6C410A54}" destId="{D9DDC311-2579-426F-8C04-CD1BEF246530}" srcOrd="2" destOrd="0" presId="urn:microsoft.com/office/officeart/2008/layout/VerticalCurvedList"/>
    <dgm:cxn modelId="{12C74001-A5A7-4F36-854B-69DCAE4C76EA}" type="presParOf" srcId="{3C6B1C74-87C0-42CB-9721-F3AB6C410A54}" destId="{C6FAC50F-DE92-4113-856F-A9C6D229EE46}" srcOrd="3" destOrd="0" presId="urn:microsoft.com/office/officeart/2008/layout/VerticalCurvedList"/>
    <dgm:cxn modelId="{AF4647FF-CD93-4582-9F81-6C4054D9BB52}" type="presParOf" srcId="{153A53C1-5C19-44FB-8791-0688C236A819}" destId="{D37A01AD-443A-442C-BDE9-F9A8ED6A1B43}" srcOrd="1" destOrd="0" presId="urn:microsoft.com/office/officeart/2008/layout/VerticalCurvedList"/>
    <dgm:cxn modelId="{082473A8-9E89-4C2D-996C-1435C9DD218C}" type="presParOf" srcId="{153A53C1-5C19-44FB-8791-0688C236A819}" destId="{13D3680C-866D-4B60-B0E6-1FBA98A28625}" srcOrd="2" destOrd="0" presId="urn:microsoft.com/office/officeart/2008/layout/VerticalCurvedList"/>
    <dgm:cxn modelId="{10618CAA-2FA6-4483-BE53-97D1B8DE1013}" type="presParOf" srcId="{13D3680C-866D-4B60-B0E6-1FBA98A28625}" destId="{9BAA786E-D10C-4C09-87D9-0951A6C036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1CEA33-24C8-4A1C-8FEB-8FB336BB1B57}">
      <dsp:nvSpPr>
        <dsp:cNvPr id="0" name=""/>
        <dsp:cNvSpPr/>
      </dsp:nvSpPr>
      <dsp:spPr>
        <a:xfrm>
          <a:off x="-5581095" y="-920852"/>
          <a:ext cx="7164101" cy="7164101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A01AD-443A-442C-BDE9-F9A8ED6A1B43}">
      <dsp:nvSpPr>
        <dsp:cNvPr id="0" name=""/>
        <dsp:cNvSpPr/>
      </dsp:nvSpPr>
      <dsp:spPr>
        <a:xfrm>
          <a:off x="1439290" y="260138"/>
          <a:ext cx="8279101" cy="4802119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232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kern="1200" dirty="0" smtClean="0">
              <a:solidFill>
                <a:srgbClr val="3A826A"/>
              </a:solidFill>
              <a:latin typeface="Arial Narrow" panose="020B0606020202030204" pitchFamily="34" charset="0"/>
            </a:rPr>
            <a:t>PROGRAM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b="1" kern="1200" dirty="0" smtClean="0">
            <a:solidFill>
              <a:srgbClr val="3A826A"/>
            </a:solidFill>
            <a:latin typeface="Arial Narrow" panose="020B0606020202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 smtClean="0">
              <a:solidFill>
                <a:srgbClr val="3A826A"/>
              </a:solidFill>
            </a:rPr>
            <a:t>09:30 - 09:45 Arrival and registration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 smtClean="0">
              <a:solidFill>
                <a:srgbClr val="3A826A"/>
              </a:solidFill>
            </a:rPr>
            <a:t>09:45 </a:t>
          </a:r>
          <a:r>
            <a:rPr lang="en-US" sz="1400" b="1" kern="1200" dirty="0" smtClean="0">
              <a:solidFill>
                <a:srgbClr val="3A826A"/>
              </a:solidFill>
            </a:rPr>
            <a:t>- 10:00 Entrepreneurship in Italy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 smtClean="0">
              <a:solidFill>
                <a:srgbClr val="3A826A"/>
              </a:solidFill>
            </a:rPr>
            <a:t>	</a:t>
          </a: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Andrea </a:t>
          </a:r>
          <a:r>
            <a:rPr lang="en-US" sz="12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Santagata</a:t>
          </a: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  <a:r>
            <a:rPr lang="es-E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Chief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Innovation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Officer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es-E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Gruppo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Mondadori</a:t>
          </a: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en-US" sz="14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smtClean="0">
              <a:solidFill>
                <a:srgbClr val="3A826A"/>
              </a:solidFill>
            </a:rPr>
            <a:t>10:00 - 10:30 Presentation of BIND 4.0 Accelerator Program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Cristina </a:t>
          </a: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Oyón  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Strategic 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Initiatives Manager, 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SPRI-Business 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Development Agency of Basque Country´s 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Government</a:t>
          </a: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en-US" sz="14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smtClean="0">
              <a:solidFill>
                <a:srgbClr val="3A826A"/>
              </a:solidFill>
            </a:rPr>
            <a:t>10:30 - 11:15 </a:t>
          </a:r>
          <a:r>
            <a:rPr lang="en-US" sz="1400" b="1" kern="1200" dirty="0" smtClean="0">
              <a:solidFill>
                <a:srgbClr val="3A826A"/>
              </a:solidFill>
            </a:rPr>
            <a:t>Roundtable </a:t>
          </a:r>
          <a:r>
            <a:rPr lang="en-US" sz="1400" b="1" kern="1200" dirty="0" smtClean="0">
              <a:solidFill>
                <a:srgbClr val="3A826A"/>
              </a:solidFill>
            </a:rPr>
            <a:t>discussion with </a:t>
          </a:r>
          <a:r>
            <a:rPr lang="en-US" sz="1400" b="1" kern="1200" dirty="0" smtClean="0">
              <a:solidFill>
                <a:srgbClr val="3A826A"/>
              </a:solidFill>
            </a:rPr>
            <a:t>BIND 4.0 participants</a:t>
          </a:r>
          <a:endParaRPr lang="en-US" sz="1400" b="1" kern="1200" dirty="0" smtClean="0">
            <a:solidFill>
              <a:srgbClr val="3A826A"/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s-ES" sz="12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Moderator</a:t>
          </a:r>
          <a:r>
            <a:rPr lang="es-E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:  Amaia Martínez 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BIND 4.0 </a:t>
          </a:r>
          <a:r>
            <a:rPr lang="es-E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Coordinator</a:t>
          </a:r>
          <a:endParaRPr lang="es-ES" sz="12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Amaia </a:t>
          </a:r>
          <a:r>
            <a:rPr lang="en-US" sz="12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Arbaiza</a:t>
          </a:r>
          <a:r>
            <a:rPr lang="en-U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Bridgestone 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Europe, Middle East and Africa; BIND 4.0 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Partner 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Company </a:t>
          </a:r>
          <a:endParaRPr lang="en-US" sz="12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s-E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Seda </a:t>
          </a:r>
          <a:r>
            <a:rPr lang="es-ES" sz="12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Tosun</a:t>
          </a:r>
          <a:r>
            <a:rPr lang="es-E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Co-</a:t>
          </a:r>
          <a:r>
            <a:rPr lang="es-E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Founder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&amp; CEO, </a:t>
          </a:r>
          <a:r>
            <a:rPr lang="es-E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Immersia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; BIND 4.0 </a:t>
          </a:r>
          <a:r>
            <a:rPr lang="es-E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Startup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es-ES" sz="12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  <a:r>
            <a:rPr lang="es-E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Mar Eroles </a:t>
          </a:r>
          <a:r>
            <a:rPr lang="es-ES" sz="12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Founder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of Mandarina Capital; BIND 4.0 </a:t>
          </a: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Mentor </a:t>
          </a:r>
          <a:endParaRPr lang="es-ES" sz="12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	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1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kern="1200" dirty="0" smtClean="0">
              <a:solidFill>
                <a:srgbClr val="3A826A"/>
              </a:solidFill>
            </a:rPr>
            <a:t>11:15 - 11:30 </a:t>
          </a:r>
          <a:r>
            <a:rPr lang="es-ES" sz="1400" b="1" kern="1200" dirty="0" err="1" smtClean="0">
              <a:solidFill>
                <a:srgbClr val="3A826A"/>
              </a:solidFill>
            </a:rPr>
            <a:t>Questions</a:t>
          </a:r>
          <a:r>
            <a:rPr lang="es-ES" sz="1400" b="1" kern="1200" dirty="0" smtClean="0">
              <a:solidFill>
                <a:srgbClr val="3A826A"/>
              </a:solidFill>
            </a:rPr>
            <a:t> &amp; </a:t>
          </a:r>
          <a:r>
            <a:rPr lang="es-ES" sz="1400" b="1" kern="1200" dirty="0" err="1" smtClean="0">
              <a:solidFill>
                <a:srgbClr val="3A826A"/>
              </a:solidFill>
            </a:rPr>
            <a:t>Answers</a:t>
          </a:r>
          <a:endParaRPr lang="es-ES" sz="1400" b="1" kern="1200" dirty="0" smtClean="0">
            <a:solidFill>
              <a:srgbClr val="3A826A"/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ES" sz="14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kern="1200" dirty="0" smtClean="0">
              <a:solidFill>
                <a:srgbClr val="3A826A"/>
              </a:solidFill>
            </a:rPr>
            <a:t>11:30 - 12:00 </a:t>
          </a:r>
          <a:r>
            <a:rPr lang="es-ES" sz="1400" b="1" kern="1200" dirty="0" err="1" smtClean="0">
              <a:solidFill>
                <a:srgbClr val="3A826A"/>
              </a:solidFill>
            </a:rPr>
            <a:t>Networking</a:t>
          </a:r>
          <a:r>
            <a:rPr lang="es-ES" sz="1400" b="1" kern="1200" dirty="0" smtClean="0">
              <a:solidFill>
                <a:srgbClr val="3A826A"/>
              </a:solidFill>
            </a:rPr>
            <a:t> </a:t>
          </a:r>
          <a:r>
            <a:rPr lang="es-ES" sz="1400" b="1" kern="1200" dirty="0" err="1" smtClean="0">
              <a:solidFill>
                <a:srgbClr val="3A826A"/>
              </a:solidFill>
            </a:rPr>
            <a:t>coffee</a:t>
          </a:r>
          <a:endParaRPr lang="es-ES" sz="1400" b="1" kern="1200" dirty="0" smtClean="0">
            <a:solidFill>
              <a:srgbClr val="3A826A"/>
            </a:solidFill>
          </a:endParaRPr>
        </a:p>
      </dsp:txBody>
      <dsp:txXfrm>
        <a:off x="1439290" y="260138"/>
        <a:ext cx="8279101" cy="4802119"/>
      </dsp:txXfrm>
    </dsp:sp>
    <dsp:sp modelId="{9BAA786E-D10C-4C09-87D9-0951A6C0360B}">
      <dsp:nvSpPr>
        <dsp:cNvPr id="0" name=""/>
        <dsp:cNvSpPr/>
      </dsp:nvSpPr>
      <dsp:spPr>
        <a:xfrm>
          <a:off x="-49260" y="1074127"/>
          <a:ext cx="3174141" cy="3174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19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4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60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17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445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06B227-6A11-4A60-B123-1C70AB715D73}" type="datetimeFigureOut">
              <a:rPr lang="es-ES">
                <a:solidFill>
                  <a:prstClr val="black"/>
                </a:solidFill>
              </a:rPr>
              <a:pPr/>
              <a:t>18/06/2019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243047-1ED4-4317-A097-3582CA5A2998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3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59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77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21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34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28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28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17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13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B227-6A11-4A60-B123-1C70AB715D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3047-1ED4-4317-A097-3582CA5A299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48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 userDrawn="1"/>
        </p:nvSpPr>
        <p:spPr>
          <a:xfrm>
            <a:off x="11664619" y="6533971"/>
            <a:ext cx="62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42B9AD-C784-4B26-A22E-589B679199AB}" type="slidenum">
              <a:rPr lang="es-ES" sz="1200">
                <a:solidFill>
                  <a:srgbClr val="0F8169"/>
                </a:solidFill>
                <a:latin typeface="Arial Narrow" panose="020B0606020202030204" pitchFamily="34" charset="0"/>
              </a:rPr>
              <a:pPr/>
              <a:t>‹Nº›</a:t>
            </a:fld>
            <a:endParaRPr lang="es-ES" sz="1200" dirty="0">
              <a:solidFill>
                <a:srgbClr val="0F8169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C:\Users\Lidia\Documents\PROYECTOS\3. Gobierno Vasco\2017 - BIND 4.0\Presentación 2018\Entregables Logo\BIND4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340" y="6337621"/>
            <a:ext cx="981601" cy="3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634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8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prstClr val="white"/>
              </a:solidFill>
            </a:endParaRPr>
          </a:p>
        </p:txBody>
      </p:sp>
      <p:pic>
        <p:nvPicPr>
          <p:cNvPr id="5" name="Picture 3" descr="C:\Users\Lidia\Documents\S&amp;F\8. Cuenta SHUTTERSTOCK\Imagenes descargadas\Mapa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859" t="23" r="39818" b="18570"/>
          <a:stretch/>
        </p:blipFill>
        <p:spPr bwMode="auto">
          <a:xfrm>
            <a:off x="-2909345" y="-4477329"/>
            <a:ext cx="10081120" cy="100811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423693" y="563232"/>
            <a:ext cx="6476407" cy="283070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prstClr val="white"/>
              </a:solidFill>
            </a:endParaRPr>
          </a:p>
        </p:txBody>
      </p:sp>
      <p:pic>
        <p:nvPicPr>
          <p:cNvPr id="2050" name="Picture 2" descr="C:\Users\Lidia\Documents\PROYECTOS\3. Gobierno Vasco\2017 - BIND 4.0\Presentación 2018\Entregables Logo\BIND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84032" y="1079102"/>
            <a:ext cx="4973187" cy="19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Resultado de imagen de gobierno vasco departamento de desarrollo econÃ³mico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2536" y="5932570"/>
            <a:ext cx="1654209" cy="7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Resultado de imagen de SPRI Logo 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58896"/>
          <a:stretch/>
        </p:blipFill>
        <p:spPr bwMode="auto">
          <a:xfrm>
            <a:off x="171114" y="5704873"/>
            <a:ext cx="1526749" cy="10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23693" y="4773150"/>
            <a:ext cx="6476407" cy="115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67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BIND 4.0: accelerating your start-up with </a:t>
            </a:r>
          </a:p>
          <a:p>
            <a:pPr algn="ctr"/>
            <a:r>
              <a:rPr lang="en-US" sz="2667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high-level Industry 4.0 customers</a:t>
            </a:r>
            <a:endParaRPr lang="es-ES" sz="24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2019 </a:t>
            </a:r>
            <a:r>
              <a:rPr lang="es-ES" sz="1600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July</a:t>
            </a:r>
            <a:r>
              <a:rPr lang="es-ES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9</a:t>
            </a:r>
            <a:r>
              <a:rPr lang="es-ES" sz="1600" baseline="30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th</a:t>
            </a:r>
            <a:r>
              <a:rPr lang="es-ES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en-US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423691" y="4581128"/>
            <a:ext cx="6476407" cy="2592288"/>
          </a:xfrm>
          <a:prstGeom prst="roundRect">
            <a:avLst>
              <a:gd name="adj" fmla="val 109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9350" y="5991983"/>
            <a:ext cx="1594716" cy="3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29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0" y="8389"/>
            <a:ext cx="12192000" cy="6858000"/>
          </a:xfrm>
          <a:prstGeom prst="rect">
            <a:avLst/>
          </a:prstGeom>
          <a:solidFill>
            <a:srgbClr val="0F8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prstClr val="white"/>
              </a:solidFill>
            </a:endParaRPr>
          </a:p>
        </p:txBody>
      </p:sp>
      <p:pic>
        <p:nvPicPr>
          <p:cNvPr id="11" name="Picture 3" descr="C:\Users\Lidia\Documents\S&amp;F\8. Cuenta SHUTTERSTOCK\Imagenes descargadas\Mapa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859" t="23" r="39818" b="18570"/>
          <a:stretch/>
        </p:blipFill>
        <p:spPr bwMode="auto">
          <a:xfrm>
            <a:off x="-2909345" y="-4477329"/>
            <a:ext cx="10081120" cy="100811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593535894"/>
              </p:ext>
            </p:extLst>
          </p:nvPr>
        </p:nvGraphicFramePr>
        <p:xfrm>
          <a:off x="1679509" y="1430906"/>
          <a:ext cx="9669131" cy="532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5252866" y="2858676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2133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40088" y="3640822"/>
            <a:ext cx="2665468" cy="106488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554598" y="80674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BIND 4.0: accelerating your start-up with </a:t>
            </a:r>
          </a:p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high-level Industry 4.0 customers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July 9</a:t>
            </a:r>
            <a:r>
              <a:rPr lang="en-US" b="1" baseline="30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th</a:t>
            </a:r>
            <a:endParaRPr lang="en-US" b="1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Talent Garden Calabiana Milan </a:t>
            </a:r>
            <a:endParaRPr lang="it-IT" sz="2000" b="1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Via </a:t>
            </a:r>
            <a:r>
              <a:rPr lang="it-IT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Arcivescovo Calabiana, 6</a:t>
            </a:r>
            <a:endParaRPr lang="es-ES" sz="12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7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Personalizado</PresentationFormat>
  <Paragraphs>26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1_Tema de Office</vt:lpstr>
      <vt:lpstr>Diseño personalizado</vt:lpstr>
      <vt:lpstr>Diapositiva 1</vt:lpstr>
      <vt:lpstr>Diapositiva 2</vt:lpstr>
    </vt:vector>
  </TitlesOfParts>
  <Company>SPRI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Martínez Muro, Amaia</dc:creator>
  <cp:lastModifiedBy>Amaia</cp:lastModifiedBy>
  <cp:revision>6</cp:revision>
  <dcterms:created xsi:type="dcterms:W3CDTF">2019-06-11T08:00:08Z</dcterms:created>
  <dcterms:modified xsi:type="dcterms:W3CDTF">2019-06-18T09:55:17Z</dcterms:modified>
</cp:coreProperties>
</file>