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64" r:id="rId4"/>
    <p:sldId id="267" r:id="rId5"/>
    <p:sldId id="281" r:id="rId6"/>
    <p:sldId id="279" r:id="rId7"/>
    <p:sldId id="282" r:id="rId8"/>
    <p:sldId id="268" r:id="rId9"/>
    <p:sldId id="275" r:id="rId10"/>
    <p:sldId id="272" r:id="rId11"/>
    <p:sldId id="283" r:id="rId12"/>
    <p:sldId id="284" r:id="rId13"/>
    <p:sldId id="285" r:id="rId14"/>
    <p:sldId id="286" r:id="rId15"/>
    <p:sldId id="287" r:id="rId16"/>
    <p:sldId id="288" r:id="rId17"/>
    <p:sldId id="289" r:id="rId18"/>
    <p:sldId id="290" r:id="rId19"/>
    <p:sldId id="274" r:id="rId20"/>
  </p:sldIdLst>
  <p:sldSz cx="12192000" cy="6858000"/>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0A3C688D-54A1-4055-92A5-AF3AC771B8F0}" type="datetimeFigureOut">
              <a:rPr lang="de-DE" smtClean="0"/>
              <a:t>22.09.2020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1289604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A3C688D-54A1-4055-92A5-AF3AC771B8F0}" type="datetimeFigureOut">
              <a:rPr lang="de-DE" smtClean="0"/>
              <a:t>22.09.2020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85488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A3C688D-54A1-4055-92A5-AF3AC771B8F0}" type="datetimeFigureOut">
              <a:rPr lang="de-DE" smtClean="0"/>
              <a:t>22.09.2020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1138235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A3C688D-54A1-4055-92A5-AF3AC771B8F0}" type="datetimeFigureOut">
              <a:rPr lang="de-DE" smtClean="0"/>
              <a:t>22.09.2020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195713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0A3C688D-54A1-4055-92A5-AF3AC771B8F0}" type="datetimeFigureOut">
              <a:rPr lang="de-DE" smtClean="0"/>
              <a:t>22.09.2020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463763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0A3C688D-54A1-4055-92A5-AF3AC771B8F0}" type="datetimeFigureOut">
              <a:rPr lang="de-DE" smtClean="0"/>
              <a:t>22.09.2020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2363369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0A3C688D-54A1-4055-92A5-AF3AC771B8F0}" type="datetimeFigureOut">
              <a:rPr lang="de-DE" smtClean="0"/>
              <a:t>22.09.2020</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1056128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0A3C688D-54A1-4055-92A5-AF3AC771B8F0}" type="datetimeFigureOut">
              <a:rPr lang="de-DE" smtClean="0"/>
              <a:t>22.09.2020</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1151642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A3C688D-54A1-4055-92A5-AF3AC771B8F0}" type="datetimeFigureOut">
              <a:rPr lang="de-DE" smtClean="0"/>
              <a:t>22.09.2020</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3776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0A3C688D-54A1-4055-92A5-AF3AC771B8F0}" type="datetimeFigureOut">
              <a:rPr lang="de-DE" smtClean="0"/>
              <a:t>22.09.2020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2821209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0A3C688D-54A1-4055-92A5-AF3AC771B8F0}" type="datetimeFigureOut">
              <a:rPr lang="de-DE" smtClean="0"/>
              <a:t>22.09.2020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68C50B8-5444-4A12-BB02-BBB6990784E9}" type="slidenum">
              <a:rPr lang="de-DE" smtClean="0"/>
              <a:t>‹Nr.›</a:t>
            </a:fld>
            <a:endParaRPr lang="de-DE"/>
          </a:p>
        </p:txBody>
      </p:sp>
    </p:spTree>
    <p:extLst>
      <p:ext uri="{BB962C8B-B14F-4D97-AF65-F5344CB8AC3E}">
        <p14:creationId xmlns:p14="http://schemas.microsoft.com/office/powerpoint/2010/main" val="3131052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C688D-54A1-4055-92A5-AF3AC771B8F0}" type="datetimeFigureOut">
              <a:rPr lang="de-DE" smtClean="0"/>
              <a:t>22.09.2020</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C50B8-5444-4A12-BB02-BBB6990784E9}" type="slidenum">
              <a:rPr lang="de-DE" smtClean="0"/>
              <a:t>‹Nr.›</a:t>
            </a:fld>
            <a:endParaRPr lang="de-DE"/>
          </a:p>
        </p:txBody>
      </p:sp>
    </p:spTree>
    <p:extLst>
      <p:ext uri="{BB962C8B-B14F-4D97-AF65-F5344CB8AC3E}">
        <p14:creationId xmlns:p14="http://schemas.microsoft.com/office/powerpoint/2010/main" val="2332461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zoll.de/" TargetMode="External"/><Relationship Id="rId2" Type="http://schemas.openxmlformats.org/officeDocument/2006/relationships/hyperlink" Target="http://www.meldeportal-mindestlohn.de/"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59006A-0D2F-4B26-8B4F-CD38FE9B5329}"/>
              </a:ext>
            </a:extLst>
          </p:cNvPr>
          <p:cNvSpPr>
            <a:spLocks noGrp="1"/>
          </p:cNvSpPr>
          <p:nvPr>
            <p:ph type="ctrTitle"/>
          </p:nvPr>
        </p:nvSpPr>
        <p:spPr>
          <a:xfrm>
            <a:off x="1648496" y="1107583"/>
            <a:ext cx="9019503" cy="3773510"/>
          </a:xfrm>
        </p:spPr>
        <p:txBody>
          <a:bodyPr>
            <a:normAutofit fontScale="90000"/>
          </a:body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3600" dirty="0">
                <a:solidFill>
                  <a:srgbClr val="0070C0"/>
                </a:solidFill>
              </a:rPr>
              <a:t>Distacco transnazionale dei lavoratori in Germania: cosa prevede la legge tedesca, quali le</a:t>
            </a:r>
            <a:br>
              <a:rPr lang="it-IT" sz="3600" dirty="0">
                <a:solidFill>
                  <a:srgbClr val="0070C0"/>
                </a:solidFill>
              </a:rPr>
            </a:br>
            <a:r>
              <a:rPr lang="it-IT" sz="3600" dirty="0">
                <a:solidFill>
                  <a:srgbClr val="0070C0"/>
                </a:solidFill>
              </a:rPr>
              <a:t>novità dal 30 luglio 2020</a:t>
            </a:r>
            <a:br>
              <a:rPr kumimoji="0" lang="de-DE" sz="2400" b="0" i="0" u="none" strike="noStrike" kern="1200" cap="none" spc="0" normalizeH="0" baseline="0" noProof="0" dirty="0">
                <a:ln>
                  <a:noFill/>
                </a:ln>
                <a:solidFill>
                  <a:prstClr val="black"/>
                </a:solidFill>
                <a:effectLst/>
                <a:uLnTx/>
                <a:uFillTx/>
                <a:latin typeface="Calibri" panose="020F0502020204030204"/>
                <a:ea typeface="+mn-ea"/>
                <a:cs typeface="+mn-cs"/>
              </a:rPr>
            </a:br>
            <a:br>
              <a:rPr lang="de-DE" sz="4400" dirty="0">
                <a:solidFill>
                  <a:schemeClr val="accent1">
                    <a:lumMod val="75000"/>
                  </a:schemeClr>
                </a:solidFill>
              </a:rPr>
            </a:br>
            <a:br>
              <a:rPr lang="de-DE" dirty="0">
                <a:solidFill>
                  <a:schemeClr val="accent1">
                    <a:lumMod val="75000"/>
                  </a:schemeClr>
                </a:solidFill>
              </a:rPr>
            </a:br>
            <a:endParaRPr lang="de-DE" dirty="0">
              <a:solidFill>
                <a:schemeClr val="accent1">
                  <a:lumMod val="75000"/>
                </a:schemeClr>
              </a:solidFill>
            </a:endParaRPr>
          </a:p>
        </p:txBody>
      </p:sp>
      <p:sp>
        <p:nvSpPr>
          <p:cNvPr id="3" name="Untertitel 2">
            <a:extLst>
              <a:ext uri="{FF2B5EF4-FFF2-40B4-BE49-F238E27FC236}">
                <a16:creationId xmlns:a16="http://schemas.microsoft.com/office/drawing/2014/main" id="{26A98591-280B-4FB5-A0CB-FD30DBD2EF13}"/>
              </a:ext>
            </a:extLst>
          </p:cNvPr>
          <p:cNvSpPr>
            <a:spLocks noGrp="1"/>
          </p:cNvSpPr>
          <p:nvPr>
            <p:ph type="subTitle" idx="1"/>
          </p:nvPr>
        </p:nvSpPr>
        <p:spPr/>
        <p:txBody>
          <a:bodyPr>
            <a:normAutofit/>
          </a:bodyPr>
          <a:lstStyle/>
          <a:p>
            <a:r>
              <a:rPr lang="de-DE" sz="2000" dirty="0"/>
              <a:t>Webinar </a:t>
            </a:r>
            <a:r>
              <a:rPr lang="de-DE" sz="2000" dirty="0" err="1"/>
              <a:t>il</a:t>
            </a:r>
            <a:r>
              <a:rPr lang="de-DE" sz="2000" dirty="0"/>
              <a:t> 23 </a:t>
            </a:r>
            <a:r>
              <a:rPr lang="de-DE" sz="2000" dirty="0" err="1"/>
              <a:t>settembre</a:t>
            </a:r>
            <a:r>
              <a:rPr lang="de-DE" sz="2000" dirty="0"/>
              <a:t> 2020 – Confindustria Udine</a:t>
            </a:r>
            <a:endParaRPr lang="it-IT" sz="2000" dirty="0"/>
          </a:p>
          <a:p>
            <a:r>
              <a:rPr lang="it-IT" sz="2000" dirty="0"/>
              <a:t>Avv. Roland Plecher</a:t>
            </a:r>
          </a:p>
        </p:txBody>
      </p:sp>
      <p:pic>
        <p:nvPicPr>
          <p:cNvPr id="4" name="Grafik 3" descr="Logo_neu">
            <a:extLst>
              <a:ext uri="{FF2B5EF4-FFF2-40B4-BE49-F238E27FC236}">
                <a16:creationId xmlns:a16="http://schemas.microsoft.com/office/drawing/2014/main" id="{703912E5-5B3F-4F87-AAFD-8B51934F0E4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834907" y="-1"/>
            <a:ext cx="3357094" cy="1107583"/>
          </a:xfrm>
          <a:prstGeom prst="rect">
            <a:avLst/>
          </a:prstGeom>
          <a:noFill/>
          <a:ln>
            <a:noFill/>
          </a:ln>
        </p:spPr>
      </p:pic>
    </p:spTree>
    <p:extLst>
      <p:ext uri="{BB962C8B-B14F-4D97-AF65-F5344CB8AC3E}">
        <p14:creationId xmlns:p14="http://schemas.microsoft.com/office/powerpoint/2010/main" val="35841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solidFill>
                  <a:srgbClr val="0070C0"/>
                </a:solidFill>
              </a:rPr>
              <a:t>Obblighi</a:t>
            </a:r>
            <a:r>
              <a:rPr lang="de-DE" dirty="0">
                <a:solidFill>
                  <a:srgbClr val="0070C0"/>
                </a:solidFill>
              </a:rPr>
              <a:t> in </a:t>
            </a:r>
            <a:r>
              <a:rPr lang="de-DE" dirty="0" err="1">
                <a:solidFill>
                  <a:srgbClr val="0070C0"/>
                </a:solidFill>
              </a:rPr>
              <a:t>caso</a:t>
            </a:r>
            <a:r>
              <a:rPr lang="de-DE" dirty="0">
                <a:solidFill>
                  <a:srgbClr val="0070C0"/>
                </a:solidFill>
              </a:rPr>
              <a:t> di </a:t>
            </a:r>
            <a:r>
              <a:rPr lang="de-DE" dirty="0" err="1">
                <a:solidFill>
                  <a:srgbClr val="0070C0"/>
                </a:solidFill>
              </a:rPr>
              <a:t>controlli</a:t>
            </a:r>
            <a:r>
              <a:rPr lang="de-DE" dirty="0">
                <a:solidFill>
                  <a:srgbClr val="0070C0"/>
                </a:solidFill>
              </a:rPr>
              <a:t> </a:t>
            </a:r>
            <a:r>
              <a:rPr lang="de-DE" dirty="0" err="1">
                <a:solidFill>
                  <a:srgbClr val="0070C0"/>
                </a:solidFill>
              </a:rPr>
              <a:t>statali</a:t>
            </a:r>
            <a:endParaRPr lang="de-DE" dirty="0">
              <a:solidFill>
                <a:srgbClr val="0070C0"/>
              </a:solidFill>
            </a:endParaRPr>
          </a:p>
        </p:txBody>
      </p:sp>
      <p:sp>
        <p:nvSpPr>
          <p:cNvPr id="3" name="Inhaltsplatzhalter 2"/>
          <p:cNvSpPr>
            <a:spLocks noGrp="1"/>
          </p:cNvSpPr>
          <p:nvPr>
            <p:ph idx="1"/>
          </p:nvPr>
        </p:nvSpPr>
        <p:spPr/>
        <p:txBody>
          <a:bodyPr>
            <a:normAutofit/>
          </a:bodyPr>
          <a:lstStyle/>
          <a:p>
            <a:pPr algn="just">
              <a:buFontTx/>
              <a:buChar char="-"/>
            </a:pPr>
            <a:r>
              <a:rPr lang="it-IT" sz="2000" dirty="0"/>
              <a:t>Nel caso in cui un datore di lavoro con sede nell´estero inviasse dei dipendenti in Germania e il «</a:t>
            </a:r>
            <a:r>
              <a:rPr lang="it-IT" sz="2000" dirty="0" err="1"/>
              <a:t>Zoll</a:t>
            </a:r>
            <a:r>
              <a:rPr lang="it-IT" sz="2000" dirty="0"/>
              <a:t>» (dogana) fa dei controlli nell´ambito della lotta contro il lavoro clandestino, il datore di lavoro è tenuto legalmente a tollerare tali controlli ed in più a collaborare attivamente con le autorità. Tale obbligo esiste anche per il dipendente.</a:t>
            </a:r>
          </a:p>
          <a:p>
            <a:pPr algn="just">
              <a:buFontTx/>
              <a:buChar char="-"/>
            </a:pPr>
            <a:endParaRPr lang="it-IT" sz="2000" dirty="0"/>
          </a:p>
          <a:p>
            <a:pPr algn="just">
              <a:buFontTx/>
              <a:buChar char="-"/>
            </a:pPr>
            <a:endParaRPr lang="it-IT" sz="2000" dirty="0"/>
          </a:p>
          <a:p>
            <a:pPr algn="just">
              <a:buFontTx/>
              <a:buChar char="-"/>
            </a:pPr>
            <a:r>
              <a:rPr lang="it-IT" sz="2000" dirty="0"/>
              <a:t>La collaborazione da esempio esiste in: dare dei dati personali, presentare eventuali permessi di soggiorno, dare informazione in merito al salario, ore di lavoro già prestate etc.</a:t>
            </a:r>
          </a:p>
          <a:p>
            <a:pPr algn="just">
              <a:buFontTx/>
              <a:buChar char="-"/>
            </a:pPr>
            <a:endParaRPr lang="it-IT" sz="2000" dirty="0"/>
          </a:p>
          <a:p>
            <a:pPr marL="0" indent="0" algn="just">
              <a:buNone/>
            </a:pPr>
            <a:endParaRPr lang="it-IT" sz="2000" dirty="0"/>
          </a:p>
          <a:p>
            <a:pPr algn="just">
              <a:buFontTx/>
              <a:buChar char="-"/>
            </a:pPr>
            <a:r>
              <a:rPr lang="it-IT" sz="2000" dirty="0"/>
              <a:t>In certi settori come settore edile, di ristorazione etc. in più: obbligo di portare la carta di identità o passaporto    </a:t>
            </a:r>
          </a:p>
          <a:p>
            <a:pPr marL="0" indent="0" algn="just">
              <a:buNone/>
            </a:pPr>
            <a:endParaRPr lang="it-IT" sz="2000" dirty="0"/>
          </a:p>
        </p:txBody>
      </p:sp>
      <p:pic>
        <p:nvPicPr>
          <p:cNvPr id="5" name="Grafik 4" descr="Logo_neu">
            <a:extLst>
              <a:ext uri="{FF2B5EF4-FFF2-40B4-BE49-F238E27FC236}">
                <a16:creationId xmlns:a16="http://schemas.microsoft.com/office/drawing/2014/main" id="{79F0567A-A36F-490B-A42A-6FD815678A3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4246056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759510"/>
            <a:ext cx="10515600" cy="931178"/>
          </a:xfrm>
        </p:spPr>
        <p:txBody>
          <a:bodyPr>
            <a:normAutofit/>
          </a:bodyPr>
          <a:lstStyle/>
          <a:p>
            <a:r>
              <a:rPr lang="it-IT" sz="3600" dirty="0">
                <a:solidFill>
                  <a:srgbClr val="0070C0"/>
                </a:solidFill>
              </a:rPr>
              <a:t>Direttiva UE n. 2018/957:</a:t>
            </a:r>
            <a:r>
              <a:rPr lang="de-DE" sz="3600" dirty="0">
                <a:solidFill>
                  <a:srgbClr val="0070C0"/>
                </a:solidFill>
              </a:rPr>
              <a:t>  </a:t>
            </a:r>
            <a:r>
              <a:rPr lang="de-DE" sz="3600" dirty="0" err="1">
                <a:solidFill>
                  <a:srgbClr val="0070C0"/>
                </a:solidFill>
              </a:rPr>
              <a:t>Situazione</a:t>
            </a:r>
            <a:r>
              <a:rPr lang="de-DE" sz="3600" dirty="0">
                <a:solidFill>
                  <a:srgbClr val="0070C0"/>
                </a:solidFill>
              </a:rPr>
              <a:t> </a:t>
            </a:r>
            <a:r>
              <a:rPr lang="de-DE" sz="3600" dirty="0" err="1">
                <a:solidFill>
                  <a:srgbClr val="0070C0"/>
                </a:solidFill>
              </a:rPr>
              <a:t>dopo</a:t>
            </a:r>
            <a:r>
              <a:rPr lang="de-DE" sz="3600" dirty="0">
                <a:solidFill>
                  <a:srgbClr val="0070C0"/>
                </a:solidFill>
              </a:rPr>
              <a:t> </a:t>
            </a:r>
            <a:r>
              <a:rPr lang="de-DE" sz="3600" dirty="0" err="1">
                <a:solidFill>
                  <a:srgbClr val="0070C0"/>
                </a:solidFill>
              </a:rPr>
              <a:t>luglio</a:t>
            </a:r>
            <a:r>
              <a:rPr lang="de-DE" sz="3600" dirty="0">
                <a:solidFill>
                  <a:srgbClr val="0070C0"/>
                </a:solidFill>
              </a:rPr>
              <a:t> 2020</a:t>
            </a:r>
          </a:p>
        </p:txBody>
      </p:sp>
      <p:sp>
        <p:nvSpPr>
          <p:cNvPr id="3" name="Inhaltsplatzhalter 2"/>
          <p:cNvSpPr>
            <a:spLocks noGrp="1"/>
          </p:cNvSpPr>
          <p:nvPr>
            <p:ph idx="1"/>
          </p:nvPr>
        </p:nvSpPr>
        <p:spPr/>
        <p:txBody>
          <a:bodyPr>
            <a:normAutofit fontScale="92500" lnSpcReduction="10000"/>
          </a:bodyPr>
          <a:lstStyle/>
          <a:p>
            <a:pPr marL="0" indent="0" algn="just">
              <a:buNone/>
            </a:pPr>
            <a:endParaRPr lang="it-IT" sz="2000" dirty="0"/>
          </a:p>
          <a:p>
            <a:pPr marL="0" indent="0" algn="just">
              <a:buNone/>
            </a:pPr>
            <a:endParaRPr lang="it-IT" sz="2000" dirty="0"/>
          </a:p>
          <a:p>
            <a:pPr marL="0" indent="0" algn="just">
              <a:buNone/>
            </a:pPr>
            <a:endParaRPr lang="it-IT" sz="2000" dirty="0"/>
          </a:p>
          <a:p>
            <a:pPr marL="0" indent="0" algn="just">
              <a:buNone/>
            </a:pPr>
            <a:r>
              <a:rPr lang="it-IT" sz="2000" dirty="0"/>
              <a:t>-   Trasformazione della direttiva UE n. 2018/957 in legge tedesca in data 30 luglio 2020</a:t>
            </a:r>
          </a:p>
          <a:p>
            <a:pPr algn="just">
              <a:buFontTx/>
              <a:buChar char="-"/>
            </a:pPr>
            <a:r>
              <a:rPr lang="it-IT" sz="2000" dirty="0"/>
              <a:t>Rielaborazione delle direttive precedenti sul distacco in primavera dell´anno 2018 con lo scopo di ampliare la protezione dei dipendenti distaccati  (ed indirettamente proteggere anche i datori di lavoro  contro la concorrenza sleale soprattutto dall`Europa dell´est) </a:t>
            </a:r>
          </a:p>
          <a:p>
            <a:pPr algn="just">
              <a:buFontTx/>
              <a:buChar char="-"/>
            </a:pPr>
            <a:r>
              <a:rPr lang="it-IT" sz="2000" dirty="0"/>
              <a:t>Obiettivo principale: creare le stesse condizioni di lavoro e salario per i dipendenti distaccati come per i dipendenti nazionali: « Lo stesso salario per lo stesso lavoro allo stesso luogo»</a:t>
            </a:r>
          </a:p>
          <a:p>
            <a:pPr algn="just">
              <a:buFontTx/>
              <a:buChar char="-"/>
            </a:pPr>
            <a:endParaRPr lang="it-IT" sz="2000" dirty="0"/>
          </a:p>
          <a:p>
            <a:pPr algn="just">
              <a:buFontTx/>
              <a:buChar char="-"/>
            </a:pPr>
            <a:endParaRPr lang="it-IT" sz="2000" dirty="0"/>
          </a:p>
          <a:p>
            <a:pPr marL="0" indent="0" algn="just">
              <a:buNone/>
            </a:pPr>
            <a:endParaRPr lang="it-IT" sz="2000" dirty="0"/>
          </a:p>
          <a:p>
            <a:pPr marL="0" indent="0" algn="just">
              <a:buNone/>
            </a:pPr>
            <a:r>
              <a:rPr lang="it-IT" sz="2000" dirty="0"/>
              <a:t> </a:t>
            </a:r>
          </a:p>
        </p:txBody>
      </p:sp>
      <p:pic>
        <p:nvPicPr>
          <p:cNvPr id="5" name="Grafik 4" descr="Logo_neu">
            <a:extLst>
              <a:ext uri="{FF2B5EF4-FFF2-40B4-BE49-F238E27FC236}">
                <a16:creationId xmlns:a16="http://schemas.microsoft.com/office/drawing/2014/main" id="{79F0567A-A36F-490B-A42A-6FD815678A3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2150226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759510"/>
            <a:ext cx="10515600" cy="931178"/>
          </a:xfrm>
        </p:spPr>
        <p:txBody>
          <a:bodyPr>
            <a:normAutofit/>
          </a:bodyPr>
          <a:lstStyle/>
          <a:p>
            <a:r>
              <a:rPr lang="it-IT" sz="3600" dirty="0">
                <a:solidFill>
                  <a:srgbClr val="0070C0"/>
                </a:solidFill>
              </a:rPr>
              <a:t>Direttiva UE n. 2018/957:</a:t>
            </a:r>
            <a:r>
              <a:rPr lang="de-DE" sz="3600" dirty="0">
                <a:solidFill>
                  <a:srgbClr val="0070C0"/>
                </a:solidFill>
              </a:rPr>
              <a:t>  </a:t>
            </a:r>
            <a:r>
              <a:rPr lang="de-DE" sz="3600" dirty="0" err="1">
                <a:solidFill>
                  <a:srgbClr val="0070C0"/>
                </a:solidFill>
              </a:rPr>
              <a:t>Situazione</a:t>
            </a:r>
            <a:r>
              <a:rPr lang="de-DE" sz="3600" dirty="0">
                <a:solidFill>
                  <a:srgbClr val="0070C0"/>
                </a:solidFill>
              </a:rPr>
              <a:t> </a:t>
            </a:r>
            <a:r>
              <a:rPr lang="de-DE" sz="3600" dirty="0" err="1">
                <a:solidFill>
                  <a:srgbClr val="0070C0"/>
                </a:solidFill>
              </a:rPr>
              <a:t>dopo</a:t>
            </a:r>
            <a:r>
              <a:rPr lang="de-DE" sz="3600" dirty="0">
                <a:solidFill>
                  <a:srgbClr val="0070C0"/>
                </a:solidFill>
              </a:rPr>
              <a:t> </a:t>
            </a:r>
            <a:r>
              <a:rPr lang="de-DE" sz="3600" dirty="0" err="1">
                <a:solidFill>
                  <a:srgbClr val="0070C0"/>
                </a:solidFill>
              </a:rPr>
              <a:t>luglio</a:t>
            </a:r>
            <a:r>
              <a:rPr lang="de-DE" sz="3600" dirty="0">
                <a:solidFill>
                  <a:srgbClr val="0070C0"/>
                </a:solidFill>
              </a:rPr>
              <a:t> 2020</a:t>
            </a:r>
          </a:p>
        </p:txBody>
      </p:sp>
      <p:sp>
        <p:nvSpPr>
          <p:cNvPr id="3" name="Inhaltsplatzhalter 2"/>
          <p:cNvSpPr>
            <a:spLocks noGrp="1"/>
          </p:cNvSpPr>
          <p:nvPr>
            <p:ph idx="1"/>
          </p:nvPr>
        </p:nvSpPr>
        <p:spPr/>
        <p:txBody>
          <a:bodyPr>
            <a:normAutofit fontScale="92500" lnSpcReduction="20000"/>
          </a:bodyPr>
          <a:lstStyle/>
          <a:p>
            <a:pPr marL="0" indent="0" algn="just">
              <a:buNone/>
            </a:pPr>
            <a:r>
              <a:rPr lang="it-IT" sz="2000" dirty="0"/>
              <a:t>I cambiamenti essenziali:</a:t>
            </a:r>
          </a:p>
          <a:p>
            <a:pPr marL="0" indent="0" algn="just">
              <a:buNone/>
            </a:pPr>
            <a:endParaRPr lang="it-IT" sz="2000" dirty="0"/>
          </a:p>
          <a:p>
            <a:pPr algn="just">
              <a:buFontTx/>
              <a:buChar char="-"/>
            </a:pPr>
            <a:r>
              <a:rPr lang="it-IT" sz="2000" dirty="0"/>
              <a:t>Lo stesso salario per lo stesso lavoro</a:t>
            </a:r>
          </a:p>
          <a:p>
            <a:pPr algn="just">
              <a:buFontTx/>
              <a:buChar char="-"/>
            </a:pPr>
            <a:r>
              <a:rPr lang="it-IT" sz="2000" dirty="0"/>
              <a:t>Condizioni di lavoro migliori per i dipendenti distaccati</a:t>
            </a:r>
          </a:p>
          <a:p>
            <a:pPr algn="just">
              <a:buFontTx/>
              <a:buChar char="-"/>
            </a:pPr>
            <a:r>
              <a:rPr lang="it-IT" sz="2000" dirty="0"/>
              <a:t>Assunzione delle spese per l´alloggio</a:t>
            </a:r>
          </a:p>
          <a:p>
            <a:pPr algn="just">
              <a:buFontTx/>
              <a:buChar char="-"/>
            </a:pPr>
            <a:r>
              <a:rPr lang="it-IT" sz="2000" dirty="0"/>
              <a:t>Salario: nessuna imputazione dell´indennità per il distacco</a:t>
            </a:r>
          </a:p>
          <a:p>
            <a:pPr algn="just">
              <a:buFontTx/>
              <a:buChar char="-"/>
            </a:pPr>
            <a:r>
              <a:rPr lang="it-IT" sz="2000" dirty="0"/>
              <a:t>Protezione particolare per dipendenti distaccati di lunga durata</a:t>
            </a:r>
          </a:p>
          <a:p>
            <a:pPr algn="just">
              <a:buFontTx/>
              <a:buChar char="-"/>
            </a:pPr>
            <a:r>
              <a:rPr lang="it-IT" sz="2000" dirty="0"/>
              <a:t>Le regole valgono anche per lavoratori interinali – eccezioni per distacchi di breve durata</a:t>
            </a:r>
          </a:p>
          <a:p>
            <a:pPr algn="just">
              <a:buFontTx/>
              <a:buChar char="-"/>
            </a:pPr>
            <a:endParaRPr lang="it-IT" sz="2000" dirty="0"/>
          </a:p>
          <a:p>
            <a:pPr marL="0" indent="0" algn="just">
              <a:buNone/>
            </a:pPr>
            <a:endParaRPr lang="it-IT" sz="2000" dirty="0"/>
          </a:p>
          <a:p>
            <a:pPr algn="just">
              <a:buFontTx/>
              <a:buChar char="-"/>
            </a:pPr>
            <a:endParaRPr lang="it-IT" sz="2000" dirty="0"/>
          </a:p>
          <a:p>
            <a:pPr marL="0" indent="0" algn="just">
              <a:buNone/>
            </a:pPr>
            <a:endParaRPr lang="it-IT" sz="2000" dirty="0"/>
          </a:p>
          <a:p>
            <a:pPr marL="0" indent="0" algn="just">
              <a:buNone/>
            </a:pPr>
            <a:r>
              <a:rPr lang="it-IT" sz="2000" dirty="0"/>
              <a:t> </a:t>
            </a:r>
          </a:p>
        </p:txBody>
      </p:sp>
      <p:pic>
        <p:nvPicPr>
          <p:cNvPr id="5" name="Grafik 4" descr="Logo_neu">
            <a:extLst>
              <a:ext uri="{FF2B5EF4-FFF2-40B4-BE49-F238E27FC236}">
                <a16:creationId xmlns:a16="http://schemas.microsoft.com/office/drawing/2014/main" id="{79F0567A-A36F-490B-A42A-6FD815678A3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1487223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931178"/>
            <a:ext cx="10515600" cy="759510"/>
          </a:xfrm>
        </p:spPr>
        <p:txBody>
          <a:bodyPr>
            <a:normAutofit fontScale="90000"/>
          </a:bodyPr>
          <a:lstStyle/>
          <a:p>
            <a:r>
              <a:rPr lang="it-IT" sz="3600" dirty="0">
                <a:solidFill>
                  <a:srgbClr val="0070C0"/>
                </a:solidFill>
              </a:rPr>
              <a:t>Direttiva UE n. 2018/957: Lo stesso salario per lo stesso lavoro</a:t>
            </a:r>
            <a:br>
              <a:rPr lang="it-IT" sz="3600" dirty="0"/>
            </a:br>
            <a:endParaRPr lang="de-DE" sz="3600" dirty="0">
              <a:solidFill>
                <a:srgbClr val="0070C0"/>
              </a:solidFill>
            </a:endParaRPr>
          </a:p>
        </p:txBody>
      </p:sp>
      <p:sp>
        <p:nvSpPr>
          <p:cNvPr id="3" name="Inhaltsplatzhalter 2"/>
          <p:cNvSpPr>
            <a:spLocks noGrp="1"/>
          </p:cNvSpPr>
          <p:nvPr>
            <p:ph idx="1"/>
          </p:nvPr>
        </p:nvSpPr>
        <p:spPr/>
        <p:txBody>
          <a:bodyPr>
            <a:normAutofit/>
          </a:bodyPr>
          <a:lstStyle/>
          <a:p>
            <a:pPr algn="just">
              <a:buFontTx/>
              <a:buChar char="-"/>
            </a:pPr>
            <a:endParaRPr lang="it-IT" sz="2000" dirty="0"/>
          </a:p>
          <a:p>
            <a:pPr marL="0" indent="0" algn="just">
              <a:buNone/>
            </a:pPr>
            <a:r>
              <a:rPr lang="it-IT" sz="2000" dirty="0"/>
              <a:t>Le aziende che inviano dipendenti in altri paesi dell'UE sono ora vincolate dalle usuali regole di remunerazione applicabili nel paese ospitante. Ciò significa che i lavoratori distaccati in Germania hanno anche diritto al salario collettivo derivante da contratti collettivi generalmente vincolanti. Finora ai dipendenti di società estere sono state applicate solo le aliquote salariali minime applicabili nel settore. Inoltre, i dipendenti provenienti dall'estero ricevono dal datore di lavoro anche tariffe per straordinari, indennità (ad es. Indennità per sporcizia e pericolo) o prestazioni in natura, nella misura in cui sono prescritte dalla legge o da contratti collettivi generalmente vincolanti. L'eccezione è il settore del trasporto su strada: norme speciali si applicano ai dipendenti nel settore delle spedizioni.</a:t>
            </a:r>
          </a:p>
          <a:p>
            <a:pPr algn="just">
              <a:buFontTx/>
              <a:buChar char="-"/>
            </a:pPr>
            <a:endParaRPr lang="it-IT" sz="2000" dirty="0"/>
          </a:p>
          <a:p>
            <a:pPr marL="0" indent="0" algn="just">
              <a:buNone/>
            </a:pPr>
            <a:endParaRPr lang="it-IT" sz="2000" dirty="0"/>
          </a:p>
          <a:p>
            <a:pPr marL="0" indent="0" algn="just">
              <a:buNone/>
            </a:pPr>
            <a:r>
              <a:rPr lang="it-IT" sz="2000" dirty="0"/>
              <a:t> </a:t>
            </a:r>
          </a:p>
        </p:txBody>
      </p:sp>
      <p:pic>
        <p:nvPicPr>
          <p:cNvPr id="5" name="Grafik 4" descr="Logo_neu">
            <a:extLst>
              <a:ext uri="{FF2B5EF4-FFF2-40B4-BE49-F238E27FC236}">
                <a16:creationId xmlns:a16="http://schemas.microsoft.com/office/drawing/2014/main" id="{79F0567A-A36F-490B-A42A-6FD815678A3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1836555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931177"/>
            <a:ext cx="10515600" cy="820621"/>
          </a:xfrm>
        </p:spPr>
        <p:txBody>
          <a:bodyPr>
            <a:normAutofit fontScale="90000"/>
          </a:bodyPr>
          <a:lstStyle/>
          <a:p>
            <a:br>
              <a:rPr lang="it-IT" sz="3100" dirty="0">
                <a:solidFill>
                  <a:srgbClr val="0070C0"/>
                </a:solidFill>
              </a:rPr>
            </a:br>
            <a:br>
              <a:rPr lang="it-IT" sz="3100" dirty="0">
                <a:solidFill>
                  <a:srgbClr val="0070C0"/>
                </a:solidFill>
              </a:rPr>
            </a:br>
            <a:br>
              <a:rPr lang="it-IT" sz="3100" dirty="0">
                <a:solidFill>
                  <a:srgbClr val="0070C0"/>
                </a:solidFill>
              </a:rPr>
            </a:br>
            <a:r>
              <a:rPr lang="it-IT" sz="3100" dirty="0">
                <a:solidFill>
                  <a:srgbClr val="0070C0"/>
                </a:solidFill>
              </a:rPr>
              <a:t>Direttiva UE n. 2018/957: Condizioni di lavoro migliori per i dipendenti distaccati</a:t>
            </a:r>
            <a:br>
              <a:rPr lang="it-IT" sz="3600" dirty="0"/>
            </a:br>
            <a:br>
              <a:rPr lang="it-IT" sz="3600" dirty="0"/>
            </a:br>
            <a:endParaRPr lang="de-DE" sz="3600" dirty="0">
              <a:solidFill>
                <a:srgbClr val="0070C0"/>
              </a:solidFill>
            </a:endParaRPr>
          </a:p>
        </p:txBody>
      </p:sp>
      <p:sp>
        <p:nvSpPr>
          <p:cNvPr id="3" name="Inhaltsplatzhalter 2"/>
          <p:cNvSpPr>
            <a:spLocks noGrp="1"/>
          </p:cNvSpPr>
          <p:nvPr>
            <p:ph idx="1"/>
          </p:nvPr>
        </p:nvSpPr>
        <p:spPr/>
        <p:txBody>
          <a:bodyPr>
            <a:normAutofit/>
          </a:bodyPr>
          <a:lstStyle/>
          <a:p>
            <a:pPr algn="just">
              <a:buFontTx/>
              <a:buChar char="-"/>
            </a:pPr>
            <a:endParaRPr lang="it-IT" sz="2000" dirty="0"/>
          </a:p>
          <a:p>
            <a:pPr marL="0" indent="0" algn="just">
              <a:buNone/>
            </a:pPr>
            <a:endParaRPr lang="it-IT" sz="2000" dirty="0"/>
          </a:p>
          <a:p>
            <a:pPr marL="0" indent="0" algn="just">
              <a:buNone/>
            </a:pPr>
            <a:r>
              <a:rPr lang="it-IT" sz="2000" dirty="0"/>
              <a:t>La legge sui lavoratori distaccati ha lo scopo di contrastare la situazione in cui i lavoratori vengono posti in condizioni indegne durante il distacco. Gli alloggi per i lavoratori stranieri devono d'ora in poi soddisfare i requisiti minimi dell'ordinanza sul posto di lavoro.</a:t>
            </a:r>
            <a:br>
              <a:rPr lang="it-IT" sz="2000" dirty="0"/>
            </a:br>
            <a:br>
              <a:rPr lang="it-IT" sz="2000" dirty="0"/>
            </a:br>
            <a:r>
              <a:rPr lang="it-IT" sz="2000" dirty="0"/>
              <a:t>Con la legge è stato ampliato il catalogo dei termini e delle condizioni di lavoro, che si applicano anche ai lavoratori distaccati. Se le condizioni di lavoro elencate sono regolamentate in contratti collettivi generalmente vincolanti applicabili in tutta la Germania, ora si applicano anche ai lavoratori distaccati, in tutti i settori.</a:t>
            </a:r>
          </a:p>
          <a:p>
            <a:pPr marL="0" indent="0" algn="just">
              <a:buNone/>
            </a:pPr>
            <a:endParaRPr lang="it-IT" sz="2000" dirty="0"/>
          </a:p>
          <a:p>
            <a:pPr marL="0" indent="0" algn="just">
              <a:buNone/>
            </a:pPr>
            <a:r>
              <a:rPr lang="it-IT" sz="2000" dirty="0"/>
              <a:t> </a:t>
            </a:r>
          </a:p>
        </p:txBody>
      </p:sp>
      <p:pic>
        <p:nvPicPr>
          <p:cNvPr id="5" name="Grafik 4" descr="Logo_neu">
            <a:extLst>
              <a:ext uri="{FF2B5EF4-FFF2-40B4-BE49-F238E27FC236}">
                <a16:creationId xmlns:a16="http://schemas.microsoft.com/office/drawing/2014/main" id="{79F0567A-A36F-490B-A42A-6FD815678A3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725967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931177"/>
            <a:ext cx="10515600" cy="820621"/>
          </a:xfrm>
        </p:spPr>
        <p:txBody>
          <a:bodyPr>
            <a:normAutofit fontScale="90000"/>
          </a:bodyPr>
          <a:lstStyle/>
          <a:p>
            <a:br>
              <a:rPr lang="it-IT" sz="3100" dirty="0">
                <a:solidFill>
                  <a:srgbClr val="0070C0"/>
                </a:solidFill>
              </a:rPr>
            </a:br>
            <a:br>
              <a:rPr lang="it-IT" sz="3100" dirty="0">
                <a:solidFill>
                  <a:srgbClr val="0070C0"/>
                </a:solidFill>
              </a:rPr>
            </a:br>
            <a:br>
              <a:rPr lang="it-IT" sz="3100" dirty="0">
                <a:solidFill>
                  <a:srgbClr val="0070C0"/>
                </a:solidFill>
              </a:rPr>
            </a:br>
            <a:r>
              <a:rPr lang="it-IT" sz="3100" dirty="0">
                <a:solidFill>
                  <a:srgbClr val="0070C0"/>
                </a:solidFill>
              </a:rPr>
              <a:t>Direttiva UE n. 2018/957: </a:t>
            </a:r>
            <a:r>
              <a:rPr lang="it-IT" sz="3600" dirty="0">
                <a:solidFill>
                  <a:srgbClr val="0070C0"/>
                </a:solidFill>
              </a:rPr>
              <a:t>Assunzione delle spese per l´alloggio</a:t>
            </a:r>
            <a:br>
              <a:rPr lang="it-IT" sz="3600" dirty="0"/>
            </a:br>
            <a:br>
              <a:rPr lang="it-IT" sz="3600" dirty="0"/>
            </a:br>
            <a:br>
              <a:rPr lang="it-IT" sz="3600" dirty="0"/>
            </a:br>
            <a:endParaRPr lang="de-DE" sz="3600" dirty="0">
              <a:solidFill>
                <a:srgbClr val="0070C0"/>
              </a:solidFill>
            </a:endParaRPr>
          </a:p>
        </p:txBody>
      </p:sp>
      <p:sp>
        <p:nvSpPr>
          <p:cNvPr id="3" name="Inhaltsplatzhalter 2"/>
          <p:cNvSpPr>
            <a:spLocks noGrp="1"/>
          </p:cNvSpPr>
          <p:nvPr>
            <p:ph idx="1"/>
          </p:nvPr>
        </p:nvSpPr>
        <p:spPr/>
        <p:txBody>
          <a:bodyPr>
            <a:normAutofit/>
          </a:bodyPr>
          <a:lstStyle/>
          <a:p>
            <a:pPr algn="just">
              <a:buFontTx/>
              <a:buChar char="-"/>
            </a:pPr>
            <a:endParaRPr lang="it-IT" sz="2000" dirty="0"/>
          </a:p>
          <a:p>
            <a:pPr marL="0" indent="0" algn="just">
              <a:buNone/>
            </a:pPr>
            <a:endParaRPr lang="it-IT" sz="2400" dirty="0"/>
          </a:p>
          <a:p>
            <a:pPr marL="0" indent="0" algn="just">
              <a:buNone/>
            </a:pPr>
            <a:r>
              <a:rPr lang="it-IT" sz="2400" dirty="0"/>
              <a:t>I datori di lavoro dell'UE non possono imporre costi di alloggio, viaggio o vitto ai propri lavoratori. I costi relativi al distacco devono quindi essere sostenuti dal datore di lavoro secondo le norme del paese di origine. Inoltre, i dipendenti distaccati in Germania devono essere rimborsati per le spese di viaggio, alloggio e soggiorno se non sono temporaneamente impiegati nel luogo di residenza in Germania.</a:t>
            </a:r>
          </a:p>
        </p:txBody>
      </p:sp>
      <p:pic>
        <p:nvPicPr>
          <p:cNvPr id="5" name="Grafik 4" descr="Logo_neu">
            <a:extLst>
              <a:ext uri="{FF2B5EF4-FFF2-40B4-BE49-F238E27FC236}">
                <a16:creationId xmlns:a16="http://schemas.microsoft.com/office/drawing/2014/main" id="{79F0567A-A36F-490B-A42A-6FD815678A3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552563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931177"/>
            <a:ext cx="10515600" cy="820621"/>
          </a:xfrm>
        </p:spPr>
        <p:txBody>
          <a:bodyPr>
            <a:normAutofit fontScale="90000"/>
          </a:bodyPr>
          <a:lstStyle/>
          <a:p>
            <a:pPr algn="ctr"/>
            <a:br>
              <a:rPr lang="it-IT" sz="3100" dirty="0">
                <a:solidFill>
                  <a:srgbClr val="0070C0"/>
                </a:solidFill>
              </a:rPr>
            </a:br>
            <a:br>
              <a:rPr lang="it-IT" sz="3100" dirty="0">
                <a:solidFill>
                  <a:srgbClr val="0070C0"/>
                </a:solidFill>
              </a:rPr>
            </a:br>
            <a:br>
              <a:rPr lang="it-IT" sz="3100" dirty="0">
                <a:solidFill>
                  <a:srgbClr val="0070C0"/>
                </a:solidFill>
              </a:rPr>
            </a:br>
            <a:br>
              <a:rPr lang="it-IT" sz="3100" dirty="0">
                <a:solidFill>
                  <a:srgbClr val="0070C0"/>
                </a:solidFill>
              </a:rPr>
            </a:br>
            <a:br>
              <a:rPr lang="it-IT" sz="3100" dirty="0">
                <a:solidFill>
                  <a:srgbClr val="0070C0"/>
                </a:solidFill>
              </a:rPr>
            </a:br>
            <a:r>
              <a:rPr lang="it-IT" sz="3100" dirty="0">
                <a:solidFill>
                  <a:srgbClr val="0070C0"/>
                </a:solidFill>
              </a:rPr>
              <a:t>Direttiva UE n. 2018/957: Salario: nessuna imputazione dell´indennità per il distacco</a:t>
            </a:r>
            <a:br>
              <a:rPr lang="it-IT" sz="3600" dirty="0"/>
            </a:br>
            <a:br>
              <a:rPr lang="it-IT" sz="3600" dirty="0"/>
            </a:br>
            <a:br>
              <a:rPr lang="it-IT" sz="3600" dirty="0"/>
            </a:br>
            <a:br>
              <a:rPr lang="it-IT" sz="3600" dirty="0"/>
            </a:br>
            <a:endParaRPr lang="de-DE" sz="3600" dirty="0">
              <a:solidFill>
                <a:srgbClr val="0070C0"/>
              </a:solidFill>
            </a:endParaRPr>
          </a:p>
        </p:txBody>
      </p:sp>
      <p:sp>
        <p:nvSpPr>
          <p:cNvPr id="3" name="Inhaltsplatzhalter 2"/>
          <p:cNvSpPr>
            <a:spLocks noGrp="1"/>
          </p:cNvSpPr>
          <p:nvPr>
            <p:ph idx="1"/>
          </p:nvPr>
        </p:nvSpPr>
        <p:spPr/>
        <p:txBody>
          <a:bodyPr>
            <a:normAutofit/>
          </a:bodyPr>
          <a:lstStyle/>
          <a:p>
            <a:pPr algn="just">
              <a:buFontTx/>
              <a:buChar char="-"/>
            </a:pPr>
            <a:endParaRPr lang="it-IT" sz="2000" dirty="0"/>
          </a:p>
          <a:p>
            <a:pPr marL="0" indent="0" algn="just">
              <a:buNone/>
            </a:pPr>
            <a:r>
              <a:rPr lang="it-IT" dirty="0"/>
              <a:t>Le indennità che i lavoratori distaccati ricevono per compensare i costi sostenuti a seguito del distacco (alloggio, viaggio, vitto) non fanno parte della retribuzione. Non possono essere compensati con i salari. Il datore di lavoro deve sostenere i costi relativi al distacco secondo le norme applicabili nel paese di origine.</a:t>
            </a:r>
          </a:p>
        </p:txBody>
      </p:sp>
      <p:pic>
        <p:nvPicPr>
          <p:cNvPr id="5" name="Grafik 4" descr="Logo_neu">
            <a:extLst>
              <a:ext uri="{FF2B5EF4-FFF2-40B4-BE49-F238E27FC236}">
                <a16:creationId xmlns:a16="http://schemas.microsoft.com/office/drawing/2014/main" id="{79F0567A-A36F-490B-A42A-6FD815678A3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3459123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031407"/>
            <a:ext cx="10515600" cy="820621"/>
          </a:xfrm>
        </p:spPr>
        <p:txBody>
          <a:bodyPr>
            <a:normAutofit fontScale="90000"/>
          </a:bodyPr>
          <a:lstStyle/>
          <a:p>
            <a:pPr algn="ctr"/>
            <a:br>
              <a:rPr lang="it-IT" sz="3100" dirty="0">
                <a:solidFill>
                  <a:srgbClr val="0070C0"/>
                </a:solidFill>
              </a:rPr>
            </a:br>
            <a:br>
              <a:rPr lang="it-IT" sz="3100" dirty="0">
                <a:solidFill>
                  <a:srgbClr val="0070C0"/>
                </a:solidFill>
              </a:rPr>
            </a:br>
            <a:br>
              <a:rPr lang="it-IT" sz="3100" dirty="0">
                <a:solidFill>
                  <a:srgbClr val="0070C0"/>
                </a:solidFill>
              </a:rPr>
            </a:br>
            <a:br>
              <a:rPr lang="it-IT" sz="3100" dirty="0">
                <a:solidFill>
                  <a:srgbClr val="0070C0"/>
                </a:solidFill>
              </a:rPr>
            </a:br>
            <a:br>
              <a:rPr lang="it-IT" sz="3100" dirty="0">
                <a:solidFill>
                  <a:srgbClr val="0070C0"/>
                </a:solidFill>
              </a:rPr>
            </a:br>
            <a:r>
              <a:rPr lang="it-IT" sz="3100" dirty="0">
                <a:solidFill>
                  <a:srgbClr val="0070C0"/>
                </a:solidFill>
              </a:rPr>
              <a:t>Direttiva UE n. 2018/957:Protezione particolare per dipendenti distaccati di lunga durata</a:t>
            </a:r>
            <a:br>
              <a:rPr lang="it-IT" sz="3600" dirty="0"/>
            </a:br>
            <a:br>
              <a:rPr lang="it-IT" sz="3600" dirty="0"/>
            </a:br>
            <a:br>
              <a:rPr lang="it-IT" sz="3600" dirty="0"/>
            </a:br>
            <a:br>
              <a:rPr lang="it-IT" sz="3600" dirty="0"/>
            </a:br>
            <a:br>
              <a:rPr lang="it-IT" sz="3600" dirty="0"/>
            </a:br>
            <a:endParaRPr lang="de-DE" sz="3600" dirty="0">
              <a:solidFill>
                <a:srgbClr val="0070C0"/>
              </a:solidFill>
            </a:endParaRPr>
          </a:p>
        </p:txBody>
      </p:sp>
      <p:sp>
        <p:nvSpPr>
          <p:cNvPr id="3" name="Inhaltsplatzhalter 2"/>
          <p:cNvSpPr>
            <a:spLocks noGrp="1"/>
          </p:cNvSpPr>
          <p:nvPr>
            <p:ph idx="1"/>
          </p:nvPr>
        </p:nvSpPr>
        <p:spPr/>
        <p:txBody>
          <a:bodyPr>
            <a:normAutofit/>
          </a:bodyPr>
          <a:lstStyle/>
          <a:p>
            <a:pPr marL="0" indent="0" algn="just">
              <a:buNone/>
            </a:pPr>
            <a:endParaRPr lang="it-IT" dirty="0"/>
          </a:p>
          <a:p>
            <a:pPr marL="0" indent="0" algn="just">
              <a:buNone/>
            </a:pPr>
            <a:r>
              <a:rPr lang="it-IT" dirty="0"/>
              <a:t>Per i dipendenti dall'estero distaccati dal datore di lavoro per più di dodici mesi, tutto il diritto di lavoro tedesco si applica dopo la scadenza di questo periodo. In casi eccezionali, i datori di lavoro possono richiedere una proroga di sei mesi. Sono escluse le norme sui piani pensionistici aziendali</a:t>
            </a:r>
          </a:p>
        </p:txBody>
      </p:sp>
      <p:pic>
        <p:nvPicPr>
          <p:cNvPr id="5" name="Grafik 4" descr="Logo_neu">
            <a:extLst>
              <a:ext uri="{FF2B5EF4-FFF2-40B4-BE49-F238E27FC236}">
                <a16:creationId xmlns:a16="http://schemas.microsoft.com/office/drawing/2014/main" id="{79F0567A-A36F-490B-A42A-6FD815678A3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818339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031407"/>
            <a:ext cx="10515600" cy="820621"/>
          </a:xfrm>
        </p:spPr>
        <p:txBody>
          <a:bodyPr>
            <a:normAutofit fontScale="90000"/>
          </a:bodyPr>
          <a:lstStyle/>
          <a:p>
            <a:pPr algn="ctr"/>
            <a:br>
              <a:rPr lang="it-IT" sz="3100" dirty="0">
                <a:solidFill>
                  <a:srgbClr val="0070C0"/>
                </a:solidFill>
              </a:rPr>
            </a:br>
            <a:br>
              <a:rPr lang="it-IT" sz="3100" dirty="0">
                <a:solidFill>
                  <a:srgbClr val="0070C0"/>
                </a:solidFill>
              </a:rPr>
            </a:br>
            <a:br>
              <a:rPr lang="it-IT" sz="3100" dirty="0">
                <a:solidFill>
                  <a:srgbClr val="0070C0"/>
                </a:solidFill>
              </a:rPr>
            </a:br>
            <a:br>
              <a:rPr lang="it-IT" sz="3100" dirty="0">
                <a:solidFill>
                  <a:srgbClr val="0070C0"/>
                </a:solidFill>
              </a:rPr>
            </a:br>
            <a:br>
              <a:rPr lang="it-IT" sz="3100" dirty="0">
                <a:solidFill>
                  <a:srgbClr val="0070C0"/>
                </a:solidFill>
              </a:rPr>
            </a:br>
            <a:br>
              <a:rPr lang="it-IT" sz="3100" dirty="0">
                <a:solidFill>
                  <a:srgbClr val="0070C0"/>
                </a:solidFill>
              </a:rPr>
            </a:br>
            <a:br>
              <a:rPr lang="it-IT" sz="3100" dirty="0">
                <a:solidFill>
                  <a:srgbClr val="0070C0"/>
                </a:solidFill>
              </a:rPr>
            </a:br>
            <a:r>
              <a:rPr lang="it-IT" sz="3100" dirty="0">
                <a:solidFill>
                  <a:srgbClr val="0070C0"/>
                </a:solidFill>
              </a:rPr>
              <a:t>Direttiva UE n. 2018/957:</a:t>
            </a:r>
            <a:r>
              <a:rPr lang="it-IT" sz="3600" dirty="0">
                <a:solidFill>
                  <a:srgbClr val="0070C0"/>
                </a:solidFill>
              </a:rPr>
              <a:t>Le regole valgono anche per lavoratori interinali – eccezioni per distacchi di breve durata</a:t>
            </a:r>
            <a:br>
              <a:rPr lang="it-IT" sz="3600" dirty="0"/>
            </a:br>
            <a:br>
              <a:rPr lang="it-IT" sz="3600" dirty="0"/>
            </a:br>
            <a:br>
              <a:rPr lang="it-IT" sz="3600" dirty="0"/>
            </a:br>
            <a:br>
              <a:rPr lang="it-IT" sz="3600" dirty="0"/>
            </a:br>
            <a:br>
              <a:rPr lang="it-IT" sz="3600" dirty="0"/>
            </a:br>
            <a:br>
              <a:rPr lang="it-IT" sz="3600" dirty="0"/>
            </a:br>
            <a:endParaRPr lang="de-DE" sz="3600" dirty="0">
              <a:solidFill>
                <a:srgbClr val="0070C0"/>
              </a:solidFill>
            </a:endParaRPr>
          </a:p>
        </p:txBody>
      </p:sp>
      <p:sp>
        <p:nvSpPr>
          <p:cNvPr id="3" name="Inhaltsplatzhalter 2"/>
          <p:cNvSpPr>
            <a:spLocks noGrp="1"/>
          </p:cNvSpPr>
          <p:nvPr>
            <p:ph idx="1"/>
          </p:nvPr>
        </p:nvSpPr>
        <p:spPr/>
        <p:txBody>
          <a:bodyPr>
            <a:normAutofit/>
          </a:bodyPr>
          <a:lstStyle/>
          <a:p>
            <a:pPr marL="0" indent="0" algn="just">
              <a:buNone/>
            </a:pPr>
            <a:endParaRPr lang="it-IT" dirty="0"/>
          </a:p>
          <a:p>
            <a:pPr marL="0" indent="0" algn="just">
              <a:buNone/>
            </a:pPr>
            <a:r>
              <a:rPr lang="it-IT" dirty="0"/>
              <a:t>Le disposizioni della Legge sui lavoratori distaccati si applicano anche ai lavoratori temporanei che vengono impiegati in Germania. Le eccezioni si applicano all'assemblaggio iniziale e al lavoro di installazione che richiede solo otto giorni. Tuttavia, questo è limitato a un anno. Inoltre, il regolamento non si applica alla partecipazione a riunioni, convegni specialistici o visite di fiere o corsi di formazione in azienda se non durano più di due settimane.</a:t>
            </a:r>
          </a:p>
        </p:txBody>
      </p:sp>
      <p:pic>
        <p:nvPicPr>
          <p:cNvPr id="5" name="Grafik 4" descr="Logo_neu">
            <a:extLst>
              <a:ext uri="{FF2B5EF4-FFF2-40B4-BE49-F238E27FC236}">
                <a16:creationId xmlns:a16="http://schemas.microsoft.com/office/drawing/2014/main" id="{79F0567A-A36F-490B-A42A-6FD815678A3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22301348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 </a:t>
            </a:r>
          </a:p>
        </p:txBody>
      </p:sp>
      <p:sp>
        <p:nvSpPr>
          <p:cNvPr id="3" name="Inhaltsplatzhalter 2"/>
          <p:cNvSpPr>
            <a:spLocks noGrp="1"/>
          </p:cNvSpPr>
          <p:nvPr>
            <p:ph idx="1"/>
          </p:nvPr>
        </p:nvSpPr>
        <p:spPr/>
        <p:txBody>
          <a:bodyPr>
            <a:normAutofit/>
          </a:bodyPr>
          <a:lstStyle/>
          <a:p>
            <a:pPr marL="0" indent="0" algn="just">
              <a:buNone/>
            </a:pPr>
            <a:endParaRPr lang="it-IT" sz="2000" dirty="0"/>
          </a:p>
          <a:p>
            <a:pPr marL="0" indent="0" algn="ctr">
              <a:buNone/>
            </a:pPr>
            <a:r>
              <a:rPr lang="it-IT" sz="4800" dirty="0"/>
              <a:t>Grazie</a:t>
            </a:r>
            <a:r>
              <a:rPr lang="it-IT" sz="4400" dirty="0"/>
              <a:t> </a:t>
            </a:r>
          </a:p>
          <a:p>
            <a:pPr marL="0" indent="0" algn="ctr">
              <a:buNone/>
            </a:pPr>
            <a:endParaRPr lang="it-IT" sz="4400" dirty="0"/>
          </a:p>
          <a:p>
            <a:pPr marL="0" indent="0" algn="ctr">
              <a:buNone/>
            </a:pPr>
            <a:r>
              <a:rPr lang="it-IT" sz="4400" dirty="0"/>
              <a:t>per la Vostra attenzione</a:t>
            </a:r>
          </a:p>
        </p:txBody>
      </p:sp>
      <p:pic>
        <p:nvPicPr>
          <p:cNvPr id="5" name="Grafik 4" descr="Logo_neu">
            <a:extLst>
              <a:ext uri="{FF2B5EF4-FFF2-40B4-BE49-F238E27FC236}">
                <a16:creationId xmlns:a16="http://schemas.microsoft.com/office/drawing/2014/main" id="{03B15D5C-D539-456B-9066-4AE0EF6162C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630723" y="1027906"/>
            <a:ext cx="2930554" cy="931178"/>
          </a:xfrm>
          <a:prstGeom prst="rect">
            <a:avLst/>
          </a:prstGeom>
          <a:noFill/>
          <a:ln>
            <a:noFill/>
          </a:ln>
        </p:spPr>
      </p:pic>
    </p:spTree>
    <p:extLst>
      <p:ext uri="{BB962C8B-B14F-4D97-AF65-F5344CB8AC3E}">
        <p14:creationId xmlns:p14="http://schemas.microsoft.com/office/powerpoint/2010/main" val="3528133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rgbClr val="0070C0"/>
                </a:solidFill>
              </a:rPr>
              <a:t>Il </a:t>
            </a:r>
            <a:r>
              <a:rPr lang="de-DE" dirty="0" err="1">
                <a:solidFill>
                  <a:srgbClr val="0070C0"/>
                </a:solidFill>
              </a:rPr>
              <a:t>quadro</a:t>
            </a:r>
            <a:r>
              <a:rPr lang="de-DE" dirty="0">
                <a:solidFill>
                  <a:srgbClr val="0070C0"/>
                </a:solidFill>
              </a:rPr>
              <a:t> </a:t>
            </a:r>
            <a:r>
              <a:rPr lang="de-DE" dirty="0" err="1">
                <a:solidFill>
                  <a:srgbClr val="0070C0"/>
                </a:solidFill>
              </a:rPr>
              <a:t>normativo</a:t>
            </a:r>
            <a:endParaRPr lang="de-DE" dirty="0">
              <a:solidFill>
                <a:srgbClr val="0070C0"/>
              </a:solidFill>
            </a:endParaRPr>
          </a:p>
        </p:txBody>
      </p:sp>
      <p:sp>
        <p:nvSpPr>
          <p:cNvPr id="3" name="Inhaltsplatzhalter 2"/>
          <p:cNvSpPr>
            <a:spLocks noGrp="1"/>
          </p:cNvSpPr>
          <p:nvPr>
            <p:ph idx="1"/>
          </p:nvPr>
        </p:nvSpPr>
        <p:spPr/>
        <p:txBody>
          <a:bodyPr>
            <a:normAutofit/>
          </a:bodyPr>
          <a:lstStyle/>
          <a:p>
            <a:r>
              <a:rPr lang="de-DE" sz="1400" dirty="0" err="1"/>
              <a:t>Direttiva</a:t>
            </a:r>
            <a:r>
              <a:rPr lang="de-DE" sz="1400" dirty="0"/>
              <a:t> n. 96/71/CE: </a:t>
            </a:r>
            <a:r>
              <a:rPr lang="de-DE" sz="1400" dirty="0" err="1"/>
              <a:t>trasformata</a:t>
            </a:r>
            <a:r>
              <a:rPr lang="de-DE" sz="1400" dirty="0"/>
              <a:t> in </a:t>
            </a:r>
            <a:r>
              <a:rPr lang="de-DE" sz="1400" dirty="0" err="1"/>
              <a:t>legge</a:t>
            </a:r>
            <a:r>
              <a:rPr lang="de-DE" sz="1400" dirty="0"/>
              <a:t> tedesca in </a:t>
            </a:r>
            <a:r>
              <a:rPr lang="de-DE" sz="1400" dirty="0" err="1"/>
              <a:t>data</a:t>
            </a:r>
            <a:r>
              <a:rPr lang="de-DE" sz="1400" dirty="0"/>
              <a:t> 10.2.1997 („Arbeitnehmerentsendegesetz“)</a:t>
            </a:r>
          </a:p>
          <a:p>
            <a:endParaRPr lang="de-DE" sz="1400" dirty="0"/>
          </a:p>
          <a:p>
            <a:pPr marL="0" indent="0">
              <a:buNone/>
            </a:pPr>
            <a:endParaRPr lang="de-DE" sz="1400" dirty="0"/>
          </a:p>
          <a:p>
            <a:r>
              <a:rPr lang="de-DE" sz="1400" dirty="0" err="1"/>
              <a:t>Direttiva</a:t>
            </a:r>
            <a:r>
              <a:rPr lang="de-DE" sz="1400" dirty="0"/>
              <a:t> n. 2014/67/CE: non è </a:t>
            </a:r>
            <a:r>
              <a:rPr lang="de-DE" sz="1400" dirty="0" err="1"/>
              <a:t>stata</a:t>
            </a:r>
            <a:r>
              <a:rPr lang="de-DE" sz="1400" dirty="0"/>
              <a:t> </a:t>
            </a:r>
            <a:r>
              <a:rPr lang="de-DE" sz="1400" dirty="0" err="1"/>
              <a:t>recepita</a:t>
            </a:r>
            <a:r>
              <a:rPr lang="de-DE" sz="1400" dirty="0"/>
              <a:t>, </a:t>
            </a:r>
            <a:r>
              <a:rPr lang="de-DE" sz="1400" dirty="0" err="1"/>
              <a:t>perché</a:t>
            </a:r>
            <a:r>
              <a:rPr lang="de-DE" sz="1400" dirty="0"/>
              <a:t> </a:t>
            </a:r>
            <a:r>
              <a:rPr lang="de-DE" sz="1400" dirty="0" err="1"/>
              <a:t>secondo</a:t>
            </a:r>
            <a:r>
              <a:rPr lang="de-DE" sz="1400" dirty="0"/>
              <a:t> </a:t>
            </a:r>
            <a:r>
              <a:rPr lang="de-DE" sz="1400" dirty="0" err="1"/>
              <a:t>il</a:t>
            </a:r>
            <a:r>
              <a:rPr lang="de-DE" sz="1400" dirty="0"/>
              <a:t> </a:t>
            </a:r>
            <a:r>
              <a:rPr lang="de-DE" sz="1400" dirty="0" err="1"/>
              <a:t>Governo</a:t>
            </a:r>
            <a:r>
              <a:rPr lang="de-DE" sz="1400" dirty="0"/>
              <a:t> </a:t>
            </a:r>
            <a:r>
              <a:rPr lang="de-DE" sz="1400" dirty="0" err="1"/>
              <a:t>tedesco</a:t>
            </a:r>
            <a:r>
              <a:rPr lang="de-DE" sz="1400" dirty="0"/>
              <a:t> i </a:t>
            </a:r>
            <a:r>
              <a:rPr lang="de-DE" sz="1400" dirty="0" err="1"/>
              <a:t>punti</a:t>
            </a:r>
            <a:r>
              <a:rPr lang="de-DE" sz="1400" dirty="0"/>
              <a:t> </a:t>
            </a:r>
            <a:r>
              <a:rPr lang="de-DE" sz="1400" dirty="0" err="1"/>
              <a:t>centrali</a:t>
            </a:r>
            <a:r>
              <a:rPr lang="de-DE" sz="1400" dirty="0"/>
              <a:t> della direttiva </a:t>
            </a:r>
            <a:r>
              <a:rPr lang="de-DE" sz="1400" dirty="0" err="1"/>
              <a:t>come</a:t>
            </a:r>
            <a:r>
              <a:rPr lang="de-DE" sz="1400" dirty="0"/>
              <a:t> </a:t>
            </a:r>
            <a:r>
              <a:rPr lang="de-DE" sz="1400" dirty="0" err="1"/>
              <a:t>misure</a:t>
            </a:r>
            <a:r>
              <a:rPr lang="de-DE" sz="1400" dirty="0"/>
              <a:t> di </a:t>
            </a:r>
            <a:r>
              <a:rPr lang="de-DE" sz="1400" dirty="0" err="1"/>
              <a:t>controllo</a:t>
            </a:r>
            <a:r>
              <a:rPr lang="de-DE" sz="1400" dirty="0"/>
              <a:t> </a:t>
            </a:r>
            <a:r>
              <a:rPr lang="de-DE" sz="1400" dirty="0" err="1"/>
              <a:t>sono</a:t>
            </a:r>
            <a:r>
              <a:rPr lang="de-DE" sz="1400" dirty="0"/>
              <a:t> </a:t>
            </a:r>
            <a:r>
              <a:rPr lang="de-DE" sz="1400" dirty="0" err="1"/>
              <a:t>già</a:t>
            </a:r>
            <a:r>
              <a:rPr lang="de-DE" sz="1400" dirty="0"/>
              <a:t> </a:t>
            </a:r>
            <a:r>
              <a:rPr lang="de-DE" sz="1400" dirty="0" err="1"/>
              <a:t>regolati</a:t>
            </a:r>
            <a:r>
              <a:rPr lang="de-DE" sz="1400" dirty="0"/>
              <a:t> </a:t>
            </a:r>
            <a:r>
              <a:rPr lang="de-DE" sz="1400" dirty="0" err="1"/>
              <a:t>nelle</a:t>
            </a:r>
            <a:r>
              <a:rPr lang="de-DE" sz="1400" dirty="0"/>
              <a:t> </a:t>
            </a:r>
            <a:r>
              <a:rPr lang="de-DE" sz="1400" dirty="0" err="1"/>
              <a:t>leggi</a:t>
            </a:r>
            <a:r>
              <a:rPr lang="de-DE" sz="1400" dirty="0"/>
              <a:t> </a:t>
            </a:r>
            <a:r>
              <a:rPr lang="de-DE" sz="1400" dirty="0" err="1"/>
              <a:t>esistenti</a:t>
            </a:r>
            <a:r>
              <a:rPr lang="de-DE" sz="1400" dirty="0"/>
              <a:t>. </a:t>
            </a:r>
            <a:r>
              <a:rPr lang="de-DE" sz="1400" dirty="0" err="1"/>
              <a:t>Tali</a:t>
            </a:r>
            <a:r>
              <a:rPr lang="de-DE" sz="1400" dirty="0"/>
              <a:t> </a:t>
            </a:r>
            <a:r>
              <a:rPr lang="de-DE" sz="1400" dirty="0" err="1"/>
              <a:t>leggi</a:t>
            </a:r>
            <a:r>
              <a:rPr lang="de-DE" sz="1400" dirty="0"/>
              <a:t> </a:t>
            </a:r>
            <a:r>
              <a:rPr lang="de-DE" sz="1400" dirty="0" err="1"/>
              <a:t>sono</a:t>
            </a:r>
            <a:r>
              <a:rPr lang="de-DE" sz="1400" dirty="0"/>
              <a:t>:</a:t>
            </a:r>
          </a:p>
          <a:p>
            <a:pPr marL="0" indent="0">
              <a:buNone/>
            </a:pPr>
            <a:r>
              <a:rPr lang="de-DE" sz="1400" dirty="0"/>
              <a:t>	- la </a:t>
            </a:r>
            <a:r>
              <a:rPr lang="de-DE" sz="1400" dirty="0" err="1"/>
              <a:t>legge</a:t>
            </a:r>
            <a:r>
              <a:rPr lang="de-DE" sz="1400" dirty="0"/>
              <a:t> sul </a:t>
            </a:r>
            <a:r>
              <a:rPr lang="de-DE" sz="1400" dirty="0" err="1"/>
              <a:t>distacco</a:t>
            </a:r>
            <a:r>
              <a:rPr lang="de-DE" sz="1400" dirty="0"/>
              <a:t> („Arbeitnehmerentsendegesetz“)</a:t>
            </a:r>
          </a:p>
          <a:p>
            <a:pPr marL="0" indent="0">
              <a:buNone/>
            </a:pPr>
            <a:r>
              <a:rPr lang="de-DE" sz="1400" dirty="0"/>
              <a:t>	- la </a:t>
            </a:r>
            <a:r>
              <a:rPr lang="de-DE" sz="1400" dirty="0" err="1"/>
              <a:t>legge</a:t>
            </a:r>
            <a:r>
              <a:rPr lang="de-DE" sz="1400" dirty="0"/>
              <a:t> sul </a:t>
            </a:r>
            <a:r>
              <a:rPr lang="de-DE" sz="1400" dirty="0" err="1"/>
              <a:t>salario</a:t>
            </a:r>
            <a:r>
              <a:rPr lang="de-DE" sz="1400" dirty="0"/>
              <a:t> </a:t>
            </a:r>
            <a:r>
              <a:rPr lang="de-DE" sz="1400" dirty="0" err="1"/>
              <a:t>minimo</a:t>
            </a:r>
            <a:r>
              <a:rPr lang="de-DE" sz="1400" dirty="0"/>
              <a:t> („Mindestlohngesetz“)</a:t>
            </a:r>
          </a:p>
          <a:p>
            <a:pPr marL="0" indent="0">
              <a:buNone/>
            </a:pPr>
            <a:r>
              <a:rPr lang="de-DE" sz="1400" dirty="0"/>
              <a:t>	- la </a:t>
            </a:r>
            <a:r>
              <a:rPr lang="de-DE" sz="1400" dirty="0" err="1"/>
              <a:t>legge</a:t>
            </a:r>
            <a:r>
              <a:rPr lang="de-DE" sz="1400" dirty="0"/>
              <a:t> sul </a:t>
            </a:r>
            <a:r>
              <a:rPr lang="de-DE" sz="1400" dirty="0" err="1"/>
              <a:t>lavoro</a:t>
            </a:r>
            <a:r>
              <a:rPr lang="de-DE" sz="1400" dirty="0"/>
              <a:t> </a:t>
            </a:r>
            <a:r>
              <a:rPr lang="de-DE" sz="1400" dirty="0" err="1"/>
              <a:t>temporaneo</a:t>
            </a:r>
            <a:r>
              <a:rPr lang="de-DE" sz="1400" dirty="0"/>
              <a:t> („Arbeitnehmerüberlassungsgesetz“)</a:t>
            </a:r>
          </a:p>
          <a:p>
            <a:pPr marL="0" indent="0">
              <a:buNone/>
            </a:pPr>
            <a:r>
              <a:rPr lang="de-DE" sz="1400" dirty="0"/>
              <a:t>	- la </a:t>
            </a:r>
            <a:r>
              <a:rPr lang="de-DE" sz="1400" dirty="0" err="1"/>
              <a:t>legge</a:t>
            </a:r>
            <a:r>
              <a:rPr lang="de-DE" sz="1400" dirty="0"/>
              <a:t> </a:t>
            </a:r>
            <a:r>
              <a:rPr lang="de-DE" sz="1400" dirty="0" err="1"/>
              <a:t>contro</a:t>
            </a:r>
            <a:r>
              <a:rPr lang="de-DE" sz="1400" dirty="0"/>
              <a:t> </a:t>
            </a:r>
            <a:r>
              <a:rPr lang="de-DE" sz="1400" dirty="0" err="1"/>
              <a:t>il</a:t>
            </a:r>
            <a:r>
              <a:rPr lang="de-DE" sz="1400" dirty="0"/>
              <a:t> </a:t>
            </a:r>
            <a:r>
              <a:rPr lang="de-DE" sz="1400" dirty="0" err="1"/>
              <a:t>lavoro</a:t>
            </a:r>
            <a:r>
              <a:rPr lang="de-DE" sz="1400" dirty="0"/>
              <a:t> </a:t>
            </a:r>
            <a:r>
              <a:rPr lang="de-DE" sz="1400" dirty="0" err="1"/>
              <a:t>clandestino</a:t>
            </a:r>
            <a:r>
              <a:rPr lang="de-DE" sz="1400" dirty="0"/>
              <a:t> („</a:t>
            </a:r>
            <a:r>
              <a:rPr lang="de-DE" sz="1400" dirty="0" err="1"/>
              <a:t>Schwarzarbeitbekämpfungsgesetz</a:t>
            </a:r>
            <a:r>
              <a:rPr lang="de-DE" sz="1400" dirty="0"/>
              <a:t>“)</a:t>
            </a:r>
          </a:p>
          <a:p>
            <a:pPr marL="0" indent="0">
              <a:buNone/>
            </a:pPr>
            <a:endParaRPr lang="de-DE" sz="1400" dirty="0"/>
          </a:p>
          <a:p>
            <a:r>
              <a:rPr lang="de-DE" sz="1400" dirty="0"/>
              <a:t>D</a:t>
            </a:r>
            <a:r>
              <a:rPr lang="de-DE" sz="1400" b="0" i="0" u="none" strike="noStrike" baseline="0" dirty="0"/>
              <a:t>irettiva UE n. 2018/957: </a:t>
            </a:r>
            <a:r>
              <a:rPr lang="de-DE" sz="1400" b="0" i="0" u="none" strike="noStrike" baseline="0" dirty="0" err="1"/>
              <a:t>trasfor</a:t>
            </a:r>
            <a:r>
              <a:rPr lang="de-DE" sz="1400" dirty="0" err="1"/>
              <a:t>mata</a:t>
            </a:r>
            <a:r>
              <a:rPr lang="de-DE" sz="1400" dirty="0"/>
              <a:t> in </a:t>
            </a:r>
            <a:r>
              <a:rPr lang="de-DE" sz="1400" dirty="0" err="1"/>
              <a:t>legge</a:t>
            </a:r>
            <a:r>
              <a:rPr lang="de-DE" sz="1400" dirty="0"/>
              <a:t> tedesca in </a:t>
            </a:r>
            <a:r>
              <a:rPr lang="de-DE" sz="1400" dirty="0" err="1"/>
              <a:t>data</a:t>
            </a:r>
            <a:r>
              <a:rPr lang="de-DE" sz="1400" dirty="0"/>
              <a:t> 30 </a:t>
            </a:r>
            <a:r>
              <a:rPr lang="de-DE" sz="1400" dirty="0" err="1"/>
              <a:t>luglio</a:t>
            </a:r>
            <a:r>
              <a:rPr lang="de-DE" sz="1400" dirty="0"/>
              <a:t> 2020</a:t>
            </a:r>
          </a:p>
        </p:txBody>
      </p:sp>
      <p:pic>
        <p:nvPicPr>
          <p:cNvPr id="6" name="Grafik 5" descr="Logo_neu">
            <a:extLst>
              <a:ext uri="{FF2B5EF4-FFF2-40B4-BE49-F238E27FC236}">
                <a16:creationId xmlns:a16="http://schemas.microsoft.com/office/drawing/2014/main" id="{3BD5C748-B92B-493A-8359-DB12BB1C818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3965433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solidFill>
                  <a:srgbClr val="0070C0"/>
                </a:solidFill>
              </a:rPr>
              <a:t>Situazione</a:t>
            </a:r>
            <a:r>
              <a:rPr lang="de-DE" dirty="0">
                <a:solidFill>
                  <a:srgbClr val="0070C0"/>
                </a:solidFill>
              </a:rPr>
              <a:t> </a:t>
            </a:r>
            <a:r>
              <a:rPr lang="de-DE" dirty="0" err="1">
                <a:solidFill>
                  <a:srgbClr val="0070C0"/>
                </a:solidFill>
              </a:rPr>
              <a:t>fino</a:t>
            </a:r>
            <a:r>
              <a:rPr lang="de-DE" dirty="0">
                <a:solidFill>
                  <a:srgbClr val="0070C0"/>
                </a:solidFill>
              </a:rPr>
              <a:t> </a:t>
            </a:r>
            <a:r>
              <a:rPr lang="de-DE" dirty="0" err="1">
                <a:solidFill>
                  <a:srgbClr val="0070C0"/>
                </a:solidFill>
              </a:rPr>
              <a:t>luglio</a:t>
            </a:r>
            <a:r>
              <a:rPr lang="de-DE" dirty="0">
                <a:solidFill>
                  <a:srgbClr val="0070C0"/>
                </a:solidFill>
              </a:rPr>
              <a:t> 2020 in Germania: </a:t>
            </a:r>
          </a:p>
        </p:txBody>
      </p:sp>
      <p:sp>
        <p:nvSpPr>
          <p:cNvPr id="3" name="Inhaltsplatzhalter 2"/>
          <p:cNvSpPr>
            <a:spLocks noGrp="1"/>
          </p:cNvSpPr>
          <p:nvPr>
            <p:ph idx="1"/>
          </p:nvPr>
        </p:nvSpPr>
        <p:spPr/>
        <p:txBody>
          <a:bodyPr>
            <a:normAutofit/>
          </a:bodyPr>
          <a:lstStyle/>
          <a:p>
            <a:pPr marL="0" indent="0">
              <a:buNone/>
            </a:pPr>
            <a:r>
              <a:rPr lang="de-DE" dirty="0" err="1"/>
              <a:t>Datori</a:t>
            </a:r>
            <a:r>
              <a:rPr lang="de-DE" dirty="0"/>
              <a:t> di </a:t>
            </a:r>
            <a:r>
              <a:rPr lang="de-DE" dirty="0" err="1"/>
              <a:t>lavoro</a:t>
            </a:r>
            <a:r>
              <a:rPr lang="de-DE" dirty="0"/>
              <a:t> </a:t>
            </a:r>
            <a:r>
              <a:rPr lang="de-DE" dirty="0" err="1"/>
              <a:t>con</a:t>
            </a:r>
            <a:r>
              <a:rPr lang="de-DE" dirty="0"/>
              <a:t> </a:t>
            </a:r>
            <a:r>
              <a:rPr lang="de-DE" dirty="0" err="1"/>
              <a:t>sede</a:t>
            </a:r>
            <a:r>
              <a:rPr lang="de-DE" dirty="0"/>
              <a:t> </a:t>
            </a:r>
            <a:r>
              <a:rPr lang="de-DE" dirty="0" err="1"/>
              <a:t>nell´estero</a:t>
            </a:r>
            <a:r>
              <a:rPr lang="de-DE" dirty="0"/>
              <a:t> </a:t>
            </a:r>
            <a:r>
              <a:rPr lang="de-DE" dirty="0" err="1"/>
              <a:t>che</a:t>
            </a:r>
            <a:r>
              <a:rPr lang="de-DE" dirty="0"/>
              <a:t> </a:t>
            </a:r>
            <a:r>
              <a:rPr lang="de-DE" dirty="0" err="1"/>
              <a:t>inviano</a:t>
            </a:r>
            <a:r>
              <a:rPr lang="de-DE" dirty="0"/>
              <a:t> </a:t>
            </a:r>
            <a:r>
              <a:rPr lang="de-DE" dirty="0" err="1"/>
              <a:t>dei</a:t>
            </a:r>
            <a:r>
              <a:rPr lang="de-DE" dirty="0"/>
              <a:t> </a:t>
            </a:r>
            <a:r>
              <a:rPr lang="de-DE" dirty="0" err="1"/>
              <a:t>dipendenti</a:t>
            </a:r>
            <a:r>
              <a:rPr lang="de-DE" dirty="0"/>
              <a:t> in Germania per </a:t>
            </a:r>
            <a:r>
              <a:rPr lang="de-DE" dirty="0" err="1"/>
              <a:t>espletare</a:t>
            </a:r>
            <a:r>
              <a:rPr lang="de-DE" dirty="0"/>
              <a:t> delle </a:t>
            </a:r>
            <a:r>
              <a:rPr lang="de-DE" dirty="0" err="1"/>
              <a:t>prestazioni</a:t>
            </a:r>
            <a:r>
              <a:rPr lang="de-DE" dirty="0"/>
              <a:t> di </a:t>
            </a:r>
            <a:r>
              <a:rPr lang="de-DE" dirty="0" err="1"/>
              <a:t>servizio</a:t>
            </a:r>
            <a:r>
              <a:rPr lang="de-DE" dirty="0"/>
              <a:t> o di </a:t>
            </a:r>
            <a:r>
              <a:rPr lang="de-DE" dirty="0" err="1"/>
              <a:t>appalto</a:t>
            </a:r>
            <a:r>
              <a:rPr lang="de-DE" dirty="0"/>
              <a:t> </a:t>
            </a:r>
            <a:r>
              <a:rPr lang="de-DE" dirty="0" err="1"/>
              <a:t>devono</a:t>
            </a:r>
            <a:r>
              <a:rPr lang="de-DE" dirty="0"/>
              <a:t> </a:t>
            </a:r>
            <a:r>
              <a:rPr lang="de-DE" dirty="0" err="1"/>
              <a:t>rispettare</a:t>
            </a:r>
            <a:r>
              <a:rPr lang="de-DE" dirty="0"/>
              <a:t> </a:t>
            </a:r>
            <a:r>
              <a:rPr lang="de-DE" dirty="0" err="1"/>
              <a:t>varie</a:t>
            </a:r>
            <a:r>
              <a:rPr lang="de-DE" dirty="0"/>
              <a:t> </a:t>
            </a:r>
            <a:r>
              <a:rPr lang="de-DE" dirty="0" err="1"/>
              <a:t>regole</a:t>
            </a:r>
            <a:r>
              <a:rPr lang="de-DE" dirty="0"/>
              <a:t> </a:t>
            </a:r>
            <a:r>
              <a:rPr lang="de-DE" dirty="0" err="1"/>
              <a:t>come</a:t>
            </a:r>
            <a:r>
              <a:rPr lang="de-DE" dirty="0"/>
              <a:t>:</a:t>
            </a:r>
          </a:p>
          <a:p>
            <a:pPr>
              <a:buFontTx/>
              <a:buChar char="-"/>
            </a:pPr>
            <a:r>
              <a:rPr lang="de-DE" dirty="0" err="1"/>
              <a:t>obbligo</a:t>
            </a:r>
            <a:r>
              <a:rPr lang="de-DE" dirty="0"/>
              <a:t> di </a:t>
            </a:r>
            <a:r>
              <a:rPr lang="de-DE" dirty="0" err="1"/>
              <a:t>registrazione</a:t>
            </a:r>
            <a:endParaRPr lang="de-DE" dirty="0"/>
          </a:p>
          <a:p>
            <a:pPr>
              <a:buFontTx/>
              <a:buChar char="-"/>
            </a:pPr>
            <a:r>
              <a:rPr lang="de-DE" dirty="0" err="1"/>
              <a:t>condizioni</a:t>
            </a:r>
            <a:r>
              <a:rPr lang="de-DE" dirty="0"/>
              <a:t> di </a:t>
            </a:r>
            <a:r>
              <a:rPr lang="de-DE" dirty="0" err="1"/>
              <a:t>lavoro</a:t>
            </a:r>
            <a:r>
              <a:rPr lang="de-DE" dirty="0"/>
              <a:t> minime </a:t>
            </a:r>
          </a:p>
          <a:p>
            <a:pPr>
              <a:buFontTx/>
              <a:buChar char="-"/>
            </a:pPr>
            <a:r>
              <a:rPr lang="de-DE" dirty="0" err="1"/>
              <a:t>obbligo</a:t>
            </a:r>
            <a:r>
              <a:rPr lang="de-DE" dirty="0"/>
              <a:t> di </a:t>
            </a:r>
            <a:r>
              <a:rPr lang="de-DE" dirty="0" err="1"/>
              <a:t>documentazione</a:t>
            </a:r>
            <a:endParaRPr lang="de-DE" dirty="0"/>
          </a:p>
          <a:p>
            <a:pPr>
              <a:buFontTx/>
              <a:buChar char="-"/>
            </a:pPr>
            <a:r>
              <a:rPr lang="de-DE" dirty="0" err="1"/>
              <a:t>obblighi</a:t>
            </a:r>
            <a:r>
              <a:rPr lang="de-DE" dirty="0"/>
              <a:t> in </a:t>
            </a:r>
            <a:r>
              <a:rPr lang="de-DE" dirty="0" err="1"/>
              <a:t>caso</a:t>
            </a:r>
            <a:r>
              <a:rPr lang="de-DE" dirty="0"/>
              <a:t> di </a:t>
            </a:r>
            <a:r>
              <a:rPr lang="de-DE" dirty="0" err="1"/>
              <a:t>controlli</a:t>
            </a:r>
            <a:endParaRPr lang="de-DE" dirty="0"/>
          </a:p>
          <a:p>
            <a:pPr>
              <a:buFontTx/>
              <a:buChar char="-"/>
            </a:pPr>
            <a:endParaRPr lang="de-DE" dirty="0"/>
          </a:p>
          <a:p>
            <a:pPr>
              <a:buFontTx/>
              <a:buChar char="-"/>
            </a:pPr>
            <a:endParaRPr lang="de-DE" dirty="0"/>
          </a:p>
          <a:p>
            <a:pPr>
              <a:buFontTx/>
              <a:buChar char="-"/>
            </a:pPr>
            <a:endParaRPr lang="de-DE" dirty="0"/>
          </a:p>
        </p:txBody>
      </p:sp>
      <p:pic>
        <p:nvPicPr>
          <p:cNvPr id="5" name="Grafik 4" descr="Logo_neu">
            <a:extLst>
              <a:ext uri="{FF2B5EF4-FFF2-40B4-BE49-F238E27FC236}">
                <a16:creationId xmlns:a16="http://schemas.microsoft.com/office/drawing/2014/main" id="{9DD9B5D5-188A-4378-9BA6-61590D63652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2555826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solidFill>
                  <a:srgbClr val="0070C0"/>
                </a:solidFill>
              </a:rPr>
              <a:t>Registrazione</a:t>
            </a:r>
            <a:endParaRPr lang="de-DE" dirty="0">
              <a:solidFill>
                <a:srgbClr val="0070C0"/>
              </a:solidFill>
            </a:endParaRPr>
          </a:p>
        </p:txBody>
      </p:sp>
      <p:sp>
        <p:nvSpPr>
          <p:cNvPr id="3" name="Inhaltsplatzhalter 2"/>
          <p:cNvSpPr>
            <a:spLocks noGrp="1"/>
          </p:cNvSpPr>
          <p:nvPr>
            <p:ph idx="1"/>
          </p:nvPr>
        </p:nvSpPr>
        <p:spPr/>
        <p:txBody>
          <a:bodyPr>
            <a:normAutofit/>
          </a:bodyPr>
          <a:lstStyle/>
          <a:p>
            <a:pPr marL="0" indent="0" algn="just">
              <a:buNone/>
            </a:pPr>
            <a:endParaRPr lang="it-IT" sz="3000" dirty="0"/>
          </a:p>
          <a:p>
            <a:pPr marL="0" indent="0" algn="just">
              <a:buNone/>
            </a:pPr>
            <a:r>
              <a:rPr lang="it-IT" sz="3000" dirty="0"/>
              <a:t>Dal 1° gennaio 2017 è a disposizione il portale elettronico   (</a:t>
            </a:r>
            <a:r>
              <a:rPr lang="it-IT" sz="3000" dirty="0">
                <a:hlinkClick r:id="rId2"/>
              </a:rPr>
              <a:t>www.meldeportal-mindestlohn.de</a:t>
            </a:r>
            <a:r>
              <a:rPr lang="it-IT" sz="3000" dirty="0"/>
              <a:t>) dell’amministrazione doganale con cui effettuare la necessaria registrazione dei dipendenti distaccati in Germania.</a:t>
            </a:r>
          </a:p>
          <a:p>
            <a:pPr marL="0" indent="0" algn="just">
              <a:buNone/>
            </a:pPr>
            <a:r>
              <a:rPr lang="it-IT" sz="3000" dirty="0"/>
              <a:t>Per ottenere ulteriori informazioni si consiglia di visitare lo sito </a:t>
            </a:r>
            <a:r>
              <a:rPr lang="it-IT" sz="3000" dirty="0">
                <a:hlinkClick r:id="rId3"/>
              </a:rPr>
              <a:t>www.zoll.de</a:t>
            </a:r>
            <a:r>
              <a:rPr lang="it-IT" sz="3000" dirty="0"/>
              <a:t> (Dogana tedesca).</a:t>
            </a:r>
          </a:p>
          <a:p>
            <a:pPr marL="0" indent="0" algn="just">
              <a:buNone/>
            </a:pPr>
            <a:endParaRPr lang="it-IT" sz="4400" dirty="0"/>
          </a:p>
        </p:txBody>
      </p:sp>
      <p:pic>
        <p:nvPicPr>
          <p:cNvPr id="5" name="Grafik 4" descr="Logo_neu">
            <a:extLst>
              <a:ext uri="{FF2B5EF4-FFF2-40B4-BE49-F238E27FC236}">
                <a16:creationId xmlns:a16="http://schemas.microsoft.com/office/drawing/2014/main" id="{6FE80034-A6FB-4459-AA56-F825AAF165E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2496096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759510"/>
            <a:ext cx="10515600" cy="931178"/>
          </a:xfrm>
        </p:spPr>
        <p:txBody>
          <a:bodyPr>
            <a:normAutofit fontScale="90000"/>
          </a:bodyPr>
          <a:lstStyle/>
          <a:p>
            <a:br>
              <a:rPr lang="de-DE" dirty="0"/>
            </a:br>
            <a:r>
              <a:rPr lang="de-DE" dirty="0" err="1">
                <a:solidFill>
                  <a:srgbClr val="0070C0"/>
                </a:solidFill>
              </a:rPr>
              <a:t>Obbligo</a:t>
            </a:r>
            <a:r>
              <a:rPr lang="de-DE" dirty="0">
                <a:solidFill>
                  <a:srgbClr val="0070C0"/>
                </a:solidFill>
              </a:rPr>
              <a:t> di </a:t>
            </a:r>
            <a:r>
              <a:rPr lang="de-DE" dirty="0" err="1">
                <a:solidFill>
                  <a:srgbClr val="0070C0"/>
                </a:solidFill>
              </a:rPr>
              <a:t>registrazione</a:t>
            </a:r>
            <a:r>
              <a:rPr lang="de-DE" dirty="0">
                <a:solidFill>
                  <a:srgbClr val="0070C0"/>
                </a:solidFill>
              </a:rPr>
              <a:t> </a:t>
            </a:r>
            <a:r>
              <a:rPr lang="de-DE" dirty="0" err="1">
                <a:solidFill>
                  <a:srgbClr val="0070C0"/>
                </a:solidFill>
              </a:rPr>
              <a:t>secondo</a:t>
            </a:r>
            <a:r>
              <a:rPr lang="de-DE" dirty="0">
                <a:solidFill>
                  <a:srgbClr val="0070C0"/>
                </a:solidFill>
              </a:rPr>
              <a:t> la </a:t>
            </a:r>
            <a:r>
              <a:rPr lang="de-DE" dirty="0" err="1">
                <a:solidFill>
                  <a:srgbClr val="0070C0"/>
                </a:solidFill>
              </a:rPr>
              <a:t>legge</a:t>
            </a:r>
            <a:r>
              <a:rPr lang="de-DE" dirty="0">
                <a:solidFill>
                  <a:srgbClr val="0070C0"/>
                </a:solidFill>
              </a:rPr>
              <a:t> sul </a:t>
            </a:r>
            <a:r>
              <a:rPr lang="de-DE" dirty="0" err="1">
                <a:solidFill>
                  <a:srgbClr val="0070C0"/>
                </a:solidFill>
              </a:rPr>
              <a:t>salario</a:t>
            </a:r>
            <a:r>
              <a:rPr lang="de-DE" dirty="0">
                <a:solidFill>
                  <a:srgbClr val="0070C0"/>
                </a:solidFill>
              </a:rPr>
              <a:t> </a:t>
            </a:r>
            <a:r>
              <a:rPr lang="de-DE" dirty="0" err="1">
                <a:solidFill>
                  <a:srgbClr val="0070C0"/>
                </a:solidFill>
              </a:rPr>
              <a:t>minimo</a:t>
            </a:r>
            <a:r>
              <a:rPr lang="de-DE" dirty="0">
                <a:solidFill>
                  <a:srgbClr val="0070C0"/>
                </a:solidFill>
              </a:rPr>
              <a:t> (MiLoG)</a:t>
            </a:r>
          </a:p>
        </p:txBody>
      </p:sp>
      <p:sp>
        <p:nvSpPr>
          <p:cNvPr id="3" name="Inhaltsplatzhalter 2"/>
          <p:cNvSpPr>
            <a:spLocks noGrp="1"/>
          </p:cNvSpPr>
          <p:nvPr>
            <p:ph idx="1"/>
          </p:nvPr>
        </p:nvSpPr>
        <p:spPr>
          <a:xfrm>
            <a:off x="897622" y="2332139"/>
            <a:ext cx="10456178" cy="3844824"/>
          </a:xfrm>
        </p:spPr>
        <p:txBody>
          <a:bodyPr>
            <a:normAutofit fontScale="32500" lnSpcReduction="20000"/>
          </a:bodyPr>
          <a:lstStyle/>
          <a:p>
            <a:pPr marL="0" indent="0">
              <a:buNone/>
            </a:pPr>
            <a:endParaRPr lang="de-DE" dirty="0"/>
          </a:p>
          <a:p>
            <a:pPr marL="0" indent="0">
              <a:buNone/>
            </a:pPr>
            <a:r>
              <a:rPr lang="de-DE" dirty="0" err="1"/>
              <a:t>Datori</a:t>
            </a:r>
            <a:r>
              <a:rPr lang="de-DE" dirty="0"/>
              <a:t> di </a:t>
            </a:r>
            <a:r>
              <a:rPr lang="de-DE" dirty="0" err="1"/>
              <a:t>lavoro</a:t>
            </a:r>
            <a:r>
              <a:rPr lang="de-DE" dirty="0"/>
              <a:t> </a:t>
            </a:r>
            <a:r>
              <a:rPr lang="de-DE" dirty="0" err="1"/>
              <a:t>con</a:t>
            </a:r>
            <a:r>
              <a:rPr lang="de-DE" dirty="0"/>
              <a:t> </a:t>
            </a:r>
            <a:r>
              <a:rPr lang="de-DE" dirty="0" err="1"/>
              <a:t>sede</a:t>
            </a:r>
            <a:r>
              <a:rPr lang="de-DE" dirty="0"/>
              <a:t> </a:t>
            </a:r>
            <a:r>
              <a:rPr lang="de-DE" dirty="0" err="1"/>
              <a:t>nell´estero</a:t>
            </a:r>
            <a:r>
              <a:rPr lang="de-DE" dirty="0"/>
              <a:t> </a:t>
            </a:r>
            <a:r>
              <a:rPr lang="de-DE" dirty="0" err="1"/>
              <a:t>che</a:t>
            </a:r>
            <a:r>
              <a:rPr lang="de-DE" dirty="0"/>
              <a:t> </a:t>
            </a:r>
            <a:r>
              <a:rPr lang="de-DE" dirty="0" err="1"/>
              <a:t>inviano</a:t>
            </a:r>
            <a:r>
              <a:rPr lang="de-DE" dirty="0"/>
              <a:t> uno o più </a:t>
            </a:r>
            <a:r>
              <a:rPr lang="de-DE" dirty="0" err="1"/>
              <a:t>dipendenti</a:t>
            </a:r>
            <a:r>
              <a:rPr lang="de-DE" dirty="0"/>
              <a:t> in Germania per </a:t>
            </a:r>
            <a:r>
              <a:rPr lang="de-DE" dirty="0" err="1"/>
              <a:t>espletare</a:t>
            </a:r>
            <a:r>
              <a:rPr lang="de-DE" dirty="0"/>
              <a:t> delle </a:t>
            </a:r>
            <a:r>
              <a:rPr lang="de-DE" dirty="0" err="1"/>
              <a:t>prestazioni</a:t>
            </a:r>
            <a:r>
              <a:rPr lang="de-DE" dirty="0"/>
              <a:t> di </a:t>
            </a:r>
            <a:r>
              <a:rPr lang="de-DE" dirty="0" err="1"/>
              <a:t>servizio</a:t>
            </a:r>
            <a:r>
              <a:rPr lang="de-DE" dirty="0"/>
              <a:t> o di </a:t>
            </a:r>
            <a:r>
              <a:rPr lang="de-DE" dirty="0" err="1"/>
              <a:t>appalto</a:t>
            </a:r>
            <a:r>
              <a:rPr lang="de-DE" dirty="0"/>
              <a:t> </a:t>
            </a:r>
            <a:r>
              <a:rPr lang="de-DE" dirty="0" err="1"/>
              <a:t>devono</a:t>
            </a:r>
            <a:r>
              <a:rPr lang="de-DE" dirty="0"/>
              <a:t> </a:t>
            </a:r>
            <a:r>
              <a:rPr lang="de-DE" dirty="0" err="1"/>
              <a:t>registrarsi</a:t>
            </a:r>
            <a:r>
              <a:rPr lang="de-DE" dirty="0"/>
              <a:t> per </a:t>
            </a:r>
            <a:r>
              <a:rPr lang="de-DE" dirty="0" err="1"/>
              <a:t>iscritto</a:t>
            </a:r>
            <a:r>
              <a:rPr lang="de-DE" dirty="0"/>
              <a:t> prima, se </a:t>
            </a:r>
            <a:r>
              <a:rPr lang="de-DE" dirty="0" err="1"/>
              <a:t>il</a:t>
            </a:r>
            <a:r>
              <a:rPr lang="de-DE" dirty="0"/>
              <a:t> </a:t>
            </a:r>
            <a:r>
              <a:rPr lang="de-DE" dirty="0" err="1"/>
              <a:t>distacco</a:t>
            </a:r>
            <a:r>
              <a:rPr lang="de-DE" dirty="0"/>
              <a:t> </a:t>
            </a:r>
            <a:r>
              <a:rPr lang="de-DE" dirty="0" err="1"/>
              <a:t>avviene</a:t>
            </a:r>
            <a:r>
              <a:rPr lang="de-DE" dirty="0"/>
              <a:t> </a:t>
            </a:r>
            <a:r>
              <a:rPr lang="de-DE" dirty="0" err="1"/>
              <a:t>nei</a:t>
            </a:r>
            <a:r>
              <a:rPr lang="de-DE" dirty="0"/>
              <a:t> </a:t>
            </a:r>
            <a:r>
              <a:rPr lang="de-DE" dirty="0" err="1"/>
              <a:t>seguenti</a:t>
            </a:r>
            <a:r>
              <a:rPr lang="de-DE" dirty="0"/>
              <a:t> </a:t>
            </a:r>
            <a:r>
              <a:rPr lang="de-DE" dirty="0" err="1"/>
              <a:t>settori</a:t>
            </a:r>
            <a:r>
              <a:rPr lang="de-DE" dirty="0"/>
              <a:t>: </a:t>
            </a:r>
          </a:p>
          <a:p>
            <a:pPr>
              <a:buFontTx/>
              <a:buChar char="-"/>
            </a:pPr>
            <a:endParaRPr lang="de-DE" dirty="0"/>
          </a:p>
          <a:p>
            <a:pPr>
              <a:buFontTx/>
              <a:buChar char="-"/>
            </a:pPr>
            <a:r>
              <a:rPr lang="de-DE" dirty="0" err="1"/>
              <a:t>allestimento</a:t>
            </a:r>
            <a:r>
              <a:rPr lang="de-DE" dirty="0"/>
              <a:t> stand </a:t>
            </a:r>
            <a:r>
              <a:rPr lang="de-DE" dirty="0" err="1"/>
              <a:t>fieristici</a:t>
            </a:r>
            <a:endParaRPr lang="de-DE" dirty="0"/>
          </a:p>
          <a:p>
            <a:pPr>
              <a:buFontTx/>
              <a:buChar char="-"/>
            </a:pPr>
            <a:r>
              <a:rPr lang="de-DE" dirty="0" err="1"/>
              <a:t>ristorazione</a:t>
            </a:r>
            <a:r>
              <a:rPr lang="de-DE" dirty="0"/>
              <a:t> </a:t>
            </a:r>
            <a:r>
              <a:rPr lang="de-DE" dirty="0" err="1"/>
              <a:t>ed</a:t>
            </a:r>
            <a:r>
              <a:rPr lang="de-DE" dirty="0"/>
              <a:t> </a:t>
            </a:r>
            <a:r>
              <a:rPr lang="de-DE" dirty="0" err="1"/>
              <a:t>alloggiamento</a:t>
            </a:r>
            <a:endParaRPr lang="de-DE" dirty="0"/>
          </a:p>
          <a:p>
            <a:pPr>
              <a:buFontTx/>
              <a:buChar char="-"/>
            </a:pPr>
            <a:r>
              <a:rPr lang="de-DE" dirty="0" err="1"/>
              <a:t>trasporto</a:t>
            </a:r>
            <a:r>
              <a:rPr lang="de-DE" dirty="0"/>
              <a:t> di </a:t>
            </a:r>
            <a:r>
              <a:rPr lang="de-DE" dirty="0" err="1"/>
              <a:t>persone</a:t>
            </a:r>
            <a:endParaRPr lang="de-DE" dirty="0"/>
          </a:p>
          <a:p>
            <a:pPr>
              <a:buFontTx/>
              <a:buChar char="-"/>
            </a:pPr>
            <a:r>
              <a:rPr lang="de-DE" dirty="0" err="1"/>
              <a:t>settore</a:t>
            </a:r>
            <a:r>
              <a:rPr lang="de-DE" dirty="0"/>
              <a:t> di </a:t>
            </a:r>
            <a:r>
              <a:rPr lang="de-DE" dirty="0" err="1"/>
              <a:t>giostraio</a:t>
            </a:r>
            <a:endParaRPr lang="de-DE" dirty="0"/>
          </a:p>
          <a:p>
            <a:pPr>
              <a:buFontTx/>
              <a:buChar char="-"/>
            </a:pPr>
            <a:r>
              <a:rPr lang="de-DE" dirty="0" err="1"/>
              <a:t>spedizione</a:t>
            </a:r>
            <a:r>
              <a:rPr lang="de-DE" dirty="0"/>
              <a:t>, </a:t>
            </a:r>
            <a:r>
              <a:rPr lang="de-DE" dirty="0" err="1"/>
              <a:t>trasporto</a:t>
            </a:r>
            <a:r>
              <a:rPr lang="de-DE" dirty="0"/>
              <a:t> e </a:t>
            </a:r>
            <a:r>
              <a:rPr lang="de-DE" dirty="0" err="1"/>
              <a:t>logistica</a:t>
            </a:r>
            <a:endParaRPr lang="de-DE" dirty="0"/>
          </a:p>
          <a:p>
            <a:pPr marL="0" indent="0">
              <a:buNone/>
            </a:pPr>
            <a:endParaRPr lang="de-DE" b="1" dirty="0"/>
          </a:p>
          <a:p>
            <a:pPr marL="0" indent="0">
              <a:buNone/>
            </a:pPr>
            <a:r>
              <a:rPr lang="de-DE" b="1" dirty="0" err="1"/>
              <a:t>Eccezioni</a:t>
            </a:r>
            <a:r>
              <a:rPr lang="de-DE" b="1" dirty="0"/>
              <a:t>: 	</a:t>
            </a:r>
            <a:r>
              <a:rPr lang="de-DE" dirty="0"/>
              <a:t>1. </a:t>
            </a:r>
            <a:r>
              <a:rPr lang="it-IT" dirty="0"/>
              <a:t>i trasporti in transito l’applicazione della legge sul salario minimo (controllo e sanzione) è stata sospesa</a:t>
            </a:r>
          </a:p>
          <a:p>
            <a:pPr marL="0" indent="0">
              <a:buNone/>
            </a:pPr>
            <a:r>
              <a:rPr lang="it-IT" dirty="0"/>
              <a:t>	2. per lavoratori</a:t>
            </a:r>
            <a:endParaRPr lang="de-DE" dirty="0"/>
          </a:p>
          <a:p>
            <a:pPr marL="0" indent="0">
              <a:buNone/>
            </a:pPr>
            <a:r>
              <a:rPr lang="de-DE" dirty="0"/>
              <a:t>		a)</a:t>
            </a:r>
            <a:r>
              <a:rPr lang="it-IT" dirty="0"/>
              <a:t> la cui retribuzione media mensile superi i 2.958 euro lordi </a:t>
            </a:r>
          </a:p>
          <a:p>
            <a:pPr marL="0" indent="0">
              <a:buNone/>
            </a:pPr>
            <a:r>
              <a:rPr lang="it-IT" dirty="0"/>
              <a:t>		b) la cui retribuzione mensile superi i 2.000 euro lordi, qualora il 					    			datore di lavoro sia in grado di provare che tale ammontare minimo è 				    				stato corrisposto negli ultimi 12 mesi</a:t>
            </a:r>
          </a:p>
          <a:p>
            <a:pPr marL="0" indent="0">
              <a:buNone/>
            </a:pPr>
            <a:r>
              <a:rPr lang="it-IT" dirty="0"/>
              <a:t>		c) lavoratori che siano anche coniugi, conviventi, figli o genitori 					    			del datore di lavoro</a:t>
            </a:r>
            <a:endParaRPr lang="de-DE" dirty="0"/>
          </a:p>
          <a:p>
            <a:pPr marL="0" indent="0">
              <a:buNone/>
            </a:pPr>
            <a:endParaRPr lang="it-IT" dirty="0"/>
          </a:p>
          <a:p>
            <a:pPr marL="0" indent="0">
              <a:buNone/>
            </a:pPr>
            <a:endParaRPr lang="de-DE" dirty="0"/>
          </a:p>
        </p:txBody>
      </p:sp>
      <p:pic>
        <p:nvPicPr>
          <p:cNvPr id="5" name="Grafik 4" descr="Logo_neu">
            <a:extLst>
              <a:ext uri="{FF2B5EF4-FFF2-40B4-BE49-F238E27FC236}">
                <a16:creationId xmlns:a16="http://schemas.microsoft.com/office/drawing/2014/main" id="{22CF7F36-BB7E-4A64-A48A-0DAF6CD762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4249731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681037"/>
            <a:ext cx="10515600" cy="1575602"/>
          </a:xfrm>
        </p:spPr>
        <p:txBody>
          <a:bodyPr>
            <a:normAutofit fontScale="90000"/>
          </a:bodyPr>
          <a:lstStyle/>
          <a:p>
            <a:br>
              <a:rPr lang="de-DE" dirty="0"/>
            </a:br>
            <a:r>
              <a:rPr lang="de-DE" dirty="0" err="1">
                <a:solidFill>
                  <a:srgbClr val="0070C0"/>
                </a:solidFill>
              </a:rPr>
              <a:t>Obbligo</a:t>
            </a:r>
            <a:r>
              <a:rPr lang="de-DE" dirty="0">
                <a:solidFill>
                  <a:srgbClr val="0070C0"/>
                </a:solidFill>
              </a:rPr>
              <a:t> di </a:t>
            </a:r>
            <a:r>
              <a:rPr lang="de-DE" dirty="0" err="1">
                <a:solidFill>
                  <a:srgbClr val="0070C0"/>
                </a:solidFill>
              </a:rPr>
              <a:t>registrazione</a:t>
            </a:r>
            <a:r>
              <a:rPr lang="de-DE" dirty="0">
                <a:solidFill>
                  <a:srgbClr val="0070C0"/>
                </a:solidFill>
              </a:rPr>
              <a:t> </a:t>
            </a:r>
            <a:r>
              <a:rPr lang="de-DE" dirty="0" err="1">
                <a:solidFill>
                  <a:srgbClr val="0070C0"/>
                </a:solidFill>
              </a:rPr>
              <a:t>secondo</a:t>
            </a:r>
            <a:r>
              <a:rPr lang="de-DE" dirty="0">
                <a:solidFill>
                  <a:srgbClr val="0070C0"/>
                </a:solidFill>
              </a:rPr>
              <a:t> la </a:t>
            </a:r>
            <a:r>
              <a:rPr lang="de-DE" dirty="0" err="1">
                <a:solidFill>
                  <a:srgbClr val="0070C0"/>
                </a:solidFill>
              </a:rPr>
              <a:t>legge</a:t>
            </a:r>
            <a:r>
              <a:rPr lang="de-DE" dirty="0">
                <a:solidFill>
                  <a:srgbClr val="0070C0"/>
                </a:solidFill>
              </a:rPr>
              <a:t> sul </a:t>
            </a:r>
            <a:r>
              <a:rPr lang="de-DE" dirty="0" err="1">
                <a:solidFill>
                  <a:srgbClr val="0070C0"/>
                </a:solidFill>
              </a:rPr>
              <a:t>distacco</a:t>
            </a:r>
            <a:r>
              <a:rPr lang="de-DE" dirty="0">
                <a:solidFill>
                  <a:srgbClr val="0070C0"/>
                </a:solidFill>
              </a:rPr>
              <a:t> (AEntG) </a:t>
            </a:r>
          </a:p>
        </p:txBody>
      </p:sp>
      <p:sp>
        <p:nvSpPr>
          <p:cNvPr id="3" name="Inhaltsplatzhalter 2"/>
          <p:cNvSpPr>
            <a:spLocks noGrp="1"/>
          </p:cNvSpPr>
          <p:nvPr>
            <p:ph idx="1"/>
          </p:nvPr>
        </p:nvSpPr>
        <p:spPr>
          <a:xfrm>
            <a:off x="838200" y="2374083"/>
            <a:ext cx="10515600" cy="3802879"/>
          </a:xfrm>
        </p:spPr>
        <p:txBody>
          <a:bodyPr>
            <a:normAutofit fontScale="55000" lnSpcReduction="20000"/>
          </a:bodyPr>
          <a:lstStyle/>
          <a:p>
            <a:pPr marL="0" indent="0">
              <a:buNone/>
            </a:pPr>
            <a:endParaRPr lang="de-DE" dirty="0"/>
          </a:p>
          <a:p>
            <a:pPr marL="0" indent="0">
              <a:buNone/>
            </a:pPr>
            <a:r>
              <a:rPr lang="de-DE" dirty="0" err="1"/>
              <a:t>Datori</a:t>
            </a:r>
            <a:r>
              <a:rPr lang="de-DE" dirty="0"/>
              <a:t> di </a:t>
            </a:r>
            <a:r>
              <a:rPr lang="de-DE" dirty="0" err="1"/>
              <a:t>lavoro</a:t>
            </a:r>
            <a:r>
              <a:rPr lang="de-DE" dirty="0"/>
              <a:t> </a:t>
            </a:r>
            <a:r>
              <a:rPr lang="de-DE" dirty="0" err="1"/>
              <a:t>con</a:t>
            </a:r>
            <a:r>
              <a:rPr lang="de-DE" dirty="0"/>
              <a:t> </a:t>
            </a:r>
            <a:r>
              <a:rPr lang="de-DE" dirty="0" err="1"/>
              <a:t>sede</a:t>
            </a:r>
            <a:r>
              <a:rPr lang="de-DE" dirty="0"/>
              <a:t> </a:t>
            </a:r>
            <a:r>
              <a:rPr lang="de-DE" dirty="0" err="1"/>
              <a:t>nell´estero</a:t>
            </a:r>
            <a:r>
              <a:rPr lang="de-DE" dirty="0"/>
              <a:t> </a:t>
            </a:r>
            <a:r>
              <a:rPr lang="de-DE" dirty="0" err="1"/>
              <a:t>che</a:t>
            </a:r>
            <a:r>
              <a:rPr lang="de-DE" dirty="0"/>
              <a:t> </a:t>
            </a:r>
            <a:r>
              <a:rPr lang="de-DE" dirty="0" err="1"/>
              <a:t>inviano</a:t>
            </a:r>
            <a:r>
              <a:rPr lang="de-DE" dirty="0"/>
              <a:t> uno o più </a:t>
            </a:r>
            <a:r>
              <a:rPr lang="de-DE" dirty="0" err="1"/>
              <a:t>dipendenti</a:t>
            </a:r>
            <a:r>
              <a:rPr lang="de-DE" dirty="0"/>
              <a:t> in Germania per </a:t>
            </a:r>
            <a:r>
              <a:rPr lang="de-DE" dirty="0" err="1"/>
              <a:t>espletare</a:t>
            </a:r>
            <a:r>
              <a:rPr lang="de-DE" dirty="0"/>
              <a:t> delle </a:t>
            </a:r>
            <a:r>
              <a:rPr lang="de-DE" dirty="0" err="1"/>
              <a:t>prestazioni</a:t>
            </a:r>
            <a:r>
              <a:rPr lang="de-DE" dirty="0"/>
              <a:t> di </a:t>
            </a:r>
            <a:r>
              <a:rPr lang="de-DE" dirty="0" err="1"/>
              <a:t>servizio</a:t>
            </a:r>
            <a:r>
              <a:rPr lang="de-DE" dirty="0"/>
              <a:t> o di </a:t>
            </a:r>
            <a:r>
              <a:rPr lang="de-DE" dirty="0" err="1"/>
              <a:t>appalto</a:t>
            </a:r>
            <a:r>
              <a:rPr lang="de-DE" dirty="0"/>
              <a:t> </a:t>
            </a:r>
            <a:r>
              <a:rPr lang="de-DE" dirty="0" err="1"/>
              <a:t>devono</a:t>
            </a:r>
            <a:r>
              <a:rPr lang="de-DE" dirty="0"/>
              <a:t> </a:t>
            </a:r>
            <a:r>
              <a:rPr lang="de-DE" dirty="0" err="1"/>
              <a:t>registrarsi</a:t>
            </a:r>
            <a:r>
              <a:rPr lang="de-DE" dirty="0"/>
              <a:t> per </a:t>
            </a:r>
            <a:r>
              <a:rPr lang="de-DE" dirty="0" err="1"/>
              <a:t>iscritto</a:t>
            </a:r>
            <a:r>
              <a:rPr lang="de-DE" dirty="0"/>
              <a:t> prima, se </a:t>
            </a:r>
            <a:r>
              <a:rPr lang="de-DE" dirty="0" err="1"/>
              <a:t>il</a:t>
            </a:r>
            <a:r>
              <a:rPr lang="de-DE" dirty="0"/>
              <a:t> </a:t>
            </a:r>
            <a:r>
              <a:rPr lang="de-DE" dirty="0" err="1"/>
              <a:t>distacco</a:t>
            </a:r>
            <a:r>
              <a:rPr lang="de-DE" dirty="0"/>
              <a:t> </a:t>
            </a:r>
            <a:r>
              <a:rPr lang="de-DE" dirty="0" err="1"/>
              <a:t>avviene</a:t>
            </a:r>
            <a:r>
              <a:rPr lang="de-DE" dirty="0"/>
              <a:t> </a:t>
            </a:r>
            <a:r>
              <a:rPr lang="de-DE" dirty="0" err="1"/>
              <a:t>nei</a:t>
            </a:r>
            <a:r>
              <a:rPr lang="de-DE" dirty="0"/>
              <a:t> </a:t>
            </a:r>
            <a:r>
              <a:rPr lang="de-DE" dirty="0" err="1"/>
              <a:t>seguenti</a:t>
            </a:r>
            <a:r>
              <a:rPr lang="de-DE" dirty="0"/>
              <a:t> </a:t>
            </a:r>
            <a:r>
              <a:rPr lang="de-DE" dirty="0" err="1"/>
              <a:t>settori</a:t>
            </a:r>
            <a:r>
              <a:rPr lang="de-DE" dirty="0"/>
              <a:t>: </a:t>
            </a:r>
          </a:p>
          <a:p>
            <a:pPr marL="0" indent="0">
              <a:buNone/>
            </a:pPr>
            <a:r>
              <a:rPr lang="de-DE" dirty="0"/>
              <a:t>- </a:t>
            </a:r>
            <a:r>
              <a:rPr lang="de-DE" dirty="0" err="1"/>
              <a:t>settore</a:t>
            </a:r>
            <a:r>
              <a:rPr lang="de-DE" dirty="0"/>
              <a:t> </a:t>
            </a:r>
            <a:r>
              <a:rPr lang="de-DE" dirty="0" err="1"/>
              <a:t>edile</a:t>
            </a:r>
            <a:endParaRPr lang="de-DE" dirty="0"/>
          </a:p>
          <a:p>
            <a:pPr marL="0" indent="0">
              <a:buNone/>
            </a:pPr>
            <a:r>
              <a:rPr lang="de-DE" dirty="0"/>
              <a:t>- </a:t>
            </a:r>
            <a:r>
              <a:rPr lang="de-DE" dirty="0" err="1"/>
              <a:t>settore</a:t>
            </a:r>
            <a:r>
              <a:rPr lang="de-DE" dirty="0"/>
              <a:t> di </a:t>
            </a:r>
            <a:r>
              <a:rPr lang="de-DE" dirty="0" err="1"/>
              <a:t>corrispondenza</a:t>
            </a:r>
            <a:r>
              <a:rPr lang="de-DE" dirty="0"/>
              <a:t> e </a:t>
            </a:r>
            <a:r>
              <a:rPr lang="de-DE" dirty="0" err="1"/>
              <a:t>pacchi</a:t>
            </a:r>
            <a:r>
              <a:rPr lang="de-DE" dirty="0"/>
              <a:t> </a:t>
            </a:r>
          </a:p>
          <a:p>
            <a:pPr marL="0" indent="0">
              <a:buNone/>
            </a:pPr>
            <a:r>
              <a:rPr lang="de-DE" dirty="0"/>
              <a:t>- </a:t>
            </a:r>
            <a:r>
              <a:rPr lang="de-DE" dirty="0" err="1"/>
              <a:t>settore</a:t>
            </a:r>
            <a:r>
              <a:rPr lang="de-DE" dirty="0"/>
              <a:t> di </a:t>
            </a:r>
            <a:r>
              <a:rPr lang="de-DE" dirty="0" err="1"/>
              <a:t>pulizia</a:t>
            </a:r>
            <a:endParaRPr lang="de-DE" dirty="0"/>
          </a:p>
          <a:p>
            <a:pPr marL="0" indent="0">
              <a:buNone/>
            </a:pPr>
            <a:r>
              <a:rPr lang="de-DE" dirty="0"/>
              <a:t>- </a:t>
            </a:r>
            <a:r>
              <a:rPr lang="de-DE" dirty="0" err="1"/>
              <a:t>settore</a:t>
            </a:r>
            <a:r>
              <a:rPr lang="de-DE" dirty="0"/>
              <a:t> di </a:t>
            </a:r>
            <a:r>
              <a:rPr lang="de-DE" dirty="0" err="1"/>
              <a:t>agricoltura</a:t>
            </a:r>
            <a:r>
              <a:rPr lang="de-DE" dirty="0"/>
              <a:t>, di </a:t>
            </a:r>
            <a:r>
              <a:rPr lang="de-DE" dirty="0" err="1"/>
              <a:t>economia</a:t>
            </a:r>
            <a:r>
              <a:rPr lang="de-DE" dirty="0"/>
              <a:t> </a:t>
            </a:r>
            <a:r>
              <a:rPr lang="de-DE" dirty="0" err="1"/>
              <a:t>forestale</a:t>
            </a:r>
            <a:r>
              <a:rPr lang="de-DE" dirty="0"/>
              <a:t> e </a:t>
            </a:r>
            <a:r>
              <a:rPr lang="de-DE" dirty="0" err="1"/>
              <a:t>orticultura</a:t>
            </a:r>
            <a:endParaRPr lang="de-DE" dirty="0"/>
          </a:p>
          <a:p>
            <a:pPr marL="0" indent="0">
              <a:buNone/>
            </a:pPr>
            <a:r>
              <a:rPr lang="de-DE" dirty="0"/>
              <a:t>- </a:t>
            </a:r>
            <a:r>
              <a:rPr lang="de-DE" dirty="0" err="1"/>
              <a:t>servizio</a:t>
            </a:r>
            <a:r>
              <a:rPr lang="de-DE" dirty="0"/>
              <a:t> di </a:t>
            </a:r>
            <a:r>
              <a:rPr lang="de-DE" dirty="0" err="1"/>
              <a:t>assistenza</a:t>
            </a:r>
            <a:r>
              <a:rPr lang="de-DE" dirty="0"/>
              <a:t> </a:t>
            </a:r>
            <a:r>
              <a:rPr lang="de-DE" dirty="0" err="1"/>
              <a:t>domiciliare</a:t>
            </a:r>
            <a:endParaRPr lang="de-DE" dirty="0"/>
          </a:p>
          <a:p>
            <a:pPr marL="0" indent="0">
              <a:buNone/>
            </a:pPr>
            <a:r>
              <a:rPr lang="de-DE" dirty="0"/>
              <a:t>- </a:t>
            </a:r>
            <a:r>
              <a:rPr lang="de-DE" dirty="0" err="1"/>
              <a:t>macelleria</a:t>
            </a:r>
            <a:endParaRPr lang="de-DE" dirty="0"/>
          </a:p>
          <a:p>
            <a:pPr marL="0" indent="0">
              <a:buNone/>
            </a:pPr>
            <a:r>
              <a:rPr lang="de-DE" dirty="0"/>
              <a:t>- </a:t>
            </a:r>
            <a:r>
              <a:rPr lang="de-DE" dirty="0" err="1"/>
              <a:t>servizi</a:t>
            </a:r>
            <a:r>
              <a:rPr lang="de-DE" dirty="0"/>
              <a:t> di </a:t>
            </a:r>
            <a:r>
              <a:rPr lang="de-DE" dirty="0" err="1"/>
              <a:t>sicurezza</a:t>
            </a:r>
            <a:endParaRPr lang="de-DE" dirty="0"/>
          </a:p>
          <a:p>
            <a:pPr marL="0" indent="0">
              <a:buNone/>
            </a:pPr>
            <a:r>
              <a:rPr lang="de-DE" dirty="0"/>
              <a:t>- </a:t>
            </a:r>
            <a:r>
              <a:rPr lang="de-DE" dirty="0" err="1"/>
              <a:t>settore</a:t>
            </a:r>
            <a:r>
              <a:rPr lang="de-DE" dirty="0"/>
              <a:t> </a:t>
            </a:r>
            <a:r>
              <a:rPr lang="de-DE" dirty="0" err="1"/>
              <a:t>tessile</a:t>
            </a:r>
            <a:endParaRPr lang="de-DE" dirty="0"/>
          </a:p>
          <a:p>
            <a:pPr marL="0" indent="0">
              <a:buNone/>
            </a:pPr>
            <a:r>
              <a:rPr lang="de-DE" dirty="0"/>
              <a:t>- </a:t>
            </a:r>
            <a:r>
              <a:rPr lang="de-DE" dirty="0" err="1"/>
              <a:t>servizi</a:t>
            </a:r>
            <a:r>
              <a:rPr lang="de-DE" dirty="0"/>
              <a:t> di </a:t>
            </a:r>
            <a:r>
              <a:rPr lang="de-DE" dirty="0" err="1"/>
              <a:t>lavanderia</a:t>
            </a:r>
            <a:endParaRPr lang="de-DE" dirty="0"/>
          </a:p>
          <a:p>
            <a:pPr marL="0" indent="0">
              <a:buNone/>
            </a:pPr>
            <a:r>
              <a:rPr lang="de-DE" b="1" dirty="0" err="1"/>
              <a:t>Eccezione</a:t>
            </a:r>
            <a:r>
              <a:rPr lang="de-DE" b="1" dirty="0"/>
              <a:t>:  </a:t>
            </a:r>
            <a:r>
              <a:rPr lang="it-IT" dirty="0"/>
              <a:t>lavoratori che siano anche coniugi, conviventi, figli o genitori del datore di lavoro</a:t>
            </a:r>
            <a:endParaRPr lang="de-DE" dirty="0"/>
          </a:p>
          <a:p>
            <a:pPr marL="0" indent="0">
              <a:buNone/>
            </a:pPr>
            <a:endParaRPr lang="de-DE" b="1" dirty="0"/>
          </a:p>
        </p:txBody>
      </p:sp>
      <p:pic>
        <p:nvPicPr>
          <p:cNvPr id="5" name="Grafik 4" descr="Logo_neu">
            <a:extLst>
              <a:ext uri="{FF2B5EF4-FFF2-40B4-BE49-F238E27FC236}">
                <a16:creationId xmlns:a16="http://schemas.microsoft.com/office/drawing/2014/main" id="{BBA5BBB8-DB66-44D4-9E8C-409D806B91A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1092574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914400"/>
            <a:ext cx="10515600" cy="776288"/>
          </a:xfrm>
        </p:spPr>
        <p:txBody>
          <a:bodyPr/>
          <a:lstStyle/>
          <a:p>
            <a:r>
              <a:rPr lang="de-DE" dirty="0" err="1">
                <a:solidFill>
                  <a:srgbClr val="0070C0"/>
                </a:solidFill>
              </a:rPr>
              <a:t>Obbligo</a:t>
            </a:r>
            <a:r>
              <a:rPr lang="de-DE" dirty="0">
                <a:solidFill>
                  <a:srgbClr val="0070C0"/>
                </a:solidFill>
              </a:rPr>
              <a:t> di </a:t>
            </a:r>
            <a:r>
              <a:rPr lang="de-DE" dirty="0" err="1">
                <a:solidFill>
                  <a:srgbClr val="0070C0"/>
                </a:solidFill>
              </a:rPr>
              <a:t>registrazione</a:t>
            </a:r>
            <a:r>
              <a:rPr lang="de-DE" dirty="0">
                <a:solidFill>
                  <a:srgbClr val="0070C0"/>
                </a:solidFill>
              </a:rPr>
              <a:t>: i </a:t>
            </a:r>
            <a:r>
              <a:rPr lang="de-DE" dirty="0" err="1">
                <a:solidFill>
                  <a:srgbClr val="0070C0"/>
                </a:solidFill>
              </a:rPr>
              <a:t>dati</a:t>
            </a:r>
            <a:r>
              <a:rPr lang="de-DE" dirty="0">
                <a:solidFill>
                  <a:srgbClr val="0070C0"/>
                </a:solidFill>
              </a:rPr>
              <a:t> da </a:t>
            </a:r>
            <a:r>
              <a:rPr lang="de-DE" dirty="0" err="1">
                <a:solidFill>
                  <a:srgbClr val="0070C0"/>
                </a:solidFill>
              </a:rPr>
              <a:t>fornire</a:t>
            </a:r>
            <a:endParaRPr lang="de-DE" dirty="0">
              <a:solidFill>
                <a:srgbClr val="0070C0"/>
              </a:solidFill>
            </a:endParaRPr>
          </a:p>
        </p:txBody>
      </p:sp>
      <p:sp>
        <p:nvSpPr>
          <p:cNvPr id="3" name="Inhaltsplatzhalter 2"/>
          <p:cNvSpPr>
            <a:spLocks noGrp="1"/>
          </p:cNvSpPr>
          <p:nvPr>
            <p:ph idx="1"/>
          </p:nvPr>
        </p:nvSpPr>
        <p:spPr/>
        <p:txBody>
          <a:bodyPr/>
          <a:lstStyle/>
          <a:p>
            <a:pPr>
              <a:buFontTx/>
              <a:buChar char="-"/>
            </a:pPr>
            <a:r>
              <a:rPr lang="de-DE" dirty="0" err="1"/>
              <a:t>settore</a:t>
            </a:r>
            <a:endParaRPr lang="de-DE" dirty="0"/>
          </a:p>
          <a:p>
            <a:pPr>
              <a:buFontTx/>
              <a:buChar char="-"/>
            </a:pPr>
            <a:r>
              <a:rPr lang="de-DE" dirty="0" err="1"/>
              <a:t>luogo</a:t>
            </a:r>
            <a:r>
              <a:rPr lang="de-DE" dirty="0"/>
              <a:t> </a:t>
            </a:r>
            <a:r>
              <a:rPr lang="de-DE" dirty="0" err="1"/>
              <a:t>dell´occupazione</a:t>
            </a:r>
            <a:r>
              <a:rPr lang="de-DE" dirty="0"/>
              <a:t> (</a:t>
            </a:r>
            <a:r>
              <a:rPr lang="de-DE" dirty="0" err="1"/>
              <a:t>nel</a:t>
            </a:r>
            <a:r>
              <a:rPr lang="de-DE" dirty="0"/>
              <a:t> </a:t>
            </a:r>
            <a:r>
              <a:rPr lang="de-DE" dirty="0" err="1"/>
              <a:t>settore</a:t>
            </a:r>
            <a:r>
              <a:rPr lang="de-DE" dirty="0"/>
              <a:t> </a:t>
            </a:r>
            <a:r>
              <a:rPr lang="de-DE" dirty="0" err="1"/>
              <a:t>edile</a:t>
            </a:r>
            <a:r>
              <a:rPr lang="de-DE" dirty="0"/>
              <a:t> </a:t>
            </a:r>
            <a:r>
              <a:rPr lang="de-DE" dirty="0" err="1"/>
              <a:t>il</a:t>
            </a:r>
            <a:r>
              <a:rPr lang="de-DE" dirty="0"/>
              <a:t> </a:t>
            </a:r>
            <a:r>
              <a:rPr lang="de-DE" dirty="0" err="1"/>
              <a:t>luogo</a:t>
            </a:r>
            <a:r>
              <a:rPr lang="de-DE" dirty="0"/>
              <a:t> del </a:t>
            </a:r>
            <a:r>
              <a:rPr lang="de-DE" dirty="0" err="1"/>
              <a:t>cantiere</a:t>
            </a:r>
            <a:r>
              <a:rPr lang="de-DE" dirty="0"/>
              <a:t>)</a:t>
            </a:r>
          </a:p>
          <a:p>
            <a:pPr>
              <a:buFontTx/>
              <a:buChar char="-"/>
            </a:pPr>
            <a:r>
              <a:rPr lang="de-DE" dirty="0" err="1"/>
              <a:t>inizio</a:t>
            </a:r>
            <a:r>
              <a:rPr lang="de-DE" dirty="0"/>
              <a:t> e </a:t>
            </a:r>
            <a:r>
              <a:rPr lang="de-DE" dirty="0" err="1"/>
              <a:t>fine</a:t>
            </a:r>
            <a:r>
              <a:rPr lang="de-DE" dirty="0"/>
              <a:t> </a:t>
            </a:r>
            <a:r>
              <a:rPr lang="de-DE" dirty="0" err="1"/>
              <a:t>prevista</a:t>
            </a:r>
            <a:endParaRPr lang="de-DE" dirty="0"/>
          </a:p>
          <a:p>
            <a:pPr>
              <a:buFontTx/>
              <a:buChar char="-"/>
            </a:pPr>
            <a:r>
              <a:rPr lang="de-DE" dirty="0" err="1"/>
              <a:t>luogo</a:t>
            </a:r>
            <a:r>
              <a:rPr lang="de-DE" dirty="0"/>
              <a:t> in Germania </a:t>
            </a:r>
            <a:r>
              <a:rPr lang="de-DE" dirty="0" err="1"/>
              <a:t>dove</a:t>
            </a:r>
            <a:r>
              <a:rPr lang="de-DE" dirty="0"/>
              <a:t> la </a:t>
            </a:r>
            <a:r>
              <a:rPr lang="de-DE" dirty="0" err="1"/>
              <a:t>documentazione</a:t>
            </a:r>
            <a:r>
              <a:rPr lang="de-DE" dirty="0"/>
              <a:t> (</a:t>
            </a:r>
            <a:r>
              <a:rPr lang="de-DE" dirty="0" err="1"/>
              <a:t>contratti</a:t>
            </a:r>
            <a:r>
              <a:rPr lang="de-DE" dirty="0"/>
              <a:t> di </a:t>
            </a:r>
            <a:r>
              <a:rPr lang="de-DE" dirty="0" err="1"/>
              <a:t>lavoro</a:t>
            </a:r>
            <a:r>
              <a:rPr lang="de-DE" dirty="0"/>
              <a:t> etc.) </a:t>
            </a:r>
            <a:r>
              <a:rPr lang="de-DE" dirty="0" err="1"/>
              <a:t>viene</a:t>
            </a:r>
            <a:r>
              <a:rPr lang="de-DE" dirty="0"/>
              <a:t> </a:t>
            </a:r>
            <a:r>
              <a:rPr lang="de-DE" dirty="0" err="1"/>
              <a:t>conservata</a:t>
            </a:r>
            <a:endParaRPr lang="de-DE" dirty="0"/>
          </a:p>
          <a:p>
            <a:pPr>
              <a:buFontTx/>
              <a:buChar char="-"/>
            </a:pPr>
            <a:r>
              <a:rPr lang="de-DE" dirty="0" err="1"/>
              <a:t>dati</a:t>
            </a:r>
            <a:r>
              <a:rPr lang="de-DE" dirty="0"/>
              <a:t> della </a:t>
            </a:r>
            <a:r>
              <a:rPr lang="de-DE" dirty="0" err="1"/>
              <a:t>persona</a:t>
            </a:r>
            <a:r>
              <a:rPr lang="de-DE" dirty="0"/>
              <a:t> </a:t>
            </a:r>
            <a:r>
              <a:rPr lang="de-DE" dirty="0" err="1"/>
              <a:t>responsabile</a:t>
            </a:r>
            <a:r>
              <a:rPr lang="de-DE" dirty="0"/>
              <a:t> in Germania </a:t>
            </a:r>
          </a:p>
          <a:p>
            <a:pPr>
              <a:buFontTx/>
              <a:buChar char="-"/>
            </a:pPr>
            <a:r>
              <a:rPr lang="de-DE" dirty="0" err="1"/>
              <a:t>dati</a:t>
            </a:r>
            <a:r>
              <a:rPr lang="de-DE" dirty="0"/>
              <a:t> del o </a:t>
            </a:r>
            <a:r>
              <a:rPr lang="de-DE" dirty="0" err="1"/>
              <a:t>dei</a:t>
            </a:r>
            <a:r>
              <a:rPr lang="de-DE" dirty="0"/>
              <a:t> </a:t>
            </a:r>
            <a:r>
              <a:rPr lang="de-DE" dirty="0" err="1"/>
              <a:t>dipendenti</a:t>
            </a:r>
            <a:r>
              <a:rPr lang="de-DE" dirty="0"/>
              <a:t>  </a:t>
            </a:r>
          </a:p>
        </p:txBody>
      </p:sp>
      <p:pic>
        <p:nvPicPr>
          <p:cNvPr id="5" name="Grafik 4" descr="Logo_neu">
            <a:extLst>
              <a:ext uri="{FF2B5EF4-FFF2-40B4-BE49-F238E27FC236}">
                <a16:creationId xmlns:a16="http://schemas.microsoft.com/office/drawing/2014/main" id="{5D9C6F62-92A9-4F2E-8B21-00647E056B3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3063415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solidFill>
                  <a:srgbClr val="0070C0"/>
                </a:solidFill>
              </a:rPr>
              <a:t>Condizioni</a:t>
            </a:r>
            <a:r>
              <a:rPr lang="de-DE" dirty="0">
                <a:solidFill>
                  <a:srgbClr val="0070C0"/>
                </a:solidFill>
              </a:rPr>
              <a:t> di </a:t>
            </a:r>
            <a:r>
              <a:rPr lang="de-DE" dirty="0" err="1">
                <a:solidFill>
                  <a:srgbClr val="0070C0"/>
                </a:solidFill>
              </a:rPr>
              <a:t>lavoro</a:t>
            </a:r>
            <a:r>
              <a:rPr lang="de-DE" dirty="0">
                <a:solidFill>
                  <a:srgbClr val="0070C0"/>
                </a:solidFill>
              </a:rPr>
              <a:t> minime</a:t>
            </a:r>
          </a:p>
        </p:txBody>
      </p:sp>
      <p:sp>
        <p:nvSpPr>
          <p:cNvPr id="3" name="Inhaltsplatzhalter 2"/>
          <p:cNvSpPr>
            <a:spLocks noGrp="1"/>
          </p:cNvSpPr>
          <p:nvPr>
            <p:ph idx="1"/>
          </p:nvPr>
        </p:nvSpPr>
        <p:spPr/>
        <p:txBody>
          <a:bodyPr>
            <a:normAutofit fontScale="92500" lnSpcReduction="20000"/>
          </a:bodyPr>
          <a:lstStyle/>
          <a:p>
            <a:pPr marL="0" indent="0" algn="just">
              <a:buNone/>
            </a:pPr>
            <a:r>
              <a:rPr lang="it-IT" sz="2000" dirty="0"/>
              <a:t>Datori di lavoro con sede nell´estero che inviano dei dipendenti in Germania devono garantire le condizioni di occupazione – indipendentemente del settore -  che sono obbligatori per tutti e quindi anche per i datori di lavoro tedeschi. </a:t>
            </a:r>
          </a:p>
          <a:p>
            <a:pPr marL="0" indent="0" algn="just">
              <a:buNone/>
            </a:pPr>
            <a:r>
              <a:rPr lang="it-IT" sz="2000" dirty="0"/>
              <a:t>In concreto:</a:t>
            </a:r>
          </a:p>
          <a:p>
            <a:pPr algn="just">
              <a:buFontTx/>
              <a:buChar char="-"/>
            </a:pPr>
            <a:r>
              <a:rPr lang="it-IT" sz="2000" dirty="0"/>
              <a:t>Il salario minimo (attualmente 9,35 € per ora)</a:t>
            </a:r>
          </a:p>
          <a:p>
            <a:pPr algn="just">
              <a:buFontTx/>
              <a:buChar char="-"/>
            </a:pPr>
            <a:r>
              <a:rPr lang="it-IT" sz="2000" dirty="0"/>
              <a:t>Vacanze annuali minime (20 giorni all´anno per una settimana lavorativa di 5 giorni)</a:t>
            </a:r>
          </a:p>
          <a:p>
            <a:pPr algn="just">
              <a:buFontTx/>
              <a:buChar char="-"/>
            </a:pPr>
            <a:r>
              <a:rPr lang="it-IT" sz="2000" dirty="0"/>
              <a:t>Orario di lavoro massimo (48 ore per settimana come media massima)</a:t>
            </a:r>
          </a:p>
          <a:p>
            <a:pPr algn="just">
              <a:buFontTx/>
              <a:buChar char="-"/>
            </a:pPr>
            <a:r>
              <a:rPr lang="it-IT" sz="2000" dirty="0"/>
              <a:t>Periodo di riposo minimo (dopo 6 ore di lavoro pausa minima di 30 minuti; dopo 9 ore 45 minuti; entro 24 ore minimamente 11 ore senza interruzione; entro una settimana 44 ore di riposo senza interruzione)   </a:t>
            </a:r>
          </a:p>
          <a:p>
            <a:pPr algn="just">
              <a:buFontTx/>
              <a:buChar char="-"/>
            </a:pPr>
            <a:r>
              <a:rPr lang="it-IT" sz="2000" dirty="0"/>
              <a:t>Sicurezza, salute e igiene al posto di lavoro</a:t>
            </a:r>
          </a:p>
          <a:p>
            <a:pPr algn="just">
              <a:buFontTx/>
              <a:buChar char="-"/>
            </a:pPr>
            <a:r>
              <a:rPr lang="it-IT" sz="2000" dirty="0"/>
              <a:t>Misure preventive in merito alle condizioni di lavoro per donne incinte, bambini ed adolescenti (da esempio il periodo della protezione di maternità dura complessivamente 14 settimane (6 settimane prima del parto e 8 settimane dopo)) </a:t>
            </a:r>
          </a:p>
          <a:p>
            <a:pPr algn="just">
              <a:buFontTx/>
              <a:buChar char="-"/>
            </a:pPr>
            <a:r>
              <a:rPr lang="it-IT" sz="2000" dirty="0"/>
              <a:t>Parità di trattamento di uomini e donne </a:t>
            </a:r>
          </a:p>
          <a:p>
            <a:pPr algn="just">
              <a:buFontTx/>
              <a:buChar char="-"/>
            </a:pPr>
            <a:endParaRPr lang="it-IT" sz="2000" dirty="0"/>
          </a:p>
        </p:txBody>
      </p:sp>
      <p:pic>
        <p:nvPicPr>
          <p:cNvPr id="5" name="Grafik 4" descr="Logo_neu">
            <a:extLst>
              <a:ext uri="{FF2B5EF4-FFF2-40B4-BE49-F238E27FC236}">
                <a16:creationId xmlns:a16="http://schemas.microsoft.com/office/drawing/2014/main" id="{17019CB4-8ADD-4157-97B6-F88086DB691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303776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solidFill>
                  <a:srgbClr val="0070C0"/>
                </a:solidFill>
              </a:rPr>
              <a:t>Obbligo</a:t>
            </a:r>
            <a:r>
              <a:rPr lang="de-DE" dirty="0">
                <a:solidFill>
                  <a:srgbClr val="0070C0"/>
                </a:solidFill>
              </a:rPr>
              <a:t> di </a:t>
            </a:r>
            <a:r>
              <a:rPr lang="de-DE" dirty="0" err="1">
                <a:solidFill>
                  <a:srgbClr val="0070C0"/>
                </a:solidFill>
              </a:rPr>
              <a:t>documentazione</a:t>
            </a:r>
            <a:endParaRPr lang="de-DE" dirty="0">
              <a:solidFill>
                <a:srgbClr val="0070C0"/>
              </a:solidFill>
            </a:endParaRPr>
          </a:p>
        </p:txBody>
      </p:sp>
      <p:sp>
        <p:nvSpPr>
          <p:cNvPr id="3" name="Inhaltsplatzhalter 2"/>
          <p:cNvSpPr>
            <a:spLocks noGrp="1"/>
          </p:cNvSpPr>
          <p:nvPr>
            <p:ph idx="1"/>
          </p:nvPr>
        </p:nvSpPr>
        <p:spPr/>
        <p:txBody>
          <a:bodyPr>
            <a:normAutofit/>
          </a:bodyPr>
          <a:lstStyle/>
          <a:p>
            <a:pPr marL="0" indent="0" algn="just">
              <a:buNone/>
            </a:pPr>
            <a:r>
              <a:rPr lang="it-IT" sz="2000" dirty="0"/>
              <a:t>Datori di lavoro che inviano dei dipendenti in Germania devono documentare inizio, fine e durata dell´orario di lavoro quotidiano entro e non oltre 1 settimana. La documentazione deve essere conservata minimamente 2 anni.</a:t>
            </a:r>
          </a:p>
          <a:p>
            <a:pPr marL="0" indent="0" algn="just">
              <a:buNone/>
            </a:pPr>
            <a:endParaRPr lang="it-IT" sz="2000" dirty="0"/>
          </a:p>
          <a:p>
            <a:pPr marL="0" indent="0" algn="just">
              <a:buNone/>
            </a:pPr>
            <a:r>
              <a:rPr lang="it-IT" sz="2000" dirty="0"/>
              <a:t>I seguenti documenti devono essere tenuti pronti in lingua tedesca:</a:t>
            </a:r>
          </a:p>
          <a:p>
            <a:pPr algn="just">
              <a:buFontTx/>
              <a:buChar char="-"/>
            </a:pPr>
            <a:r>
              <a:rPr lang="it-IT" sz="2000" dirty="0"/>
              <a:t>Contratto di lavoro</a:t>
            </a:r>
          </a:p>
          <a:p>
            <a:pPr algn="just">
              <a:buFontTx/>
              <a:buChar char="-"/>
            </a:pPr>
            <a:r>
              <a:rPr lang="it-IT" sz="2000" dirty="0"/>
              <a:t>le attestazioni sull`orario di lavoro</a:t>
            </a:r>
          </a:p>
          <a:p>
            <a:pPr algn="just">
              <a:buFontTx/>
              <a:buChar char="-"/>
            </a:pPr>
            <a:r>
              <a:rPr lang="it-IT" sz="2000" dirty="0"/>
              <a:t>le buste paghe</a:t>
            </a:r>
          </a:p>
          <a:p>
            <a:pPr algn="just">
              <a:buFontTx/>
              <a:buChar char="-"/>
            </a:pPr>
            <a:r>
              <a:rPr lang="it-IT" sz="2000" dirty="0"/>
              <a:t>attestazioni riguardo il pagamento dello stipendio in passato  </a:t>
            </a:r>
          </a:p>
          <a:p>
            <a:pPr marL="0" indent="0" algn="just">
              <a:buNone/>
            </a:pPr>
            <a:endParaRPr lang="it-IT" sz="2000" dirty="0"/>
          </a:p>
        </p:txBody>
      </p:sp>
      <p:pic>
        <p:nvPicPr>
          <p:cNvPr id="5" name="Grafik 4" descr="Logo_neu">
            <a:extLst>
              <a:ext uri="{FF2B5EF4-FFF2-40B4-BE49-F238E27FC236}">
                <a16:creationId xmlns:a16="http://schemas.microsoft.com/office/drawing/2014/main" id="{7004965B-98BD-4C07-959B-4A19BC8116E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261447" y="0"/>
            <a:ext cx="2930554" cy="931178"/>
          </a:xfrm>
          <a:prstGeom prst="rect">
            <a:avLst/>
          </a:prstGeom>
          <a:noFill/>
          <a:ln>
            <a:noFill/>
          </a:ln>
        </p:spPr>
      </p:pic>
    </p:spTree>
    <p:extLst>
      <p:ext uri="{BB962C8B-B14F-4D97-AF65-F5344CB8AC3E}">
        <p14:creationId xmlns:p14="http://schemas.microsoft.com/office/powerpoint/2010/main" val="122116095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1792</Words>
  <Application>Microsoft Office PowerPoint</Application>
  <PresentationFormat>Breitbild</PresentationFormat>
  <Paragraphs>141</Paragraphs>
  <Slides>19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19</vt:i4>
      </vt:variant>
    </vt:vector>
  </HeadingPairs>
  <TitlesOfParts>
    <vt:vector size="23" baseType="lpstr">
      <vt:lpstr>Arial</vt:lpstr>
      <vt:lpstr>Calibri</vt:lpstr>
      <vt:lpstr>Calibri Light</vt:lpstr>
      <vt:lpstr>Office</vt:lpstr>
      <vt:lpstr>Distacco transnazionale dei lavoratori in Germania: cosa prevede la legge tedesca, quali le novità dal 30 luglio 2020   </vt:lpstr>
      <vt:lpstr>Il quadro normativo</vt:lpstr>
      <vt:lpstr>Situazione fino luglio 2020 in Germania: </vt:lpstr>
      <vt:lpstr>Registrazione</vt:lpstr>
      <vt:lpstr> Obbligo di registrazione secondo la legge sul salario minimo (MiLoG)</vt:lpstr>
      <vt:lpstr> Obbligo di registrazione secondo la legge sul distacco (AEntG) </vt:lpstr>
      <vt:lpstr>Obbligo di registrazione: i dati da fornire</vt:lpstr>
      <vt:lpstr>Condizioni di lavoro minime</vt:lpstr>
      <vt:lpstr>Obbligo di documentazione</vt:lpstr>
      <vt:lpstr>Obblighi in caso di controlli statali</vt:lpstr>
      <vt:lpstr>Direttiva UE n. 2018/957:  Situazione dopo luglio 2020</vt:lpstr>
      <vt:lpstr>Direttiva UE n. 2018/957:  Situazione dopo luglio 2020</vt:lpstr>
      <vt:lpstr>Direttiva UE n. 2018/957: Lo stesso salario per lo stesso lavoro </vt:lpstr>
      <vt:lpstr>   Direttiva UE n. 2018/957: Condizioni di lavoro migliori per i dipendenti distaccati  </vt:lpstr>
      <vt:lpstr>   Direttiva UE n. 2018/957: Assunzione delle spese per l´alloggio   </vt:lpstr>
      <vt:lpstr>     Direttiva UE n. 2018/957: Salario: nessuna imputazione dell´indennità per il distacco    </vt:lpstr>
      <vt:lpstr>     Direttiva UE n. 2018/957:Protezione particolare per dipendenti distaccati di lunga durata     </vt:lpstr>
      <vt:lpstr>       Direttiva UE n. 2018/957:Le regole valgono anche per lavoratori interinali – eccezioni per distacchi di breve durata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Plecher</dc:creator>
  <cp:lastModifiedBy>Roland Plecher</cp:lastModifiedBy>
  <cp:revision>95</cp:revision>
  <cp:lastPrinted>2017-02-26T15:30:53Z</cp:lastPrinted>
  <dcterms:created xsi:type="dcterms:W3CDTF">2017-02-24T12:23:57Z</dcterms:created>
  <dcterms:modified xsi:type="dcterms:W3CDTF">2020-09-22T16:10:07Z</dcterms:modified>
</cp:coreProperties>
</file>