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5" r:id="rId3"/>
    <p:sldId id="276" r:id="rId4"/>
    <p:sldId id="258" r:id="rId5"/>
    <p:sldId id="265" r:id="rId6"/>
    <p:sldId id="274" r:id="rId7"/>
    <p:sldId id="277" r:id="rId8"/>
    <p:sldId id="270" r:id="rId9"/>
  </p:sldIdLst>
  <p:sldSz cx="5327650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724"/>
    <a:srgbClr val="00795D"/>
    <a:srgbClr val="FF5050"/>
    <a:srgbClr val="FEF4F5"/>
    <a:srgbClr val="F18C55"/>
    <a:srgbClr val="F25F04"/>
    <a:srgbClr val="752D1E"/>
    <a:srgbClr val="71A6DB"/>
    <a:srgbClr val="FFC746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60" d="100"/>
          <a:sy n="60" d="100"/>
        </p:scale>
        <p:origin x="2224" y="60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ECD8C-066E-4A23-8D06-B9CDE4DD74D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980B39A-298F-4BD6-BE57-3D0A66A25145}">
      <dgm:prSet phldrT="[Testo]"/>
      <dgm:spPr>
        <a:solidFill>
          <a:srgbClr val="C00000"/>
        </a:solidFill>
      </dgm:spPr>
      <dgm:t>
        <a:bodyPr/>
        <a:lstStyle/>
        <a:p>
          <a:endParaRPr lang="it-IT" dirty="0">
            <a:latin typeface="+mn-lt"/>
            <a:cs typeface="Arial" panose="020B0604020202020204" pitchFamily="34" charset="0"/>
          </a:endParaRPr>
        </a:p>
        <a:p>
          <a:endParaRPr lang="it-IT" dirty="0">
            <a:latin typeface="+mn-lt"/>
            <a:cs typeface="Arial" panose="020B0604020202020204" pitchFamily="34" charset="0"/>
          </a:endParaRPr>
        </a:p>
      </dgm:t>
    </dgm:pt>
    <dgm:pt modelId="{F03A164C-7F4F-46BE-8EB7-DF3CB7CEED84}" type="parTrans" cxnId="{7E4143A5-60EE-4DC7-9C62-EBCBB51892FD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D06EB91C-969E-4175-AE1F-A685C4489B52}" type="sibTrans" cxnId="{7E4143A5-60EE-4DC7-9C62-EBCBB51892FD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F9E2FF95-03E7-4788-ADA8-55F7040432AD}">
      <dgm:prSet phldrT="[Testo]" custT="1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it-IT" sz="1200" dirty="0">
              <a:latin typeface="Roboto" panose="02000000000000000000"/>
              <a:cs typeface="Arial" panose="020B0604020202020204" pitchFamily="34" charset="0"/>
            </a:rPr>
            <a:t>  </a:t>
          </a:r>
          <a:r>
            <a:rPr lang="it-IT" sz="1150" dirty="0">
              <a:latin typeface="Roboto" panose="02000000000000000000"/>
              <a:cs typeface="Arial" panose="020B0604020202020204" pitchFamily="34" charset="0"/>
            </a:rPr>
            <a:t>Formazione specialistica</a:t>
          </a:r>
          <a:br>
            <a:rPr lang="it-IT" sz="1150" dirty="0">
              <a:latin typeface="Roboto" panose="02000000000000000000"/>
              <a:cs typeface="Arial" panose="020B0604020202020204" pitchFamily="34" charset="0"/>
            </a:rPr>
          </a:br>
          <a:r>
            <a:rPr lang="it-IT" sz="1150" dirty="0">
              <a:latin typeface="Roboto" panose="02000000000000000000"/>
              <a:cs typeface="Arial" panose="020B0604020202020204" pitchFamily="34" charset="0"/>
            </a:rPr>
            <a:t>  Giugno-Luglio 2021</a:t>
          </a:r>
        </a:p>
      </dgm:t>
    </dgm:pt>
    <dgm:pt modelId="{9C35DD6C-0ADA-4E8E-A40A-4BEC22EBBDBF}" type="parTrans" cxnId="{7BF0DD87-5074-40AE-82D0-88063C18F3DE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B51215C1-23F8-452E-833A-5DAE5F84E915}" type="sibTrans" cxnId="{7BF0DD87-5074-40AE-82D0-88063C18F3DE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FBD39F72-7B23-4A2E-BC45-CABA0C38FEE3}">
      <dgm:prSet phldrT="[Testo]"/>
      <dgm:spPr>
        <a:solidFill>
          <a:srgbClr val="FF0000"/>
        </a:solidFill>
      </dgm:spPr>
      <dgm:t>
        <a:bodyPr/>
        <a:lstStyle/>
        <a:p>
          <a:endParaRPr lang="it-IT" dirty="0">
            <a:solidFill>
              <a:schemeClr val="accent5"/>
            </a:solidFill>
            <a:latin typeface="+mn-lt"/>
            <a:cs typeface="Arial" panose="020B0604020202020204" pitchFamily="34" charset="0"/>
          </a:endParaRPr>
        </a:p>
      </dgm:t>
    </dgm:pt>
    <dgm:pt modelId="{CA2269DA-2F5F-4138-9163-B5C677FD9A76}" type="sibTrans" cxnId="{4226F57A-6751-466C-AC5A-8B7EF088AB5C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90B50B14-CC60-4472-AB68-3AD7EDCEC6D0}" type="parTrans" cxnId="{4226F57A-6751-466C-AC5A-8B7EF088AB5C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160DF800-E231-423E-BF71-946CCD0F5E40}">
      <dgm:prSet phldrT="[Testo]" custT="1"/>
      <dgm:spPr>
        <a:solidFill>
          <a:srgbClr val="C00000"/>
        </a:solidFill>
      </dgm:spPr>
      <dgm:t>
        <a:bodyPr spcFirstLastPara="0" vert="horz" wrap="square" lIns="11430" tIns="11430" rIns="11430" bIns="11430" numCol="1" spcCol="1270" anchor="ctr" anchorCtr="0"/>
        <a:lstStyle/>
        <a:p>
          <a:endParaRPr lang="it-IT" sz="1800" kern="1200" dirty="0">
            <a:solidFill>
              <a:prstClr val="white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7CF7209A-2508-4ED2-B7AE-FBEC6BA35BC1}" type="parTrans" cxnId="{8D5380EE-D043-47F8-A2F6-DC78F9D053E1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44FCF3C5-2FA4-4630-8117-515A199D95D2}" type="sibTrans" cxnId="{8D5380EE-D043-47F8-A2F6-DC78F9D053E1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CE138525-4A6F-401D-BD74-E34BDF858E69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>
            <a:spcAft>
              <a:spcPts val="0"/>
            </a:spcAft>
            <a:buNone/>
          </a:pPr>
          <a:r>
            <a:rPr lang="it-IT" sz="1200" kern="1200" dirty="0">
              <a:latin typeface="Roboto" panose="02000000000000000000"/>
              <a:cs typeface="Arial" panose="020B0604020202020204" pitchFamily="34" charset="0"/>
            </a:rPr>
            <a:t>  </a:t>
          </a:r>
          <a:r>
            <a:rPr lang="it-IT" sz="1150" kern="1200" dirty="0" err="1">
              <a:latin typeface="Roboto" panose="02000000000000000000"/>
              <a:cs typeface="Arial" panose="020B0604020202020204" pitchFamily="34" charset="0"/>
            </a:rPr>
            <a:t>Scouting</a:t>
          </a: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 e B2B meeting (a partire da settembre 2021):</a:t>
          </a:r>
          <a:br>
            <a:rPr lang="it-IT" sz="1150" kern="1200" dirty="0">
              <a:latin typeface="Roboto" panose="02000000000000000000"/>
              <a:cs typeface="Arial" panose="020B0604020202020204" pitchFamily="34" charset="0"/>
            </a:rPr>
          </a:br>
          <a:r>
            <a:rPr lang="it-IT" sz="1150" kern="1200" dirty="0" err="1">
              <a:latin typeface="Roboto" panose="02000000000000000000"/>
              <a:cs typeface="Arial" panose="020B0604020202020204" pitchFamily="34" charset="0"/>
            </a:rPr>
            <a:t>Assessment</a:t>
          </a: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 </a:t>
          </a:r>
          <a:br>
            <a:rPr lang="it-IT" sz="1150" kern="1200" dirty="0">
              <a:latin typeface="Roboto" panose="02000000000000000000"/>
              <a:cs typeface="Arial" panose="020B0604020202020204" pitchFamily="34" charset="0"/>
            </a:rPr>
          </a:b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B2B </a:t>
          </a:r>
          <a:r>
            <a:rPr lang="it-IT" sz="1150" kern="1200" dirty="0" err="1">
              <a:latin typeface="Roboto" panose="02000000000000000000"/>
              <a:cs typeface="Arial" panose="020B0604020202020204" pitchFamily="34" charset="0"/>
            </a:rPr>
            <a:t>virtual</a:t>
          </a: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 </a:t>
          </a:r>
          <a:r>
            <a:rPr lang="it-IT" sz="1150" kern="1200" dirty="0" err="1">
              <a:latin typeface="Roboto" panose="02000000000000000000"/>
              <a:cs typeface="Arial" panose="020B0604020202020204" pitchFamily="34" charset="0"/>
            </a:rPr>
            <a:t>meetings</a:t>
          </a:r>
          <a:endParaRPr lang="it-IT" sz="1150" kern="1200" dirty="0">
            <a:latin typeface="Roboto" panose="02000000000000000000"/>
            <a:cs typeface="Arial" panose="020B0604020202020204" pitchFamily="34" charset="0"/>
          </a:endParaRPr>
        </a:p>
      </dgm:t>
    </dgm:pt>
    <dgm:pt modelId="{E6DFAA30-73B7-4558-8805-CA5752185BB5}" type="parTrans" cxnId="{A60903C2-9178-4072-9EE5-F029805287E1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941BD857-C9FD-4EB9-AEBF-3988ECD2C329}" type="sibTrans" cxnId="{A60903C2-9178-4072-9EE5-F029805287E1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8A398040-CB10-47BE-9A3D-4BC7A4A8F4B3}">
      <dgm:prSet custT="1"/>
      <dgm:spPr>
        <a:ln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it-IT" sz="1200" kern="1200" dirty="0">
              <a:latin typeface="Roboto" panose="02000000000000000000"/>
              <a:ea typeface="+mn-ea"/>
              <a:cs typeface="Arial" panose="020B0604020202020204" pitchFamily="34" charset="0"/>
            </a:rPr>
            <a:t>  </a:t>
          </a:r>
          <a:br>
            <a:rPr lang="it-IT" sz="1200" kern="1200" dirty="0">
              <a:latin typeface="Roboto" panose="02000000000000000000"/>
              <a:ea typeface="+mn-ea"/>
              <a:cs typeface="Arial" panose="020B0604020202020204" pitchFamily="34" charset="0"/>
            </a:rPr>
          </a:br>
          <a:r>
            <a:rPr lang="it-IT" sz="1150" kern="1200" dirty="0" err="1">
              <a:latin typeface="Roboto" panose="02000000000000000000"/>
              <a:ea typeface="+mn-ea"/>
              <a:cs typeface="Arial" panose="020B0604020202020204" pitchFamily="34" charset="0"/>
            </a:rPr>
            <a:t>Outgoing</a:t>
          </a: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 e </a:t>
          </a:r>
          <a:r>
            <a:rPr lang="it-IT" sz="1150" kern="1200" dirty="0" err="1">
              <a:latin typeface="Roboto" panose="02000000000000000000"/>
              <a:ea typeface="+mn-ea"/>
              <a:cs typeface="Arial" panose="020B0604020202020204" pitchFamily="34" charset="0"/>
            </a:rPr>
            <a:t>Incoming</a:t>
          </a: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 (2022)</a:t>
          </a:r>
          <a:b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</a:b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Missioni in Canada</a:t>
          </a:r>
          <a:b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</a:b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Azioni di </a:t>
          </a:r>
          <a:r>
            <a:rPr lang="it-IT" sz="1150" kern="1200" dirty="0" err="1">
              <a:latin typeface="Roboto" panose="02000000000000000000"/>
              <a:ea typeface="+mn-ea"/>
              <a:cs typeface="Arial" panose="020B0604020202020204" pitchFamily="34" charset="0"/>
            </a:rPr>
            <a:t>incoming</a:t>
          </a: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 </a:t>
          </a:r>
          <a:br>
            <a:rPr lang="it-IT" sz="1200" kern="1200" dirty="0">
              <a:latin typeface="Roboto" panose="02000000000000000000"/>
              <a:ea typeface="+mn-ea"/>
              <a:cs typeface="Arial" panose="020B0604020202020204" pitchFamily="34" charset="0"/>
            </a:rPr>
          </a:br>
          <a:endParaRPr lang="it-IT" sz="1200" kern="1200" dirty="0">
            <a:latin typeface="Roboto" panose="02000000000000000000"/>
            <a:ea typeface="+mn-ea"/>
            <a:cs typeface="Arial" panose="020B0604020202020204" pitchFamily="34" charset="0"/>
          </a:endParaRPr>
        </a:p>
      </dgm:t>
    </dgm:pt>
    <dgm:pt modelId="{09B31643-DB2A-4B80-99A7-5B152A24DE0E}" type="parTrans" cxnId="{DDCE8F3C-0082-4017-9B5F-6DB866B5D213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BC582924-6134-4801-91E2-5534C8ED9A25}" type="sibTrans" cxnId="{DDCE8F3C-0082-4017-9B5F-6DB866B5D213}">
      <dgm:prSet/>
      <dgm:spPr/>
      <dgm:t>
        <a:bodyPr/>
        <a:lstStyle/>
        <a:p>
          <a:endParaRPr lang="it-IT">
            <a:latin typeface="+mn-lt"/>
            <a:cs typeface="Arial" panose="020B0604020202020204" pitchFamily="34" charset="0"/>
          </a:endParaRPr>
        </a:p>
      </dgm:t>
    </dgm:pt>
    <dgm:pt modelId="{97432E0E-2D1D-4CD8-BFAE-9F0AD84A6F47}" type="pres">
      <dgm:prSet presAssocID="{8A4ECD8C-066E-4A23-8D06-B9CDE4DD74D5}" presName="linearFlow" presStyleCnt="0">
        <dgm:presLayoutVars>
          <dgm:dir/>
          <dgm:animLvl val="lvl"/>
          <dgm:resizeHandles val="exact"/>
        </dgm:presLayoutVars>
      </dgm:prSet>
      <dgm:spPr/>
    </dgm:pt>
    <dgm:pt modelId="{6240578F-BAB5-4AF3-BE8A-AA3EE071B686}" type="pres">
      <dgm:prSet presAssocID="{5980B39A-298F-4BD6-BE57-3D0A66A25145}" presName="composite" presStyleCnt="0"/>
      <dgm:spPr/>
    </dgm:pt>
    <dgm:pt modelId="{088CEFC9-3C41-4925-BFB3-06FEBDE4883F}" type="pres">
      <dgm:prSet presAssocID="{5980B39A-298F-4BD6-BE57-3D0A66A2514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9242EEC-DEEF-49F4-9B81-A8EA5CCEB52E}" type="pres">
      <dgm:prSet presAssocID="{5980B39A-298F-4BD6-BE57-3D0A66A25145}" presName="descendantText" presStyleLbl="alignAcc1" presStyleIdx="0" presStyleCnt="3" custScaleY="122878" custLinFactNeighborX="3494" custLinFactNeighborY="8696">
        <dgm:presLayoutVars>
          <dgm:bulletEnabled val="1"/>
        </dgm:presLayoutVars>
      </dgm:prSet>
      <dgm:spPr/>
    </dgm:pt>
    <dgm:pt modelId="{E7E204DA-FDBF-43CD-A6E8-C344B84D3528}" type="pres">
      <dgm:prSet presAssocID="{D06EB91C-969E-4175-AE1F-A685C4489B52}" presName="sp" presStyleCnt="0"/>
      <dgm:spPr/>
    </dgm:pt>
    <dgm:pt modelId="{EA3CA3AC-969D-4B8A-A5B5-1BD0ED597E54}" type="pres">
      <dgm:prSet presAssocID="{FBD39F72-7B23-4A2E-BC45-CABA0C38FEE3}" presName="composite" presStyleCnt="0"/>
      <dgm:spPr/>
    </dgm:pt>
    <dgm:pt modelId="{D37344A8-9D57-45A9-8FDE-837EB0107AC1}" type="pres">
      <dgm:prSet presAssocID="{FBD39F72-7B23-4A2E-BC45-CABA0C38FEE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51A466E-95C8-4909-A87B-509328D7F0DE}" type="pres">
      <dgm:prSet presAssocID="{FBD39F72-7B23-4A2E-BC45-CABA0C38FEE3}" presName="descendantText" presStyleLbl="alignAcc1" presStyleIdx="1" presStyleCnt="3" custScaleY="135970" custLinFactNeighborX="-321" custLinFactNeighborY="12530">
        <dgm:presLayoutVars>
          <dgm:bulletEnabled val="1"/>
        </dgm:presLayoutVars>
      </dgm:prSet>
      <dgm:spPr/>
    </dgm:pt>
    <dgm:pt modelId="{DA087D9C-4427-4A0B-B6A9-A508C9DBE69D}" type="pres">
      <dgm:prSet presAssocID="{CA2269DA-2F5F-4138-9163-B5C677FD9A76}" presName="sp" presStyleCnt="0"/>
      <dgm:spPr/>
    </dgm:pt>
    <dgm:pt modelId="{85FCC059-54B0-4555-BB2B-363E38A453E8}" type="pres">
      <dgm:prSet presAssocID="{160DF800-E231-423E-BF71-946CCD0F5E40}" presName="composite" presStyleCnt="0"/>
      <dgm:spPr/>
    </dgm:pt>
    <dgm:pt modelId="{604B60F7-275A-4D3F-9FFE-A085E6FD2FA4}" type="pres">
      <dgm:prSet presAssocID="{160DF800-E231-423E-BF71-946CCD0F5E4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F3884DA-7E01-4B0A-8AE0-B683BFEE81A9}" type="pres">
      <dgm:prSet presAssocID="{160DF800-E231-423E-BF71-946CCD0F5E40}" presName="descendantText" presStyleLbl="alignAcc1" presStyleIdx="2" presStyleCnt="3" custScaleY="154208" custLinFactNeighborX="402" custLinFactNeighborY="18090">
        <dgm:presLayoutVars>
          <dgm:bulletEnabled val="1"/>
        </dgm:presLayoutVars>
      </dgm:prSet>
      <dgm:spPr/>
    </dgm:pt>
  </dgm:ptLst>
  <dgm:cxnLst>
    <dgm:cxn modelId="{2E87FE1D-B3AA-442A-88DE-5C2E3EADAAD2}" type="presOf" srcId="{5980B39A-298F-4BD6-BE57-3D0A66A25145}" destId="{088CEFC9-3C41-4925-BFB3-06FEBDE4883F}" srcOrd="0" destOrd="0" presId="urn:microsoft.com/office/officeart/2005/8/layout/chevron2"/>
    <dgm:cxn modelId="{DDCE8F3C-0082-4017-9B5F-6DB866B5D213}" srcId="{160DF800-E231-423E-BF71-946CCD0F5E40}" destId="{8A398040-CB10-47BE-9A3D-4BC7A4A8F4B3}" srcOrd="0" destOrd="0" parTransId="{09B31643-DB2A-4B80-99A7-5B152A24DE0E}" sibTransId="{BC582924-6134-4801-91E2-5534C8ED9A25}"/>
    <dgm:cxn modelId="{D29BE263-A870-413E-88E4-F66C5642A6A4}" type="presOf" srcId="{160DF800-E231-423E-BF71-946CCD0F5E40}" destId="{604B60F7-275A-4D3F-9FFE-A085E6FD2FA4}" srcOrd="0" destOrd="0" presId="urn:microsoft.com/office/officeart/2005/8/layout/chevron2"/>
    <dgm:cxn modelId="{4226F57A-6751-466C-AC5A-8B7EF088AB5C}" srcId="{8A4ECD8C-066E-4A23-8D06-B9CDE4DD74D5}" destId="{FBD39F72-7B23-4A2E-BC45-CABA0C38FEE3}" srcOrd="1" destOrd="0" parTransId="{90B50B14-CC60-4472-AB68-3AD7EDCEC6D0}" sibTransId="{CA2269DA-2F5F-4138-9163-B5C677FD9A76}"/>
    <dgm:cxn modelId="{7BF0DD87-5074-40AE-82D0-88063C18F3DE}" srcId="{5980B39A-298F-4BD6-BE57-3D0A66A25145}" destId="{F9E2FF95-03E7-4788-ADA8-55F7040432AD}" srcOrd="0" destOrd="0" parTransId="{9C35DD6C-0ADA-4E8E-A40A-4BEC22EBBDBF}" sibTransId="{B51215C1-23F8-452E-833A-5DAE5F84E915}"/>
    <dgm:cxn modelId="{7E4143A5-60EE-4DC7-9C62-EBCBB51892FD}" srcId="{8A4ECD8C-066E-4A23-8D06-B9CDE4DD74D5}" destId="{5980B39A-298F-4BD6-BE57-3D0A66A25145}" srcOrd="0" destOrd="0" parTransId="{F03A164C-7F4F-46BE-8EB7-DF3CB7CEED84}" sibTransId="{D06EB91C-969E-4175-AE1F-A685C4489B52}"/>
    <dgm:cxn modelId="{8210F0AB-E47B-491E-9472-AA2E8A5736DF}" type="presOf" srcId="{CE138525-4A6F-401D-BD74-E34BDF858E69}" destId="{951A466E-95C8-4909-A87B-509328D7F0DE}" srcOrd="0" destOrd="0" presId="urn:microsoft.com/office/officeart/2005/8/layout/chevron2"/>
    <dgm:cxn modelId="{2944C0C1-D4BD-448A-A875-D4534AE957D2}" type="presOf" srcId="{8A4ECD8C-066E-4A23-8D06-B9CDE4DD74D5}" destId="{97432E0E-2D1D-4CD8-BFAE-9F0AD84A6F47}" srcOrd="0" destOrd="0" presId="urn:microsoft.com/office/officeart/2005/8/layout/chevron2"/>
    <dgm:cxn modelId="{A60903C2-9178-4072-9EE5-F029805287E1}" srcId="{FBD39F72-7B23-4A2E-BC45-CABA0C38FEE3}" destId="{CE138525-4A6F-401D-BD74-E34BDF858E69}" srcOrd="0" destOrd="0" parTransId="{E6DFAA30-73B7-4558-8805-CA5752185BB5}" sibTransId="{941BD857-C9FD-4EB9-AEBF-3988ECD2C329}"/>
    <dgm:cxn modelId="{0E2787D0-EBE3-49E3-AFF6-F5AEB0B5FFCE}" type="presOf" srcId="{F9E2FF95-03E7-4788-ADA8-55F7040432AD}" destId="{39242EEC-DEEF-49F4-9B81-A8EA5CCEB52E}" srcOrd="0" destOrd="0" presId="urn:microsoft.com/office/officeart/2005/8/layout/chevron2"/>
    <dgm:cxn modelId="{DBE62FD3-194C-4915-8B4E-0FE9AD98E164}" type="presOf" srcId="{8A398040-CB10-47BE-9A3D-4BC7A4A8F4B3}" destId="{1F3884DA-7E01-4B0A-8AE0-B683BFEE81A9}" srcOrd="0" destOrd="0" presId="urn:microsoft.com/office/officeart/2005/8/layout/chevron2"/>
    <dgm:cxn modelId="{B71D83E8-DFC9-4310-8391-495152457974}" type="presOf" srcId="{FBD39F72-7B23-4A2E-BC45-CABA0C38FEE3}" destId="{D37344A8-9D57-45A9-8FDE-837EB0107AC1}" srcOrd="0" destOrd="0" presId="urn:microsoft.com/office/officeart/2005/8/layout/chevron2"/>
    <dgm:cxn modelId="{8D5380EE-D043-47F8-A2F6-DC78F9D053E1}" srcId="{8A4ECD8C-066E-4A23-8D06-B9CDE4DD74D5}" destId="{160DF800-E231-423E-BF71-946CCD0F5E40}" srcOrd="2" destOrd="0" parTransId="{7CF7209A-2508-4ED2-B7AE-FBEC6BA35BC1}" sibTransId="{44FCF3C5-2FA4-4630-8117-515A199D95D2}"/>
    <dgm:cxn modelId="{B65AE27D-A2CB-442E-B65D-4513A0957242}" type="presParOf" srcId="{97432E0E-2D1D-4CD8-BFAE-9F0AD84A6F47}" destId="{6240578F-BAB5-4AF3-BE8A-AA3EE071B686}" srcOrd="0" destOrd="0" presId="urn:microsoft.com/office/officeart/2005/8/layout/chevron2"/>
    <dgm:cxn modelId="{8AC487FD-E5DE-44AD-BBD7-1253FD2FC783}" type="presParOf" srcId="{6240578F-BAB5-4AF3-BE8A-AA3EE071B686}" destId="{088CEFC9-3C41-4925-BFB3-06FEBDE4883F}" srcOrd="0" destOrd="0" presId="urn:microsoft.com/office/officeart/2005/8/layout/chevron2"/>
    <dgm:cxn modelId="{ED6EB480-DA77-40CF-9B20-F20E133DFC23}" type="presParOf" srcId="{6240578F-BAB5-4AF3-BE8A-AA3EE071B686}" destId="{39242EEC-DEEF-49F4-9B81-A8EA5CCEB52E}" srcOrd="1" destOrd="0" presId="urn:microsoft.com/office/officeart/2005/8/layout/chevron2"/>
    <dgm:cxn modelId="{E3531126-0A1B-4E4F-8B2F-5189292E1EE6}" type="presParOf" srcId="{97432E0E-2D1D-4CD8-BFAE-9F0AD84A6F47}" destId="{E7E204DA-FDBF-43CD-A6E8-C344B84D3528}" srcOrd="1" destOrd="0" presId="urn:microsoft.com/office/officeart/2005/8/layout/chevron2"/>
    <dgm:cxn modelId="{FE023ECF-E070-4113-860D-19D821BE1AB3}" type="presParOf" srcId="{97432E0E-2D1D-4CD8-BFAE-9F0AD84A6F47}" destId="{EA3CA3AC-969D-4B8A-A5B5-1BD0ED597E54}" srcOrd="2" destOrd="0" presId="urn:microsoft.com/office/officeart/2005/8/layout/chevron2"/>
    <dgm:cxn modelId="{E70F73EE-EFF7-4E25-BB07-B386930F1AA9}" type="presParOf" srcId="{EA3CA3AC-969D-4B8A-A5B5-1BD0ED597E54}" destId="{D37344A8-9D57-45A9-8FDE-837EB0107AC1}" srcOrd="0" destOrd="0" presId="urn:microsoft.com/office/officeart/2005/8/layout/chevron2"/>
    <dgm:cxn modelId="{1E9978C9-BE19-428E-AE33-9E7FA26111ED}" type="presParOf" srcId="{EA3CA3AC-969D-4B8A-A5B5-1BD0ED597E54}" destId="{951A466E-95C8-4909-A87B-509328D7F0DE}" srcOrd="1" destOrd="0" presId="urn:microsoft.com/office/officeart/2005/8/layout/chevron2"/>
    <dgm:cxn modelId="{06127CE6-806C-4CD0-BF61-533F372BE394}" type="presParOf" srcId="{97432E0E-2D1D-4CD8-BFAE-9F0AD84A6F47}" destId="{DA087D9C-4427-4A0B-B6A9-A508C9DBE69D}" srcOrd="3" destOrd="0" presId="urn:microsoft.com/office/officeart/2005/8/layout/chevron2"/>
    <dgm:cxn modelId="{2445C59E-173B-47B1-A903-2CD6DBC0CC71}" type="presParOf" srcId="{97432E0E-2D1D-4CD8-BFAE-9F0AD84A6F47}" destId="{85FCC059-54B0-4555-BB2B-363E38A453E8}" srcOrd="4" destOrd="0" presId="urn:microsoft.com/office/officeart/2005/8/layout/chevron2"/>
    <dgm:cxn modelId="{A46A17EE-3899-49F8-8B4A-135A129816D6}" type="presParOf" srcId="{85FCC059-54B0-4555-BB2B-363E38A453E8}" destId="{604B60F7-275A-4D3F-9FFE-A085E6FD2FA4}" srcOrd="0" destOrd="0" presId="urn:microsoft.com/office/officeart/2005/8/layout/chevron2"/>
    <dgm:cxn modelId="{E372BC1A-4C02-41A6-8CC9-C3B7A44F3823}" type="presParOf" srcId="{85FCC059-54B0-4555-BB2B-363E38A453E8}" destId="{1F3884DA-7E01-4B0A-8AE0-B683BFEE81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CEFC9-3C41-4925-BFB3-06FEBDE4883F}">
      <dsp:nvSpPr>
        <dsp:cNvPr id="0" name=""/>
        <dsp:cNvSpPr/>
      </dsp:nvSpPr>
      <dsp:spPr>
        <a:xfrm rot="5400000">
          <a:off x="-113557" y="198195"/>
          <a:ext cx="757052" cy="529936"/>
        </a:xfrm>
        <a:prstGeom prst="chevron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 dirty="0">
            <a:latin typeface="+mn-lt"/>
            <a:cs typeface="Arial" panose="020B0604020202020204" pitchFamily="34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 dirty="0">
            <a:latin typeface="+mn-lt"/>
            <a:cs typeface="Arial" panose="020B0604020202020204" pitchFamily="34" charset="0"/>
          </a:endParaRPr>
        </a:p>
      </dsp:txBody>
      <dsp:txXfrm rot="-5400000">
        <a:off x="1" y="349605"/>
        <a:ext cx="529936" cy="227116"/>
      </dsp:txXfrm>
    </dsp:sp>
    <dsp:sp modelId="{39242EEC-DEEF-49F4-9B81-A8EA5CCEB52E}">
      <dsp:nvSpPr>
        <dsp:cNvPr id="0" name=""/>
        <dsp:cNvSpPr/>
      </dsp:nvSpPr>
      <dsp:spPr>
        <a:xfrm rot="5400000">
          <a:off x="1419426" y="-818349"/>
          <a:ext cx="604663" cy="2383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200" kern="1200" dirty="0">
              <a:latin typeface="Roboto" panose="02000000000000000000"/>
              <a:cs typeface="Arial" panose="020B0604020202020204" pitchFamily="34" charset="0"/>
            </a:rPr>
            <a:t>  </a:t>
          </a: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Formazione specialistica</a:t>
          </a:r>
          <a:br>
            <a:rPr lang="it-IT" sz="1150" kern="1200" dirty="0">
              <a:latin typeface="Roboto" panose="02000000000000000000"/>
              <a:cs typeface="Arial" panose="020B0604020202020204" pitchFamily="34" charset="0"/>
            </a:rPr>
          </a:b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  Giugno-Luglio 2021</a:t>
          </a:r>
        </a:p>
      </dsp:txBody>
      <dsp:txXfrm rot="-5400000">
        <a:off x="529937" y="100657"/>
        <a:ext cx="2354125" cy="545629"/>
      </dsp:txXfrm>
    </dsp:sp>
    <dsp:sp modelId="{D37344A8-9D57-45A9-8FDE-837EB0107AC1}">
      <dsp:nvSpPr>
        <dsp:cNvPr id="0" name=""/>
        <dsp:cNvSpPr/>
      </dsp:nvSpPr>
      <dsp:spPr>
        <a:xfrm rot="5400000">
          <a:off x="-113557" y="932720"/>
          <a:ext cx="757052" cy="529936"/>
        </a:xfrm>
        <a:prstGeom prst="chevron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 dirty="0">
            <a:solidFill>
              <a:schemeClr val="accent5"/>
            </a:solidFill>
            <a:latin typeface="+mn-lt"/>
            <a:cs typeface="Arial" panose="020B0604020202020204" pitchFamily="34" charset="0"/>
          </a:endParaRPr>
        </a:p>
      </dsp:txBody>
      <dsp:txXfrm rot="-5400000">
        <a:off x="1" y="1084130"/>
        <a:ext cx="529936" cy="227116"/>
      </dsp:txXfrm>
    </dsp:sp>
    <dsp:sp modelId="{951A466E-95C8-4909-A87B-509328D7F0DE}">
      <dsp:nvSpPr>
        <dsp:cNvPr id="0" name=""/>
        <dsp:cNvSpPr/>
      </dsp:nvSpPr>
      <dsp:spPr>
        <a:xfrm rot="5400000">
          <a:off x="1379562" y="-64957"/>
          <a:ext cx="669086" cy="2383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200" kern="1200" dirty="0">
              <a:latin typeface="Roboto" panose="02000000000000000000"/>
              <a:cs typeface="Arial" panose="020B0604020202020204" pitchFamily="34" charset="0"/>
            </a:rPr>
            <a:t>  </a:t>
          </a:r>
          <a:r>
            <a:rPr lang="it-IT" sz="1150" kern="1200" dirty="0" err="1">
              <a:latin typeface="Roboto" panose="02000000000000000000"/>
              <a:cs typeface="Arial" panose="020B0604020202020204" pitchFamily="34" charset="0"/>
            </a:rPr>
            <a:t>Scouting</a:t>
          </a: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 e B2B meeting (a partire da settembre 2021):</a:t>
          </a:r>
          <a:br>
            <a:rPr lang="it-IT" sz="1150" kern="1200" dirty="0">
              <a:latin typeface="Roboto" panose="02000000000000000000"/>
              <a:cs typeface="Arial" panose="020B0604020202020204" pitchFamily="34" charset="0"/>
            </a:rPr>
          </a:br>
          <a:r>
            <a:rPr lang="it-IT" sz="1150" kern="1200" dirty="0" err="1">
              <a:latin typeface="Roboto" panose="02000000000000000000"/>
              <a:cs typeface="Arial" panose="020B0604020202020204" pitchFamily="34" charset="0"/>
            </a:rPr>
            <a:t>Assessment</a:t>
          </a: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 </a:t>
          </a:r>
          <a:br>
            <a:rPr lang="it-IT" sz="1150" kern="1200" dirty="0">
              <a:latin typeface="Roboto" panose="02000000000000000000"/>
              <a:cs typeface="Arial" panose="020B0604020202020204" pitchFamily="34" charset="0"/>
            </a:rPr>
          </a:b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B2B </a:t>
          </a:r>
          <a:r>
            <a:rPr lang="it-IT" sz="1150" kern="1200" dirty="0" err="1">
              <a:latin typeface="Roboto" panose="02000000000000000000"/>
              <a:cs typeface="Arial" panose="020B0604020202020204" pitchFamily="34" charset="0"/>
            </a:rPr>
            <a:t>virtual</a:t>
          </a:r>
          <a:r>
            <a:rPr lang="it-IT" sz="1150" kern="1200" dirty="0">
              <a:latin typeface="Roboto" panose="02000000000000000000"/>
              <a:cs typeface="Arial" panose="020B0604020202020204" pitchFamily="34" charset="0"/>
            </a:rPr>
            <a:t> </a:t>
          </a:r>
          <a:r>
            <a:rPr lang="it-IT" sz="1150" kern="1200" dirty="0" err="1">
              <a:latin typeface="Roboto" panose="02000000000000000000"/>
              <a:cs typeface="Arial" panose="020B0604020202020204" pitchFamily="34" charset="0"/>
            </a:rPr>
            <a:t>meetings</a:t>
          </a:r>
          <a:endParaRPr lang="it-IT" sz="1150" kern="1200" dirty="0">
            <a:latin typeface="Roboto" panose="02000000000000000000"/>
            <a:cs typeface="Arial" panose="020B0604020202020204" pitchFamily="34" charset="0"/>
          </a:endParaRPr>
        </a:p>
      </dsp:txBody>
      <dsp:txXfrm rot="-5400000">
        <a:off x="522284" y="824983"/>
        <a:ext cx="2350980" cy="603762"/>
      </dsp:txXfrm>
    </dsp:sp>
    <dsp:sp modelId="{604B60F7-275A-4D3F-9FFE-A085E6FD2FA4}">
      <dsp:nvSpPr>
        <dsp:cNvPr id="0" name=""/>
        <dsp:cNvSpPr/>
      </dsp:nvSpPr>
      <dsp:spPr>
        <a:xfrm rot="5400000">
          <a:off x="-113557" y="1712119"/>
          <a:ext cx="757052" cy="529936"/>
        </a:xfrm>
        <a:prstGeom prst="chevron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>
            <a:solidFill>
              <a:prstClr val="white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1" y="1863529"/>
        <a:ext cx="529936" cy="227116"/>
      </dsp:txXfrm>
    </dsp:sp>
    <dsp:sp modelId="{1F3884DA-7E01-4B0A-8AE0-B683BFEE81A9}">
      <dsp:nvSpPr>
        <dsp:cNvPr id="0" name=""/>
        <dsp:cNvSpPr/>
      </dsp:nvSpPr>
      <dsp:spPr>
        <a:xfrm rot="5400000">
          <a:off x="1342341" y="741800"/>
          <a:ext cx="758833" cy="2383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200" kern="1200" dirty="0">
              <a:latin typeface="Roboto" panose="02000000000000000000"/>
              <a:ea typeface="+mn-ea"/>
              <a:cs typeface="Arial" panose="020B0604020202020204" pitchFamily="34" charset="0"/>
            </a:rPr>
            <a:t>  </a:t>
          </a:r>
          <a:br>
            <a:rPr lang="it-IT" sz="1200" kern="1200" dirty="0">
              <a:latin typeface="Roboto" panose="02000000000000000000"/>
              <a:ea typeface="+mn-ea"/>
              <a:cs typeface="Arial" panose="020B0604020202020204" pitchFamily="34" charset="0"/>
            </a:rPr>
          </a:br>
          <a:r>
            <a:rPr lang="it-IT" sz="1150" kern="1200" dirty="0" err="1">
              <a:latin typeface="Roboto" panose="02000000000000000000"/>
              <a:ea typeface="+mn-ea"/>
              <a:cs typeface="Arial" panose="020B0604020202020204" pitchFamily="34" charset="0"/>
            </a:rPr>
            <a:t>Outgoing</a:t>
          </a: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 e </a:t>
          </a:r>
          <a:r>
            <a:rPr lang="it-IT" sz="1150" kern="1200" dirty="0" err="1">
              <a:latin typeface="Roboto" panose="02000000000000000000"/>
              <a:ea typeface="+mn-ea"/>
              <a:cs typeface="Arial" panose="020B0604020202020204" pitchFamily="34" charset="0"/>
            </a:rPr>
            <a:t>Incoming</a:t>
          </a: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 (2022)</a:t>
          </a:r>
          <a:b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</a:b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Missioni in Canada</a:t>
          </a:r>
          <a:b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</a:b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Azioni di </a:t>
          </a:r>
          <a:r>
            <a:rPr lang="it-IT" sz="1150" kern="1200" dirty="0" err="1">
              <a:latin typeface="Roboto" panose="02000000000000000000"/>
              <a:ea typeface="+mn-ea"/>
              <a:cs typeface="Arial" panose="020B0604020202020204" pitchFamily="34" charset="0"/>
            </a:rPr>
            <a:t>incoming</a:t>
          </a:r>
          <a:r>
            <a:rPr lang="it-IT" sz="1150" kern="1200" dirty="0">
              <a:latin typeface="Roboto" panose="02000000000000000000"/>
              <a:ea typeface="+mn-ea"/>
              <a:cs typeface="Arial" panose="020B0604020202020204" pitchFamily="34" charset="0"/>
            </a:rPr>
            <a:t> </a:t>
          </a:r>
          <a:br>
            <a:rPr lang="it-IT" sz="1200" kern="1200" dirty="0">
              <a:latin typeface="Roboto" panose="02000000000000000000"/>
              <a:ea typeface="+mn-ea"/>
              <a:cs typeface="Arial" panose="020B0604020202020204" pitchFamily="34" charset="0"/>
            </a:rPr>
          </a:br>
          <a:endParaRPr lang="it-IT" sz="1200" kern="1200" dirty="0">
            <a:latin typeface="Roboto" panose="02000000000000000000"/>
            <a:ea typeface="+mn-ea"/>
            <a:cs typeface="Arial" panose="020B0604020202020204" pitchFamily="34" charset="0"/>
          </a:endParaRPr>
        </a:p>
      </dsp:txBody>
      <dsp:txXfrm rot="-5400000">
        <a:off x="529937" y="1591248"/>
        <a:ext cx="2346599" cy="684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B17B4-9591-4918-A165-ADB0574D0AA0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66E59-E91B-4E8E-8B7D-728745BFFC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152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549E-906D-4E26-BCAA-A323F89B52E9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1425"/>
            <a:ext cx="2359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6367B-F612-4C0E-B9A4-D9178C25C9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84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851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1pPr>
    <a:lvl2pPr marL="309256" algn="l" defTabSz="61851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2pPr>
    <a:lvl3pPr marL="618512" algn="l" defTabSz="61851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3pPr>
    <a:lvl4pPr marL="927766" algn="l" defTabSz="61851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4pPr>
    <a:lvl5pPr marL="1237021" algn="l" defTabSz="61851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5pPr>
    <a:lvl6pPr marL="1546277" algn="l" defTabSz="61851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6pPr>
    <a:lvl7pPr marL="1855533" algn="l" defTabSz="61851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7pPr>
    <a:lvl8pPr marL="2164788" algn="l" defTabSz="61851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8pPr>
    <a:lvl9pPr marL="2474042" algn="l" defTabSz="618512" rtl="0" eaLnBrk="1" latinLnBrk="0" hangingPunct="1">
      <a:defRPr sz="8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19325" y="1241425"/>
            <a:ext cx="23590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52CDC-B20E-479F-A9CD-152288A7FEA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0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DD7-52B3-4507-A123-78E192468AE3}" type="datetime1">
              <a:rPr lang="it-IT" smtClean="0"/>
              <a:t>28/05/2021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13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1FBB-E41D-47F8-AE01-A153E13BC4BA}" type="datetime1">
              <a:rPr lang="it-IT" smtClean="0"/>
              <a:t>28/05/2021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67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5AF6-9CE4-4625-8CBC-D40CDD1A94FD}" type="datetime1">
              <a:rPr lang="it-IT" smtClean="0"/>
              <a:t>28/05/2021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5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7E21-591D-405B-A967-B26A11F40D7D}" type="datetime1">
              <a:rPr lang="it-IT" smtClean="0"/>
              <a:t>28/05/2021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29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179F-8945-44B4-9C2A-B20F5A2525B1}" type="datetime1">
              <a:rPr lang="it-IT" smtClean="0"/>
              <a:t>28/05/2021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47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EAE0-346C-45A3-9148-3B43888ED79A}" type="datetime1">
              <a:rPr lang="it-IT" smtClean="0"/>
              <a:t>28/05/2021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5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14CB-C209-4744-A455-B2101F64ED54}" type="datetime1">
              <a:rPr lang="it-IT" smtClean="0"/>
              <a:t>28/05/2021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36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A8B4-111C-4C47-977A-AEDB170E396B}" type="datetime1">
              <a:rPr lang="it-IT" smtClean="0"/>
              <a:t>28/05/2021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63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CDC7-AD01-4C1A-8297-D907F8894E31}" type="datetime1">
              <a:rPr lang="it-IT" smtClean="0"/>
              <a:t>28/05/2021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92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C8C1-DC2A-4CCF-9E50-772FDE9D24E4}" type="datetime1">
              <a:rPr lang="it-IT" smtClean="0"/>
              <a:t>28/05/2021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8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7335-B2FF-442B-8E4A-7B1EDBB4F76C}" type="datetime1">
              <a:rPr lang="it-IT" smtClean="0"/>
              <a:t>28/05/2021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34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5C80-A90C-4F83-A37B-2A8A73C94CF8}" type="datetime1">
              <a:rPr lang="it-IT" smtClean="0"/>
              <a:t>28/05/2021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CE06-46A9-40A1-B30F-0164EE8042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1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.it/it/area-clienti/eventi/dettaglio-evento/2020/D1/054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ProgettoCanada" TargetMode="External"/><Relationship Id="rId4" Type="http://schemas.openxmlformats.org/officeDocument/2006/relationships/hyperlink" Target="mailto:formazione.ondemand@ice.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zione.ondemand@ice.it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.jacini@confindustria.lombardia.it" TargetMode="External"/><Relationship Id="rId4" Type="http://schemas.openxmlformats.org/officeDocument/2006/relationships/hyperlink" Target="mailto:toronto@ice.i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tatradeagency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://www.ice.it/" TargetMode="External"/><Relationship Id="rId7" Type="http://schemas.openxmlformats.org/officeDocument/2006/relationships/hyperlink" Target="https://www.linkedin.com/company/itaitaliantradeagency/?originalSubdomain=it" TargetMode="External"/><Relationship Id="rId12" Type="http://schemas.openxmlformats.org/officeDocument/2006/relationships/hyperlink" Target="https://www.youtube.com/channel/UCDcxMr1QfesFd-G1cShfPiw" TargetMode="External"/><Relationship Id="rId2" Type="http://schemas.openxmlformats.org/officeDocument/2006/relationships/hyperlink" Target="mailto:formazione@ice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hyperlink" Target="https://www.instagram.com/itatradeagency/?hl=it" TargetMode="External"/><Relationship Id="rId4" Type="http://schemas.openxmlformats.org/officeDocument/2006/relationships/hyperlink" Target="http://www.exportraining.ice.it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993317" y="5262421"/>
            <a:ext cx="3297614" cy="89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36" b="1" dirty="0">
                <a:solidFill>
                  <a:srgbClr val="FF0000"/>
                </a:solidFill>
                <a:latin typeface="Roboto" panose="02000000000000000000"/>
                <a:ea typeface="Ebrima" panose="02000000000000000000" pitchFamily="2" charset="0"/>
                <a:cs typeface="Ebrima" panose="02000000000000000000" pitchFamily="2" charset="0"/>
              </a:rPr>
              <a:t>PROGETTO CANADA </a:t>
            </a:r>
            <a:br>
              <a:rPr lang="it-IT" sz="1736" b="1" dirty="0">
                <a:solidFill>
                  <a:srgbClr val="FF0000"/>
                </a:solidFill>
                <a:latin typeface="Roboto" panose="0200000000000000000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it-IT" sz="1736" b="1" dirty="0">
                <a:solidFill>
                  <a:srgbClr val="FF0000"/>
                </a:solidFill>
                <a:latin typeface="Roboto" panose="02000000000000000000"/>
                <a:ea typeface="Ebrima" panose="02000000000000000000" pitchFamily="2" charset="0"/>
                <a:cs typeface="Ebrima" panose="02000000000000000000" pitchFamily="2" charset="0"/>
              </a:rPr>
              <a:t>EDUCATION &amp; BUSINESS PROGRAM</a:t>
            </a:r>
            <a:endParaRPr lang="it-IT" sz="1736" b="1" dirty="0">
              <a:solidFill>
                <a:srgbClr val="FF0000"/>
              </a:solidFill>
              <a:latin typeface="Roboto" panose="02000000000000000000"/>
              <a:cs typeface="Circular Std Medium" panose="020B0604020101010102" pitchFamily="34" charset="0"/>
            </a:endParaRPr>
          </a:p>
        </p:txBody>
      </p:sp>
      <p:pic>
        <p:nvPicPr>
          <p:cNvPr id="1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4" y="1282246"/>
            <a:ext cx="4664571" cy="19669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7" y="395214"/>
            <a:ext cx="3685704" cy="7758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5" y="2234751"/>
            <a:ext cx="3601469" cy="2551970"/>
          </a:xfrm>
          <a:prstGeom prst="rect">
            <a:avLst/>
          </a:prstGeom>
        </p:spPr>
      </p:pic>
      <p:pic>
        <p:nvPicPr>
          <p:cNvPr id="9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0" y="6596203"/>
            <a:ext cx="4664571" cy="1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4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42985" y="426940"/>
            <a:ext cx="3295652" cy="678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88" b="1" dirty="0">
              <a:solidFill>
                <a:srgbClr val="00795D"/>
              </a:solidFill>
              <a:latin typeface="Archivo Narrow" panose="020B0506020202020B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it-IT" sz="1240" b="1" dirty="0">
                <a:solidFill>
                  <a:srgbClr val="FF0000"/>
                </a:solidFill>
                <a:latin typeface="Roboto" panose="02000000000000000000"/>
                <a:ea typeface="Ebrima" panose="02000000000000000000" pitchFamily="2" charset="0"/>
                <a:cs typeface="Ebrima" panose="02000000000000000000" pitchFamily="2" charset="0"/>
              </a:rPr>
              <a:t>IL PROGETTO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br>
              <a:rPr lang="it-IT" sz="1240" dirty="0">
                <a:latin typeface="Roboto" panose="02000000000000000000"/>
                <a:cs typeface="Calibri" panose="020F0502020204030204" pitchFamily="34" charset="0"/>
              </a:rPr>
            </a:br>
            <a:r>
              <a:rPr lang="it-IT" sz="1240" dirty="0">
                <a:latin typeface="Roboto" panose="02000000000000000000"/>
                <a:cs typeface="Calibri" panose="020F0502020204030204" pitchFamily="34" charset="0"/>
              </a:rPr>
              <a:t>Il </a:t>
            </a:r>
            <a:r>
              <a:rPr lang="it-IT" sz="1240" b="1" dirty="0">
                <a:latin typeface="Roboto" panose="02000000000000000000"/>
                <a:cs typeface="Calibri" panose="020F0502020204030204" pitchFamily="34" charset="0"/>
              </a:rPr>
              <a:t>progetto Canada </a:t>
            </a:r>
            <a:r>
              <a:rPr lang="it-IT" sz="1240" b="1" dirty="0" err="1">
                <a:latin typeface="Roboto" panose="02000000000000000000"/>
                <a:cs typeface="Calibri" panose="020F0502020204030204" pitchFamily="34" charset="0"/>
              </a:rPr>
              <a:t>Education</a:t>
            </a:r>
            <a:r>
              <a:rPr lang="it-IT" sz="1240" b="1" dirty="0">
                <a:latin typeface="Roboto" panose="02000000000000000000"/>
                <a:cs typeface="Calibri" panose="020F0502020204030204" pitchFamily="34" charset="0"/>
              </a:rPr>
              <a:t> &amp; Business Program</a:t>
            </a:r>
            <a:r>
              <a:rPr lang="it-IT" sz="1240" dirty="0">
                <a:latin typeface="Roboto" panose="02000000000000000000"/>
                <a:cs typeface="Calibri" panose="020F0502020204030204" pitchFamily="34" charset="0"/>
              </a:rPr>
              <a:t> è un’iniziativa promossa da ICE- Agenzia in collaborazione con Confindustria e le sue rappresentanze regionali di Veneto, Emilia-Romagna, Lombardia e Piemonte.							</a:t>
            </a:r>
            <a:br>
              <a:rPr lang="it-IT" sz="1240" dirty="0">
                <a:latin typeface="Roboto" panose="02000000000000000000"/>
                <a:cs typeface="Calibri" panose="020F0502020204030204" pitchFamily="34" charset="0"/>
              </a:rPr>
            </a:br>
            <a:br>
              <a:rPr lang="it-IT" sz="1240" dirty="0">
                <a:latin typeface="Roboto" panose="02000000000000000000"/>
                <a:cs typeface="Calibri" panose="020F0502020204030204" pitchFamily="34" charset="0"/>
              </a:rPr>
            </a:br>
            <a:r>
              <a:rPr lang="it-IT" sz="1240" dirty="0">
                <a:latin typeface="Roboto" panose="02000000000000000000"/>
                <a:cs typeface="Calibri" panose="020F0502020204030204" pitchFamily="34" charset="0"/>
              </a:rPr>
              <a:t>Si tratta di un </a:t>
            </a:r>
            <a:r>
              <a:rPr lang="it-IT" sz="1240" b="1" dirty="0">
                <a:latin typeface="Roboto" panose="02000000000000000000"/>
                <a:cs typeface="Calibri" panose="020F0502020204030204" pitchFamily="34" charset="0"/>
              </a:rPr>
              <a:t>percorso integrato gratuito </a:t>
            </a:r>
            <a:r>
              <a:rPr lang="it-IT" sz="1240" dirty="0">
                <a:latin typeface="Roboto" panose="02000000000000000000"/>
                <a:cs typeface="Calibri" panose="020F0502020204030204" pitchFamily="34" charset="0"/>
              </a:rPr>
              <a:t>di </a:t>
            </a:r>
            <a:r>
              <a:rPr lang="it-IT" sz="1240" b="1" dirty="0">
                <a:latin typeface="Roboto" panose="02000000000000000000"/>
                <a:cs typeface="Calibri" panose="020F0502020204030204" pitchFamily="34" charset="0"/>
              </a:rPr>
              <a:t>formazione</a:t>
            </a:r>
            <a:r>
              <a:rPr lang="it-IT" sz="1240" dirty="0">
                <a:latin typeface="Roboto" panose="02000000000000000000"/>
                <a:cs typeface="Calibri" panose="020F0502020204030204" pitchFamily="34" charset="0"/>
              </a:rPr>
              <a:t> e </a:t>
            </a:r>
            <a:r>
              <a:rPr lang="it-IT" sz="1240" b="1" dirty="0">
                <a:latin typeface="Roboto" panose="02000000000000000000"/>
                <a:cs typeface="Calibri" panose="020F0502020204030204" pitchFamily="34" charset="0"/>
              </a:rPr>
              <a:t>business </a:t>
            </a:r>
            <a:r>
              <a:rPr lang="it-IT" sz="1240" b="1" dirty="0" err="1">
                <a:latin typeface="Roboto" panose="02000000000000000000"/>
                <a:cs typeface="Calibri" panose="020F0502020204030204" pitchFamily="34" charset="0"/>
              </a:rPr>
              <a:t>scounting</a:t>
            </a:r>
            <a:r>
              <a:rPr lang="it-IT" sz="1240" b="1" dirty="0">
                <a:latin typeface="Roboto" panose="02000000000000000000"/>
                <a:cs typeface="Calibri" panose="020F0502020204030204" pitchFamily="34" charset="0"/>
              </a:rPr>
              <a:t> </a:t>
            </a:r>
            <a:r>
              <a:rPr lang="it-IT" sz="1240" dirty="0">
                <a:latin typeface="Roboto" panose="02000000000000000000"/>
                <a:cs typeface="Calibri" panose="020F0502020204030204" pitchFamily="34" charset="0"/>
              </a:rPr>
              <a:t>rivolto ad aziende italiane che intendono rafforzare o promuovere il proprio business sul mercato canadese.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endParaRPr lang="it-IT" sz="1240" dirty="0">
              <a:latin typeface="Roboto" panose="02000000000000000000"/>
              <a:cs typeface="Circular Std Medium" panose="020B0604020101010102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endParaRPr lang="it-IT" sz="1240" dirty="0">
              <a:latin typeface="Roboto" panose="02000000000000000000"/>
              <a:cs typeface="Circular Std Medium" panose="020B0604020101010102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r>
              <a:rPr lang="it-IT" sz="1240" b="1" dirty="0">
                <a:solidFill>
                  <a:srgbClr val="FF0000"/>
                </a:solidFill>
                <a:latin typeface="Roboto" panose="02000000000000000000"/>
                <a:cs typeface="Circular Std Medium" panose="020B0604020101010102" pitchFamily="34" charset="0"/>
              </a:rPr>
              <a:t>TARGET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br>
              <a:rPr lang="it-IT" sz="1240" b="1" dirty="0">
                <a:solidFill>
                  <a:schemeClr val="accent1"/>
                </a:solidFill>
                <a:latin typeface="Roboto" panose="02000000000000000000"/>
                <a:cs typeface="Circular Std Medium" panose="020B0604020101010102" pitchFamily="34" charset="0"/>
              </a:rPr>
            </a:br>
            <a:r>
              <a:rPr lang="it-IT" sz="1240" dirty="0">
                <a:latin typeface="Roboto" panose="02000000000000000000"/>
                <a:cs typeface="Circular Std Medium" panose="020B0604020101010102" pitchFamily="34" charset="0"/>
              </a:rPr>
              <a:t>Il progetto offre </a:t>
            </a:r>
            <a:r>
              <a:rPr lang="it-IT" sz="1240" b="1" dirty="0">
                <a:latin typeface="Roboto" panose="02000000000000000000"/>
                <a:cs typeface="Circular Std Medium" panose="020B0604020101010102" pitchFamily="34" charset="0"/>
              </a:rPr>
              <a:t>servizi</a:t>
            </a:r>
            <a:r>
              <a:rPr lang="it-IT" sz="1240" dirty="0">
                <a:latin typeface="Roboto" panose="02000000000000000000"/>
                <a:cs typeface="Circular Std Medium" panose="020B0604020101010102" pitchFamily="34" charset="0"/>
              </a:rPr>
              <a:t> di </a:t>
            </a:r>
            <a:r>
              <a:rPr lang="it-IT" sz="1240" b="1" dirty="0">
                <a:latin typeface="Roboto" panose="02000000000000000000"/>
                <a:cs typeface="Circular Std Medium" panose="020B0604020101010102" pitchFamily="34" charset="0"/>
              </a:rPr>
              <a:t>formazione</a:t>
            </a:r>
            <a:r>
              <a:rPr lang="it-IT" sz="1240" dirty="0">
                <a:latin typeface="Roboto" panose="02000000000000000000"/>
                <a:cs typeface="Circular Std Medium" panose="020B0604020101010102" pitchFamily="34" charset="0"/>
              </a:rPr>
              <a:t>, </a:t>
            </a:r>
            <a:r>
              <a:rPr lang="it-IT" sz="1240" b="1" dirty="0">
                <a:latin typeface="Roboto" panose="02000000000000000000"/>
                <a:cs typeface="Circular Std Medium" panose="020B0604020101010102" pitchFamily="34" charset="0"/>
              </a:rPr>
              <a:t>assistenza</a:t>
            </a:r>
            <a:r>
              <a:rPr lang="it-IT" sz="1240" dirty="0">
                <a:latin typeface="Roboto" panose="02000000000000000000"/>
                <a:cs typeface="Circular Std Medium" panose="020B0604020101010102" pitchFamily="34" charset="0"/>
              </a:rPr>
              <a:t> ed </a:t>
            </a:r>
            <a:r>
              <a:rPr lang="it-IT" sz="1240" b="1" dirty="0">
                <a:latin typeface="Roboto" panose="02000000000000000000"/>
                <a:cs typeface="Circular Std Medium" panose="020B0604020101010102" pitchFamily="34" charset="0"/>
              </a:rPr>
              <a:t>accompagnamento</a:t>
            </a:r>
            <a:r>
              <a:rPr lang="it-IT" sz="1240" dirty="0">
                <a:latin typeface="Roboto" panose="02000000000000000000"/>
                <a:cs typeface="Circular Std Medium" panose="020B0604020101010102" pitchFamily="34" charset="0"/>
              </a:rPr>
              <a:t> e si rivolge ad  </a:t>
            </a:r>
            <a:r>
              <a:rPr lang="it-IT" sz="1240" b="1" dirty="0">
                <a:latin typeface="Roboto" panose="02000000000000000000"/>
                <a:cs typeface="Circular Std Medium" panose="020B0604020101010102" pitchFamily="34" charset="0"/>
              </a:rPr>
              <a:t>imprese manifatturiere </a:t>
            </a:r>
            <a:r>
              <a:rPr lang="it-IT" sz="1240" dirty="0">
                <a:latin typeface="Roboto" panose="02000000000000000000"/>
                <a:cs typeface="Circular Std Medium" panose="020B0604020101010102" pitchFamily="34" charset="0"/>
              </a:rPr>
              <a:t>di tutto il territorio nazionale appartenenti alle seguenti filiere: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endParaRPr lang="it-IT" sz="1240" dirty="0">
              <a:latin typeface="Roboto" panose="02000000000000000000"/>
              <a:cs typeface="Circular Std Medium" panose="020B0604020101010102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it-IT" sz="1240" dirty="0">
                <a:latin typeface="Roboto" panose="02000000000000000000"/>
              </a:rPr>
              <a:t>Agroalimentare (esclusi vini e alcolici)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40" dirty="0">
                <a:latin typeface="Roboto" panose="02000000000000000000"/>
              </a:rPr>
              <a:t>Macchine per la filiera agroalimentare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40" dirty="0">
                <a:latin typeface="Roboto" panose="02000000000000000000"/>
              </a:rPr>
              <a:t>Automotive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40" dirty="0">
                <a:latin typeface="Roboto" panose="02000000000000000000"/>
              </a:rPr>
              <a:t>Tecnologia ambientale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40" dirty="0">
                <a:latin typeface="Roboto" panose="02000000000000000000"/>
              </a:rPr>
              <a:t>Farmaceutica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40" dirty="0" err="1">
                <a:latin typeface="Roboto" panose="02000000000000000000"/>
              </a:rPr>
              <a:t>Contract</a:t>
            </a:r>
            <a:r>
              <a:rPr lang="it-IT" sz="1240" dirty="0">
                <a:latin typeface="Roboto" panose="02000000000000000000"/>
              </a:rPr>
              <a:t> (edilizia, costruzioni, arredamento)</a:t>
            </a: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endParaRPr lang="it-IT" sz="780" dirty="0">
              <a:latin typeface="Roboto" panose="02000000000000000000"/>
              <a:cs typeface="Circular Std Medium" panose="020B0604020101010102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SzPct val="150000"/>
            </a:pPr>
            <a:endParaRPr lang="it-IT" sz="780" dirty="0">
              <a:cs typeface="Circular Std Medium" panose="020B0604020101010102" pitchFamily="34" charset="0"/>
            </a:endParaRPr>
          </a:p>
          <a:p>
            <a:pPr algn="just"/>
            <a:endParaRPr lang="it-IT" sz="756" dirty="0">
              <a:cs typeface="Circular Std Medium" panose="020B0604020101010102" pitchFamily="34" charset="0"/>
            </a:endParaRPr>
          </a:p>
        </p:txBody>
      </p:sp>
      <p:pic>
        <p:nvPicPr>
          <p:cNvPr id="5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" y="348391"/>
            <a:ext cx="4419731" cy="157099"/>
          </a:xfrm>
          <a:prstGeom prst="rect">
            <a:avLst/>
          </a:prstGeom>
        </p:spPr>
      </p:pic>
      <p:pic>
        <p:nvPicPr>
          <p:cNvPr id="8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" y="7282787"/>
            <a:ext cx="4419731" cy="1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28888" y="181573"/>
            <a:ext cx="3382455" cy="1022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8"/>
              </a:spcBef>
              <a:buClr>
                <a:schemeClr val="tx1"/>
              </a:buClr>
              <a:buSzPct val="150000"/>
            </a:pPr>
            <a:endParaRPr lang="it-IT" sz="1984" b="1" dirty="0">
              <a:solidFill>
                <a:srgbClr val="00795D"/>
              </a:solidFill>
              <a:cs typeface="Arial" panose="020B0604020202020204" pitchFamily="34" charset="0"/>
            </a:endParaRPr>
          </a:p>
          <a:p>
            <a:pPr>
              <a:spcBef>
                <a:spcPts val="378"/>
              </a:spcBef>
              <a:buClr>
                <a:schemeClr val="tx1"/>
              </a:buClr>
              <a:buSzPct val="150000"/>
            </a:pPr>
            <a:r>
              <a:rPr lang="it-IT" sz="1490" b="1" dirty="0">
                <a:solidFill>
                  <a:srgbClr val="FF0000"/>
                </a:solidFill>
                <a:latin typeface="Roboto" panose="02000000000000000000"/>
                <a:cs typeface="Arial" panose="020B0604020202020204" pitchFamily="34" charset="0"/>
              </a:rPr>
              <a:t>PERCHÈ IL CANADA</a:t>
            </a:r>
          </a:p>
          <a:p>
            <a:pPr algn="just"/>
            <a:endParaRPr lang="it-IT" sz="1300" kern="50" dirty="0">
              <a:solidFill>
                <a:srgbClr val="FF0000"/>
              </a:solidFill>
              <a:latin typeface="Roboto" panose="02000000000000000000"/>
              <a:cs typeface="Arial" panose="020B0604020202020204" pitchFamily="34" charset="0"/>
            </a:endParaRPr>
          </a:p>
          <a:p>
            <a:pPr algn="just"/>
            <a:r>
              <a:rPr lang="it-IT" sz="1240" dirty="0">
                <a:latin typeface="Roboto" panose="02000000000000000000"/>
              </a:rPr>
              <a:t>Il </a:t>
            </a:r>
            <a:r>
              <a:rPr lang="it-IT" sz="1240" b="1" dirty="0">
                <a:latin typeface="Roboto" panose="02000000000000000000"/>
              </a:rPr>
              <a:t>Canada</a:t>
            </a:r>
            <a:r>
              <a:rPr lang="it-IT" sz="1240" dirty="0">
                <a:latin typeface="Roboto" panose="02000000000000000000"/>
              </a:rPr>
              <a:t> costituisce uno dei </a:t>
            </a:r>
            <a:r>
              <a:rPr lang="it-IT" sz="1240" b="1" dirty="0">
                <a:latin typeface="Roboto" panose="02000000000000000000"/>
              </a:rPr>
              <a:t>mercati economicamente più stabili al mondo </a:t>
            </a:r>
            <a:r>
              <a:rPr lang="it-IT" sz="1240" dirty="0">
                <a:latin typeface="Roboto" panose="02000000000000000000"/>
              </a:rPr>
              <a:t>nonostante la crisi economica internazionale e rappresenta dunque   </a:t>
            </a:r>
            <a:r>
              <a:rPr lang="it-IT" sz="1240" b="1" dirty="0">
                <a:latin typeface="Roboto" panose="02000000000000000000"/>
              </a:rPr>
              <a:t>un’opportunità di sviluppo</a:t>
            </a:r>
            <a:r>
              <a:rPr lang="it-IT" sz="1240" dirty="0">
                <a:latin typeface="Roboto" panose="02000000000000000000"/>
              </a:rPr>
              <a:t> per il Made in </a:t>
            </a:r>
            <a:r>
              <a:rPr lang="it-IT" sz="1240" dirty="0" err="1">
                <a:latin typeface="Roboto" panose="02000000000000000000"/>
              </a:rPr>
              <a:t>Italy</a:t>
            </a:r>
            <a:r>
              <a:rPr lang="it-IT" sz="1240" dirty="0">
                <a:latin typeface="Roboto" panose="02000000000000000000"/>
              </a:rPr>
              <a:t>. Inoltre è attivo un </a:t>
            </a:r>
            <a:r>
              <a:rPr lang="it-IT" sz="1240" b="1" dirty="0">
                <a:latin typeface="Roboto" panose="02000000000000000000"/>
              </a:rPr>
              <a:t>accordo di libero scambio </a:t>
            </a:r>
            <a:r>
              <a:rPr lang="it-IT" sz="1240" dirty="0">
                <a:latin typeface="Roboto" panose="02000000000000000000"/>
              </a:rPr>
              <a:t>tra </a:t>
            </a:r>
            <a:r>
              <a:rPr lang="it-IT" sz="1240" b="1" dirty="0">
                <a:latin typeface="Roboto" panose="02000000000000000000"/>
              </a:rPr>
              <a:t>Canada</a:t>
            </a:r>
            <a:r>
              <a:rPr lang="it-IT" sz="1240" dirty="0">
                <a:latin typeface="Roboto" panose="02000000000000000000"/>
              </a:rPr>
              <a:t> e l’</a:t>
            </a:r>
            <a:r>
              <a:rPr lang="it-IT" sz="1240" b="1" dirty="0">
                <a:latin typeface="Roboto" panose="02000000000000000000"/>
              </a:rPr>
              <a:t>UE, (CETA)</a:t>
            </a:r>
            <a:r>
              <a:rPr lang="it-IT" sz="1240" dirty="0">
                <a:latin typeface="Roboto" panose="02000000000000000000"/>
              </a:rPr>
              <a:t>, che elimina i dazi e semplifica le barriere non tariffarie. Inoltre per il Canada, l’Italia rappresenta il 7° paese di importazione a livello mondiale ed il 2° tra i Paesi europei. </a:t>
            </a:r>
            <a:r>
              <a:rPr lang="it-IT" sz="1240" b="1" dirty="0">
                <a:latin typeface="Roboto" panose="02000000000000000000"/>
              </a:rPr>
              <a:t>L’immagine del</a:t>
            </a:r>
            <a:r>
              <a:rPr lang="it-IT" sz="1240" dirty="0">
                <a:latin typeface="Roboto" panose="02000000000000000000"/>
              </a:rPr>
              <a:t> </a:t>
            </a:r>
            <a:r>
              <a:rPr lang="it-IT" sz="1240" b="1" dirty="0">
                <a:latin typeface="Roboto" panose="02000000000000000000"/>
              </a:rPr>
              <a:t>made in </a:t>
            </a:r>
            <a:r>
              <a:rPr lang="it-IT" sz="1240" b="1" dirty="0" err="1">
                <a:latin typeface="Roboto" panose="02000000000000000000"/>
              </a:rPr>
              <a:t>Italy</a:t>
            </a:r>
            <a:r>
              <a:rPr lang="it-IT" sz="1240" dirty="0">
                <a:latin typeface="Roboto" panose="02000000000000000000"/>
              </a:rPr>
              <a:t> in Canada è forte e molto positiva anche grazie alla presenza di una comunità di origini italiane che sfiora il 5% della popolazione canadese.</a:t>
            </a:r>
          </a:p>
          <a:p>
            <a:pPr algn="just"/>
            <a:endParaRPr lang="it-IT" sz="1240" dirty="0">
              <a:latin typeface="Roboto" panose="02000000000000000000"/>
            </a:endParaRPr>
          </a:p>
          <a:p>
            <a:pPr algn="just"/>
            <a:endParaRPr lang="it-IT" sz="1240" dirty="0">
              <a:latin typeface="Roboto" panose="02000000000000000000"/>
            </a:endParaRPr>
          </a:p>
          <a:p>
            <a:r>
              <a:rPr lang="it-IT" sz="1240" b="1" dirty="0">
                <a:solidFill>
                  <a:srgbClr val="FF0000"/>
                </a:solidFill>
                <a:latin typeface="Roboto" panose="02000000000000000000"/>
              </a:rPr>
              <a:t>OBIETTIVI</a:t>
            </a:r>
            <a:br>
              <a:rPr lang="it-IT" sz="1240" b="1" dirty="0">
                <a:solidFill>
                  <a:srgbClr val="FF0000"/>
                </a:solidFill>
                <a:latin typeface="Roboto" panose="02000000000000000000"/>
              </a:rPr>
            </a:br>
            <a:endParaRPr lang="it-IT" sz="1240" dirty="0">
              <a:latin typeface="Roboto" panose="0200000000000000000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240" dirty="0">
                <a:latin typeface="Roboto" panose="02000000000000000000"/>
              </a:rPr>
              <a:t>Far </a:t>
            </a:r>
            <a:r>
              <a:rPr lang="it-IT" sz="1240" b="1" dirty="0">
                <a:latin typeface="Roboto" panose="02000000000000000000"/>
              </a:rPr>
              <a:t>sviluppare</a:t>
            </a:r>
            <a:r>
              <a:rPr lang="it-IT" sz="1240" dirty="0">
                <a:latin typeface="Roboto" panose="02000000000000000000"/>
              </a:rPr>
              <a:t>, alle imprese partecipanti </a:t>
            </a:r>
            <a:r>
              <a:rPr lang="it-IT" sz="1240" b="1" dirty="0">
                <a:latin typeface="Roboto" panose="02000000000000000000"/>
              </a:rPr>
              <a:t>competenze nuove</a:t>
            </a:r>
            <a:r>
              <a:rPr lang="it-IT" sz="1240" dirty="0">
                <a:latin typeface="Roboto" panose="02000000000000000000"/>
              </a:rPr>
              <a:t>, </a:t>
            </a:r>
            <a:r>
              <a:rPr lang="it-IT" sz="1240" b="1" dirty="0">
                <a:latin typeface="Roboto" panose="02000000000000000000"/>
              </a:rPr>
              <a:t>aggiornate</a:t>
            </a:r>
            <a:r>
              <a:rPr lang="it-IT" sz="1240" dirty="0">
                <a:latin typeface="Roboto" panose="02000000000000000000"/>
              </a:rPr>
              <a:t> e mirate per il mercato canadese.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1240" dirty="0">
                <a:latin typeface="Roboto" panose="02000000000000000000"/>
              </a:rPr>
              <a:t>Possibilità per le imprese di </a:t>
            </a:r>
            <a:r>
              <a:rPr lang="it-IT" sz="1240" b="1" dirty="0">
                <a:latin typeface="Roboto" panose="02000000000000000000"/>
              </a:rPr>
              <a:t>creare strategie efficaci </a:t>
            </a:r>
            <a:r>
              <a:rPr lang="it-IT" sz="1240" dirty="0">
                <a:latin typeface="Roboto" panose="02000000000000000000"/>
              </a:rPr>
              <a:t>di export e di internazionalizzazione.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1240" dirty="0">
                <a:latin typeface="Roboto" panose="02000000000000000000"/>
              </a:rPr>
              <a:t>Incrementare per le imprese  </a:t>
            </a:r>
            <a:r>
              <a:rPr lang="it-IT" sz="1240" b="1" dirty="0">
                <a:latin typeface="Roboto" panose="02000000000000000000"/>
              </a:rPr>
              <a:t>opportunità commerciali </a:t>
            </a:r>
            <a:r>
              <a:rPr lang="it-IT" sz="1240" dirty="0">
                <a:latin typeface="Roboto" panose="02000000000000000000"/>
              </a:rPr>
              <a:t>o di </a:t>
            </a:r>
            <a:r>
              <a:rPr lang="it-IT" sz="1240" b="1" dirty="0">
                <a:latin typeface="Roboto" panose="02000000000000000000"/>
              </a:rPr>
              <a:t>investimento </a:t>
            </a:r>
            <a:r>
              <a:rPr lang="it-IT" sz="1240" dirty="0">
                <a:latin typeface="Roboto" panose="02000000000000000000"/>
              </a:rPr>
              <a:t>in Canada.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1240" b="1" dirty="0">
                <a:latin typeface="Roboto" panose="02000000000000000000"/>
              </a:rPr>
              <a:t>Migliorare</a:t>
            </a:r>
            <a:r>
              <a:rPr lang="it-IT" sz="1240" dirty="0">
                <a:latin typeface="Roboto" panose="02000000000000000000"/>
              </a:rPr>
              <a:t> il </a:t>
            </a:r>
            <a:r>
              <a:rPr lang="it-IT" sz="1240" b="1" dirty="0">
                <a:latin typeface="Roboto" panose="02000000000000000000"/>
              </a:rPr>
              <a:t>posizionamento</a:t>
            </a:r>
            <a:r>
              <a:rPr lang="it-IT" sz="1240" dirty="0">
                <a:latin typeface="Roboto" panose="02000000000000000000"/>
              </a:rPr>
              <a:t> del </a:t>
            </a:r>
            <a:r>
              <a:rPr lang="it-IT" sz="1240" b="1" dirty="0">
                <a:latin typeface="Roboto" panose="02000000000000000000"/>
              </a:rPr>
              <a:t>made in </a:t>
            </a:r>
            <a:r>
              <a:rPr lang="it-IT" sz="1240" b="1" dirty="0" err="1">
                <a:latin typeface="Roboto" panose="02000000000000000000"/>
              </a:rPr>
              <a:t>Italy</a:t>
            </a:r>
            <a:r>
              <a:rPr lang="it-IT" sz="1240" b="1" dirty="0">
                <a:latin typeface="Roboto" panose="0200000000000000000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300" dirty="0">
              <a:latin typeface="Roboto" panose="02000000000000000000"/>
            </a:endParaRPr>
          </a:p>
          <a:p>
            <a:pPr lvl="0"/>
            <a:endParaRPr lang="it-IT" sz="1490" b="1" dirty="0">
              <a:solidFill>
                <a:srgbClr val="FF0000"/>
              </a:solidFill>
              <a:latin typeface="Roboto" panose="02000000000000000000"/>
            </a:endParaRPr>
          </a:p>
          <a:p>
            <a:pPr algn="just">
              <a:lnSpc>
                <a:spcPct val="150000"/>
              </a:lnSpc>
              <a:spcBef>
                <a:spcPts val="378"/>
              </a:spcBef>
              <a:buClr>
                <a:srgbClr val="C00000"/>
              </a:buClr>
            </a:pPr>
            <a:endParaRPr lang="it-IT" sz="1100" kern="50" dirty="0">
              <a:solidFill>
                <a:srgbClr val="000000"/>
              </a:solidFill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78"/>
              </a:spcBef>
              <a:buClr>
                <a:srgbClr val="C00000"/>
              </a:buClr>
            </a:pPr>
            <a:endParaRPr lang="it-IT" sz="1100" kern="50" dirty="0">
              <a:solidFill>
                <a:srgbClr val="000000"/>
              </a:solidFill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ts val="1563"/>
              </a:lnSpc>
              <a:spcBef>
                <a:spcPts val="378"/>
              </a:spcBef>
              <a:buClr>
                <a:srgbClr val="C00000"/>
              </a:buClr>
            </a:pPr>
            <a:endParaRPr lang="it-IT" sz="1100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100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100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100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100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100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100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100" b="1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100" b="1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rgbClr val="C00000"/>
              </a:buClr>
            </a:pPr>
            <a:br>
              <a:rPr lang="it-IT" sz="1100" b="1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</a:br>
            <a:r>
              <a:rPr lang="it-IT" sz="1100" b="1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 </a:t>
            </a:r>
            <a:br>
              <a:rPr lang="it-IT" sz="1100" b="1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</a:br>
            <a:r>
              <a:rPr lang="it-IT" sz="1100" b="1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  </a:t>
            </a:r>
            <a:endParaRPr lang="it-IT" sz="1100" dirty="0">
              <a:latin typeface="Roboto" panose="02000000000000000000"/>
              <a:cs typeface="Circular Std Medium" panose="020B0604020101010102" pitchFamily="34" charset="0"/>
            </a:endParaRPr>
          </a:p>
        </p:txBody>
      </p:sp>
      <p:pic>
        <p:nvPicPr>
          <p:cNvPr id="10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1" y="7232083"/>
            <a:ext cx="4419731" cy="157099"/>
          </a:xfrm>
          <a:prstGeom prst="rect">
            <a:avLst/>
          </a:prstGeom>
        </p:spPr>
      </p:pic>
      <p:pic>
        <p:nvPicPr>
          <p:cNvPr id="7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9" y="325955"/>
            <a:ext cx="4419731" cy="1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9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37831" y="229978"/>
            <a:ext cx="3382455" cy="735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8"/>
              </a:spcBef>
              <a:buClr>
                <a:schemeClr val="tx1"/>
              </a:buClr>
              <a:buSzPct val="150000"/>
            </a:pPr>
            <a:endParaRPr lang="it-IT" sz="1300" b="1" dirty="0">
              <a:solidFill>
                <a:schemeClr val="accent1"/>
              </a:solidFill>
              <a:latin typeface="Roboto" panose="0200000000000000000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78"/>
              </a:spcBef>
              <a:buClr>
                <a:srgbClr val="C00000"/>
              </a:buClr>
            </a:pPr>
            <a:r>
              <a:rPr lang="it-IT" sz="1300" b="1" kern="50" dirty="0">
                <a:solidFill>
                  <a:srgbClr val="FF0000"/>
                </a:solidFill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STRUTTURA DEL PROGETTO e TIMING</a:t>
            </a:r>
          </a:p>
          <a:p>
            <a:pPr>
              <a:lnSpc>
                <a:spcPct val="150000"/>
              </a:lnSpc>
              <a:spcBef>
                <a:spcPts val="378"/>
              </a:spcBef>
              <a:buClr>
                <a:srgbClr val="C00000"/>
              </a:buClr>
            </a:pPr>
            <a:endParaRPr lang="it-IT" sz="1200" b="1" kern="50" dirty="0">
              <a:solidFill>
                <a:schemeClr val="accent1"/>
              </a:solidFill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78"/>
              </a:spcBef>
              <a:buClr>
                <a:srgbClr val="C00000"/>
              </a:buClr>
            </a:pPr>
            <a:endParaRPr lang="it-IT" sz="1240" kern="5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78"/>
              </a:spcBef>
              <a:buClr>
                <a:srgbClr val="C00000"/>
              </a:buClr>
            </a:pPr>
            <a:endParaRPr lang="it-IT" sz="1240" kern="5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ts val="1563"/>
              </a:lnSpc>
              <a:spcBef>
                <a:spcPts val="378"/>
              </a:spcBef>
              <a:buClr>
                <a:srgbClr val="C00000"/>
              </a:buClr>
            </a:pPr>
            <a:endParaRPr lang="it-IT" sz="1240" kern="50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302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240" b="1" kern="50" dirty="0">
              <a:solidFill>
                <a:srgbClr val="000000"/>
              </a:solidFill>
              <a:latin typeface="Roboto" panose="02000000000000000000"/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rgbClr val="C00000"/>
              </a:buClr>
            </a:pPr>
            <a:r>
              <a:rPr lang="it-IT" sz="1240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Alla </a:t>
            </a:r>
            <a:r>
              <a:rPr lang="it-IT" sz="1240" b="1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formazione </a:t>
            </a:r>
            <a:r>
              <a:rPr lang="it-IT" sz="1240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saranno ammesse le </a:t>
            </a:r>
            <a:r>
              <a:rPr lang="it-IT" sz="1240" b="1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aziende appartenenti </a:t>
            </a:r>
            <a:r>
              <a:rPr lang="it-IT" sz="1240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alle </a:t>
            </a:r>
            <a:r>
              <a:rPr lang="it-IT" sz="1240" b="1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filiere indicate</a:t>
            </a:r>
            <a:r>
              <a:rPr lang="it-IT" sz="1240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. Al termine della formazione seguirà una </a:t>
            </a:r>
            <a:r>
              <a:rPr lang="it-IT" sz="1240" b="1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fase di </a:t>
            </a:r>
            <a:r>
              <a:rPr lang="it-IT" sz="1240" b="1" kern="50" dirty="0" err="1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assessment</a:t>
            </a:r>
            <a:r>
              <a:rPr lang="it-IT" sz="1240" b="1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 </a:t>
            </a:r>
            <a:r>
              <a:rPr lang="it-IT" sz="1240" kern="50" dirty="0">
                <a:solidFill>
                  <a:srgbClr val="000000"/>
                </a:solidFill>
                <a:latin typeface="Roboto" panose="02000000000000000000"/>
                <a:ea typeface="SimSun" panose="02010600030101010101" pitchFamily="2" charset="-122"/>
                <a:cs typeface="Circular Std Medium" panose="020B0604020101010102" pitchFamily="34" charset="0"/>
              </a:rPr>
              <a:t>per individuare le imprese (massimo 40) che avranno accesso alle fasi successive del programma. La selezione sarà fatta tra le aziende che avranno partecipato ad un minimo di 2 incontri formativi.</a:t>
            </a:r>
            <a:r>
              <a:rPr lang="it-IT" sz="1240" dirty="0">
                <a:latin typeface="Roboto" panose="02000000000000000000"/>
              </a:rPr>
              <a:t> Saranno selezionate le </a:t>
            </a:r>
            <a:r>
              <a:rPr lang="it-IT" sz="1240" b="1" dirty="0">
                <a:latin typeface="Roboto" panose="02000000000000000000"/>
              </a:rPr>
              <a:t>aziende con maggiori potenzialità </a:t>
            </a:r>
            <a:r>
              <a:rPr lang="it-IT" sz="1240" dirty="0">
                <a:latin typeface="Roboto" panose="02000000000000000000"/>
              </a:rPr>
              <a:t>ad operare con successo in Canada (Nord America) in ordine a: filiera di appartenenza, standard di prodotto, capacità gestionale e innovativa, esperienza in tema di export e marketing digitale.</a:t>
            </a:r>
          </a:p>
          <a:p>
            <a:pPr algn="just">
              <a:spcBef>
                <a:spcPts val="378"/>
              </a:spcBef>
              <a:buClr>
                <a:srgbClr val="C00000"/>
              </a:buClr>
            </a:pPr>
            <a:r>
              <a:rPr lang="it-IT" sz="1000" i="1" dirty="0">
                <a:latin typeface="Roboto" panose="02000000000000000000"/>
                <a:cs typeface="Circular Std Medium" panose="020B0604020101010102" pitchFamily="34" charset="0"/>
              </a:rPr>
              <a:t>Affinché le aziende possano trovare opportunità nel contesto attuale di parziale chiusura e profonda trasformazione delle attività commerciali occorrerà favorire la competitività delle aziende partecipanti e stimolare l'interesse nelle controparti canadesi con sguardo oltre la crisi economica.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75364613"/>
              </p:ext>
            </p:extLst>
          </p:nvPr>
        </p:nvGraphicFramePr>
        <p:xfrm>
          <a:off x="1263326" y="903072"/>
          <a:ext cx="2913579" cy="238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1" y="7232083"/>
            <a:ext cx="4419731" cy="157099"/>
          </a:xfrm>
          <a:prstGeom prst="rect">
            <a:avLst/>
          </a:prstGeom>
        </p:spPr>
      </p:pic>
      <p:pic>
        <p:nvPicPr>
          <p:cNvPr id="7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9" y="325955"/>
            <a:ext cx="4419731" cy="1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2" y="7119277"/>
            <a:ext cx="4419731" cy="157099"/>
          </a:xfrm>
          <a:prstGeom prst="rect">
            <a:avLst/>
          </a:prstGeom>
        </p:spPr>
      </p:pic>
      <p:pic>
        <p:nvPicPr>
          <p:cNvPr id="7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3" y="350232"/>
            <a:ext cx="4419731" cy="15709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48316" y="492673"/>
            <a:ext cx="3104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300" b="1" dirty="0">
                <a:solidFill>
                  <a:srgbClr val="FF0000"/>
                </a:solidFill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FASE DI FORMAZIONE</a:t>
            </a:r>
            <a:br>
              <a:rPr lang="it-IT" sz="1300" b="1" dirty="0">
                <a:solidFill>
                  <a:srgbClr val="FF0000"/>
                </a:solidFill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it-IT" sz="1300" b="1" dirty="0">
              <a:solidFill>
                <a:srgbClr val="FF0000"/>
              </a:solidFill>
              <a:latin typeface="Roboto" panose="0200000000000000000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algn="just"/>
            <a:r>
              <a:rPr lang="it-IT" sz="1240" dirty="0">
                <a:latin typeface="Roboto" panose="02000000000000000000"/>
                <a:ea typeface="Roboto" panose="02000000000000000000" pitchFamily="2" charset="0"/>
                <a:cs typeface="Arial" panose="020B0604020202020204" pitchFamily="34" charset="0"/>
              </a:rPr>
              <a:t>La fase di formazione, interamente gratuita, sarà erogata on line su piattaforma di Agenzia ICE ed è articolata in 3 moduli dalla durata di circa 3 ore ciascuno. 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49295"/>
              </p:ext>
            </p:extLst>
          </p:nvPr>
        </p:nvGraphicFramePr>
        <p:xfrm>
          <a:off x="1148316" y="1925086"/>
          <a:ext cx="3104707" cy="11932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04707">
                  <a:extLst>
                    <a:ext uri="{9D8B030D-6E8A-4147-A177-3AD203B41FA5}">
                      <a16:colId xmlns:a16="http://schemas.microsoft.com/office/drawing/2014/main" val="3297961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Roboto" panose="02000000000000000000"/>
                        </a:rPr>
                        <a:t>Programma</a:t>
                      </a:r>
                      <a:r>
                        <a:rPr lang="it-IT" sz="1200" baseline="0" dirty="0">
                          <a:latin typeface="Roboto" panose="02000000000000000000"/>
                        </a:rPr>
                        <a:t> didattico</a:t>
                      </a:r>
                      <a:endParaRPr lang="it-IT" sz="1200" dirty="0">
                        <a:latin typeface="Roboto" panose="0200000000000000000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21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oboto" panose="02000000000000000000"/>
                        </a:rPr>
                        <a:t>2</a:t>
                      </a:r>
                      <a:r>
                        <a:rPr lang="it-IT" b="1" baseline="0" dirty="0">
                          <a:latin typeface="Roboto" panose="02000000000000000000"/>
                        </a:rPr>
                        <a:t> moduli</a:t>
                      </a:r>
                      <a:r>
                        <a:rPr lang="it-IT" baseline="0" dirty="0">
                          <a:latin typeface="Roboto" panose="02000000000000000000"/>
                        </a:rPr>
                        <a:t>: sessioni info-formative aperti a tutte le aziende iscritte sul </a:t>
                      </a:r>
                      <a:r>
                        <a:rPr lang="it-IT" baseline="0" dirty="0"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it-IT" baseline="0" dirty="0" err="1">
                          <a:latin typeface="Roboto" panose="02000000000000000000"/>
                        </a:rPr>
                        <a:t>Doing</a:t>
                      </a:r>
                      <a:r>
                        <a:rPr lang="it-IT" baseline="0" dirty="0">
                          <a:latin typeface="Roboto" panose="02000000000000000000"/>
                        </a:rPr>
                        <a:t> Business in Canada</a:t>
                      </a:r>
                      <a:r>
                        <a:rPr lang="it-IT" baseline="0" dirty="0">
                          <a:latin typeface="Calibri" panose="020F0502020204030204" pitchFamily="34" charset="0"/>
                        </a:rPr>
                        <a:t>"</a:t>
                      </a:r>
                      <a:endParaRPr lang="it-IT" dirty="0"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  <a:latin typeface="Roboto" panose="02000000000000000000"/>
                        </a:rPr>
                        <a:t>1 modulo</a:t>
                      </a:r>
                      <a:r>
                        <a:rPr lang="it-IT" dirty="0">
                          <a:latin typeface="Roboto" panose="02000000000000000000"/>
                        </a:rPr>
                        <a:t>: sessione</a:t>
                      </a:r>
                      <a:r>
                        <a:rPr lang="it-IT" baseline="0" dirty="0">
                          <a:latin typeface="Roboto" panose="02000000000000000000"/>
                        </a:rPr>
                        <a:t> formativa specifica per ognuna delle sei filiere oggetto del programma</a:t>
                      </a:r>
                      <a:endParaRPr lang="it-IT" dirty="0"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33419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73310"/>
              </p:ext>
            </p:extLst>
          </p:nvPr>
        </p:nvGraphicFramePr>
        <p:xfrm>
          <a:off x="1184411" y="3281288"/>
          <a:ext cx="3104707" cy="192455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04707">
                  <a:extLst>
                    <a:ext uri="{9D8B030D-6E8A-4147-A177-3AD203B41FA5}">
                      <a16:colId xmlns:a16="http://schemas.microsoft.com/office/drawing/2014/main" val="3297961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Roboto" panose="02000000000000000000"/>
                        </a:rPr>
                        <a:t>Calendario didattico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21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oboto" panose="02000000000000000000"/>
                        </a:rPr>
                        <a:t>30 Giugno 2021</a:t>
                      </a:r>
                      <a:r>
                        <a:rPr lang="it-IT" b="0" baseline="0" dirty="0">
                          <a:latin typeface="Roboto" panose="02000000000000000000"/>
                        </a:rPr>
                        <a:t> -</a:t>
                      </a:r>
                      <a:r>
                        <a:rPr lang="it-IT" dirty="0">
                          <a:latin typeface="Roboto" panose="02000000000000000000"/>
                        </a:rPr>
                        <a:t> </a:t>
                      </a:r>
                      <a:r>
                        <a:rPr lang="it-IT" b="1" dirty="0">
                          <a:latin typeface="Roboto" panose="02000000000000000000"/>
                        </a:rPr>
                        <a:t>Modulo I</a:t>
                      </a:r>
                      <a:r>
                        <a:rPr lang="it-IT" dirty="0">
                          <a:latin typeface="Roboto" panose="02000000000000000000"/>
                        </a:rPr>
                        <a:t>: scenario di riferimento</a:t>
                      </a:r>
                      <a:r>
                        <a:rPr lang="it-IT" baseline="0" dirty="0">
                          <a:latin typeface="Roboto" panose="02000000000000000000"/>
                        </a:rPr>
                        <a:t> del mercato canadese</a:t>
                      </a:r>
                      <a:endParaRPr lang="it-IT" dirty="0"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oboto" panose="02000000000000000000"/>
                        </a:rPr>
                        <a:t>7 Luglio 2021 – Modulo 2</a:t>
                      </a:r>
                      <a:r>
                        <a:rPr lang="it-IT" dirty="0">
                          <a:latin typeface="Roboto" panose="02000000000000000000"/>
                        </a:rPr>
                        <a:t>: aspetti legali e doganali</a:t>
                      </a:r>
                      <a:r>
                        <a:rPr lang="it-IT" baseline="0" dirty="0">
                          <a:latin typeface="Roboto" panose="02000000000000000000"/>
                        </a:rPr>
                        <a:t> del Business in Canada</a:t>
                      </a:r>
                      <a:endParaRPr lang="it-IT" dirty="0">
                        <a:latin typeface="Roboto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oboto" panose="02000000000000000000"/>
                        </a:rPr>
                        <a:t>Seconda metà di luglio</a:t>
                      </a:r>
                      <a:r>
                        <a:rPr lang="it-IT" dirty="0">
                          <a:latin typeface="Roboto" panose="02000000000000000000"/>
                        </a:rPr>
                        <a:t>: 6 moduli settoriali specialistici.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latin typeface="Roboto" panose="02000000000000000000"/>
                        </a:rPr>
                        <a:t>Le sessioni settoriali saranno organizzate solo in presenza di   un minimo di 7 aziende iscritte.</a:t>
                      </a:r>
                      <a:endParaRPr lang="it-IT" sz="1050" baseline="-25000" dirty="0">
                        <a:latin typeface="Roboto" panose="0200000000000000000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33419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184411" y="5495367"/>
            <a:ext cx="3104706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40" dirty="0">
                <a:latin typeface="Roboto" panose="02000000000000000000"/>
              </a:rPr>
              <a:t>L’obiettivo del programma è di far acquisire alle imprese partecipanti conoscenze trasversali del mercato canadese e conoscenze approfondite con riguardo alla filiera di appartenenza per conoscerne rischi e opportunità</a:t>
            </a:r>
            <a:r>
              <a:rPr lang="it-IT" sz="1300" dirty="0">
                <a:latin typeface="Roboto" panose="0200000000000000000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601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22822" y="897595"/>
            <a:ext cx="3439005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34" dirty="0"/>
              <a:t> </a:t>
            </a:r>
          </a:p>
          <a:p>
            <a:endParaRPr lang="it-IT" sz="1134" dirty="0"/>
          </a:p>
          <a:p>
            <a:pPr lvl="0"/>
            <a:endParaRPr lang="it-IT" sz="1134" u="sng" dirty="0"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chemeClr val="accent1">
                  <a:lumMod val="75000"/>
                </a:schemeClr>
              </a:buClr>
              <a:buSzPct val="150000"/>
            </a:pPr>
            <a:endParaRPr lang="it-IT" sz="850" u="sng" dirty="0"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chemeClr val="accent1">
                  <a:lumMod val="75000"/>
                </a:schemeClr>
              </a:buClr>
              <a:buSzPct val="150000"/>
            </a:pPr>
            <a:endParaRPr lang="it-IT" sz="850" u="sng" dirty="0"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chemeClr val="accent1">
                  <a:lumMod val="75000"/>
                </a:schemeClr>
              </a:buClr>
              <a:buSzPct val="150000"/>
            </a:pPr>
            <a:endParaRPr lang="it-IT" sz="850" u="sng" dirty="0"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chemeClr val="accent1">
                  <a:lumMod val="75000"/>
                </a:schemeClr>
              </a:buClr>
              <a:buSzPct val="150000"/>
            </a:pPr>
            <a:endParaRPr lang="it-IT" sz="531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240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240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631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631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631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631" dirty="0">
              <a:cs typeface="Circular Std Medium" panose="020B0604020101010102" pitchFamily="34" charset="0"/>
            </a:endParaRPr>
          </a:p>
        </p:txBody>
      </p:sp>
      <p:pic>
        <p:nvPicPr>
          <p:cNvPr id="1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5" y="7285931"/>
            <a:ext cx="4419731" cy="15709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9" y="336722"/>
            <a:ext cx="4419731" cy="15709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922822" y="778246"/>
            <a:ext cx="3494252" cy="574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90" b="1" dirty="0">
                <a:solidFill>
                  <a:srgbClr val="FF0000"/>
                </a:solidFill>
                <a:latin typeface="Roboto" panose="02000000000000000000"/>
                <a:cs typeface="Arial" panose="020B0604020202020204" pitchFamily="34" charset="0"/>
              </a:rPr>
              <a:t>MODALITÀ DI ADESIONE</a:t>
            </a:r>
          </a:p>
          <a:p>
            <a:pPr lvl="0" algn="ctr"/>
            <a:endParaRPr lang="it-IT" sz="1490" b="1" dirty="0">
              <a:solidFill>
                <a:srgbClr val="FF0000"/>
              </a:solidFill>
              <a:latin typeface="Roboto" panose="02000000000000000000"/>
              <a:cs typeface="Arial" panose="020B0604020202020204" pitchFamily="34" charset="0"/>
            </a:endParaRPr>
          </a:p>
          <a:p>
            <a:pPr lvl="0" algn="ctr"/>
            <a:endParaRPr lang="it-IT" sz="1490" b="1" dirty="0">
              <a:solidFill>
                <a:srgbClr val="FF0000"/>
              </a:solidFill>
              <a:latin typeface="Roboto" panose="02000000000000000000"/>
              <a:cs typeface="Arial" panose="020B0604020202020204" pitchFamily="34" charset="0"/>
            </a:endParaRPr>
          </a:p>
          <a:p>
            <a:pPr algn="just"/>
            <a:r>
              <a:rPr lang="it-IT" sz="1240" dirty="0">
                <a:latin typeface="Roboto" panose="02000000000000000000"/>
              </a:rPr>
              <a:t>Le aziende interessate a partecipare alla formazione del Progetto "Canada - </a:t>
            </a:r>
            <a:r>
              <a:rPr lang="it-IT" sz="1240" dirty="0" err="1">
                <a:latin typeface="Roboto" panose="02000000000000000000"/>
              </a:rPr>
              <a:t>Education</a:t>
            </a:r>
            <a:r>
              <a:rPr lang="it-IT" sz="1240" dirty="0">
                <a:latin typeface="Roboto" panose="02000000000000000000"/>
              </a:rPr>
              <a:t> &amp; Business Program" dovranno </a:t>
            </a:r>
            <a:r>
              <a:rPr lang="it-IT" sz="1240" b="1" dirty="0">
                <a:latin typeface="Roboto" panose="02000000000000000000"/>
              </a:rPr>
              <a:t>entro e non oltre il 25 giugno 2021</a:t>
            </a:r>
            <a:r>
              <a:rPr lang="it-IT" sz="1240" dirty="0">
                <a:latin typeface="Roboto" panose="02000000000000000000"/>
              </a:rPr>
              <a:t> iscriversi seguendo le seguenti istruzioni:</a:t>
            </a:r>
          </a:p>
          <a:p>
            <a:pPr algn="just"/>
            <a:endParaRPr lang="it-IT" sz="1240" dirty="0">
              <a:latin typeface="Roboto" panose="02000000000000000000"/>
            </a:endParaRPr>
          </a:p>
          <a:p>
            <a:pPr marL="342900" indent="-342900" algn="just" defTabSz="179388">
              <a:buAutoNum type="arabicPeriod"/>
            </a:pPr>
            <a:r>
              <a:rPr lang="it-IT" sz="1240" dirty="0">
                <a:latin typeface="Roboto" panose="02000000000000000000"/>
              </a:rPr>
              <a:t>Visitare la pagina web del Progetto Canada accessibile al seguente </a:t>
            </a:r>
            <a:r>
              <a:rPr lang="it-IT" sz="1240" dirty="0">
                <a:latin typeface="Roboto" panose="02000000000000000000"/>
                <a:hlinkClick r:id="rId3"/>
              </a:rPr>
              <a:t>link</a:t>
            </a:r>
            <a:r>
              <a:rPr lang="it-IT" sz="1240" dirty="0">
                <a:latin typeface="Roboto" panose="02000000000000000000"/>
              </a:rPr>
              <a:t>: </a:t>
            </a:r>
            <a:br>
              <a:rPr lang="it-IT" sz="1240" dirty="0">
                <a:latin typeface="Roboto" panose="02000000000000000000"/>
              </a:rPr>
            </a:br>
            <a:r>
              <a:rPr lang="it-IT" sz="1240" dirty="0">
                <a:latin typeface="Roboto" panose="02000000000000000000"/>
              </a:rPr>
              <a:t>e cliccare sul pulsante blu</a:t>
            </a:r>
          </a:p>
          <a:p>
            <a:pPr algn="just" defTabSz="179388"/>
            <a:r>
              <a:rPr lang="it-IT" sz="1240" dirty="0">
                <a:latin typeface="Roboto" panose="02000000000000000000"/>
              </a:rPr>
              <a:t> 		"PER ADERIRE CLICCA QUI</a:t>
            </a:r>
            <a:r>
              <a:rPr lang="it-IT" sz="1240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it-IT" sz="1240" dirty="0">
                <a:latin typeface="Roboto" panose="02000000000000000000"/>
              </a:rPr>
              <a:t>	</a:t>
            </a:r>
          </a:p>
          <a:p>
            <a:pPr algn="just" defTabSz="179388"/>
            <a:r>
              <a:rPr lang="it-IT" sz="1240" dirty="0">
                <a:latin typeface="Roboto" panose="02000000000000000000"/>
              </a:rPr>
              <a:t>		(è necessaria la registrazione al portale di 		Agenzia ICE)	</a:t>
            </a:r>
          </a:p>
          <a:p>
            <a:pPr algn="just" defTabSz="179388"/>
            <a:r>
              <a:rPr lang="it-IT" sz="1240" dirty="0">
                <a:latin typeface="Roboto" panose="02000000000000000000"/>
              </a:rPr>
              <a:t>			</a:t>
            </a:r>
          </a:p>
          <a:p>
            <a:pPr marL="342900" indent="-342900" algn="just" defTabSz="179388">
              <a:buFont typeface="+mj-lt"/>
              <a:buAutoNum type="arabicPeriod" startAt="2"/>
            </a:pPr>
            <a:r>
              <a:rPr lang="it-IT" sz="1240" dirty="0">
                <a:latin typeface="Roboto" panose="02000000000000000000"/>
              </a:rPr>
              <a:t>inviare la Scheda di Adesione firmata entro il 25 giugno via mail all'indirizzo: </a:t>
            </a:r>
            <a:r>
              <a:rPr lang="it-IT" sz="1240" dirty="0">
                <a:latin typeface="Roboto" panose="02000000000000000000"/>
                <a:hlinkClick r:id="rId4"/>
              </a:rPr>
              <a:t>formazione.ondemand@ice.it</a:t>
            </a:r>
            <a:r>
              <a:rPr lang="it-IT" sz="1240" dirty="0">
                <a:latin typeface="Roboto" panose="02000000000000000000"/>
              </a:rPr>
              <a:t>							</a:t>
            </a:r>
          </a:p>
          <a:p>
            <a:pPr marL="357188" indent="-357188" algn="just" defTabSz="357188">
              <a:buAutoNum type="arabicPeriod" startAt="3"/>
            </a:pPr>
            <a:r>
              <a:rPr lang="it-IT" sz="1240" dirty="0">
                <a:latin typeface="Roboto" panose="02000000000000000000"/>
              </a:rPr>
              <a:t>compilare entro il 25 giugno p.v. anche il </a:t>
            </a:r>
            <a:r>
              <a:rPr lang="it-IT" sz="1240" u="sng" dirty="0">
                <a:latin typeface="Roboto" panose="02000000000000000000"/>
                <a:hlinkClick r:id="rId5"/>
              </a:rPr>
              <a:t>form online accessibile a questo link</a:t>
            </a:r>
            <a:r>
              <a:rPr lang="it-IT" sz="1240" dirty="0">
                <a:latin typeface="Roboto" panose="02000000000000000000"/>
                <a:hlinkClick r:id="rId5"/>
              </a:rPr>
              <a:t> </a:t>
            </a:r>
            <a:r>
              <a:rPr lang="it-IT" sz="1240" dirty="0">
                <a:latin typeface="Roboto" panose="02000000000000000000"/>
              </a:rPr>
              <a:t> in cui sono richieste informazioni utili per conoscere il posizionamento dell’azienda rispetto al mercato canadese.</a:t>
            </a:r>
          </a:p>
          <a:p>
            <a:pPr marL="357188" indent="-357188" algn="just" defTabSz="357188">
              <a:buAutoNum type="arabicPeriod" startAt="3"/>
            </a:pPr>
            <a:endParaRPr lang="it-IT" sz="1240" dirty="0">
              <a:latin typeface="Roboto" panose="02000000000000000000"/>
            </a:endParaRPr>
          </a:p>
          <a:p>
            <a:pPr algn="just" defTabSz="357188"/>
            <a:endParaRPr lang="it-IT" sz="1240" dirty="0">
              <a:latin typeface="Roboto" panose="02000000000000000000"/>
            </a:endParaRPr>
          </a:p>
          <a:p>
            <a:pPr algn="just" defTabSz="357188"/>
            <a:r>
              <a:rPr lang="it-IT" sz="1240" u="sng" dirty="0">
                <a:latin typeface="Roboto" panose="02000000000000000000"/>
              </a:rPr>
              <a:t>Partecipazione gratuita.</a:t>
            </a:r>
          </a:p>
          <a:p>
            <a:pPr marL="357188" indent="-357188" algn="just" defTabSz="357188">
              <a:buAutoNum type="arabicPeriod" startAt="3"/>
            </a:pPr>
            <a:endParaRPr lang="it-IT" sz="1240" dirty="0"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7838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22822" y="897595"/>
            <a:ext cx="3439005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34" dirty="0"/>
              <a:t> </a:t>
            </a:r>
          </a:p>
          <a:p>
            <a:endParaRPr lang="it-IT" sz="1134" dirty="0"/>
          </a:p>
          <a:p>
            <a:pPr lvl="0"/>
            <a:endParaRPr lang="it-IT" sz="1134" u="sng" dirty="0"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chemeClr val="accent1">
                  <a:lumMod val="75000"/>
                </a:schemeClr>
              </a:buClr>
              <a:buSzPct val="150000"/>
            </a:pPr>
            <a:endParaRPr lang="it-IT" sz="850" u="sng" dirty="0"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chemeClr val="accent1">
                  <a:lumMod val="75000"/>
                </a:schemeClr>
              </a:buClr>
              <a:buSzPct val="150000"/>
            </a:pPr>
            <a:endParaRPr lang="it-IT" sz="850" u="sng" dirty="0"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chemeClr val="accent1">
                  <a:lumMod val="75000"/>
                </a:schemeClr>
              </a:buClr>
              <a:buSzPct val="150000"/>
            </a:pPr>
            <a:endParaRPr lang="it-IT" sz="850" u="sng" dirty="0">
              <a:cs typeface="Circular Std Medium" panose="020B0604020101010102" pitchFamily="34" charset="0"/>
            </a:endParaRPr>
          </a:p>
          <a:p>
            <a:pPr algn="just">
              <a:spcBef>
                <a:spcPts val="378"/>
              </a:spcBef>
              <a:buClr>
                <a:schemeClr val="accent1">
                  <a:lumMod val="75000"/>
                </a:schemeClr>
              </a:buClr>
              <a:buSzPct val="150000"/>
            </a:pPr>
            <a:endParaRPr lang="it-IT" sz="531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240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1240" kern="50" dirty="0">
              <a:solidFill>
                <a:srgbClr val="000000"/>
              </a:solidFill>
              <a:ea typeface="SimSun" panose="02010600030101010101" pitchFamily="2" charset="-122"/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709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631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631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631" dirty="0">
              <a:cs typeface="Circular Std Medium" panose="020B0604020101010102" pitchFamily="34" charset="0"/>
            </a:endParaRPr>
          </a:p>
          <a:p>
            <a:pPr>
              <a:spcBef>
                <a:spcPts val="378"/>
              </a:spcBef>
              <a:buClr>
                <a:srgbClr val="C00000"/>
              </a:buClr>
            </a:pPr>
            <a:endParaRPr lang="it-IT" sz="631" dirty="0">
              <a:cs typeface="Circular Std Medium" panose="020B0604020101010102" pitchFamily="34" charset="0"/>
            </a:endParaRPr>
          </a:p>
        </p:txBody>
      </p:sp>
      <p:pic>
        <p:nvPicPr>
          <p:cNvPr id="1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5" y="7285931"/>
            <a:ext cx="4419731" cy="15709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9" y="336722"/>
            <a:ext cx="4419731" cy="15709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22822" y="897595"/>
            <a:ext cx="3525353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90" b="1" dirty="0">
                <a:solidFill>
                  <a:srgbClr val="FF0000"/>
                </a:solidFill>
                <a:latin typeface="Roboto" panose="02000000000000000000"/>
              </a:rPr>
              <a:t>CONTATTI</a:t>
            </a:r>
          </a:p>
          <a:p>
            <a:pPr lvl="0" algn="ctr"/>
            <a:endParaRPr lang="it-IT" sz="1490" b="1" dirty="0">
              <a:solidFill>
                <a:srgbClr val="FF0000"/>
              </a:solidFill>
              <a:latin typeface="Roboto" panose="02000000000000000000"/>
            </a:endParaRPr>
          </a:p>
          <a:p>
            <a:r>
              <a:rPr lang="it-IT" sz="1240" dirty="0">
                <a:latin typeface="Roboto" panose="02000000000000000000"/>
              </a:rPr>
              <a:t>Per ulteriori informazioni:</a:t>
            </a:r>
          </a:p>
          <a:p>
            <a:endParaRPr lang="it-IT" sz="1240" dirty="0">
              <a:latin typeface="Roboto" panose="02000000000000000000"/>
            </a:endParaRPr>
          </a:p>
          <a:p>
            <a:r>
              <a:rPr lang="it-IT" sz="1240" dirty="0">
                <a:latin typeface="Roboto" panose="02000000000000000000"/>
              </a:rPr>
              <a:t>Agenzia ICE - Roma</a:t>
            </a:r>
          </a:p>
          <a:p>
            <a:r>
              <a:rPr lang="it-IT" sz="1240" u="sng" dirty="0">
                <a:latin typeface="Roboto" panose="0200000000000000000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40" dirty="0">
                <a:latin typeface="Roboto" panose="02000000000000000000"/>
              </a:rPr>
              <a:t>Ufficio Servizi Formativi</a:t>
            </a:r>
          </a:p>
          <a:p>
            <a:r>
              <a:rPr lang="it-IT" sz="1240" dirty="0">
                <a:latin typeface="Roboto" panose="02000000000000000000"/>
              </a:rPr>
              <a:t>       Roberta D'Arcangelo</a:t>
            </a:r>
            <a:br>
              <a:rPr lang="it-IT" sz="1240" dirty="0">
                <a:latin typeface="Roboto" panose="02000000000000000000"/>
              </a:rPr>
            </a:br>
            <a:r>
              <a:rPr lang="it-IT" sz="1240" dirty="0">
                <a:latin typeface="Roboto" panose="02000000000000000000"/>
              </a:rPr>
              <a:t>       Email: </a:t>
            </a:r>
            <a:r>
              <a:rPr lang="it-IT" sz="1240" dirty="0">
                <a:latin typeface="Roboto" panose="02000000000000000000"/>
                <a:hlinkClick r:id="rId3"/>
              </a:rPr>
              <a:t>formazione.ondemand@ice.it</a:t>
            </a:r>
            <a:endParaRPr lang="it-IT" sz="1240" dirty="0">
              <a:latin typeface="Roboto" panose="02000000000000000000"/>
            </a:endParaRPr>
          </a:p>
          <a:p>
            <a:r>
              <a:rPr lang="it-IT" sz="1240" dirty="0">
                <a:latin typeface="Roboto" panose="02000000000000000000"/>
              </a:rPr>
              <a:t>       Tel: 06 59929257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40" dirty="0">
              <a:latin typeface="Roboto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40" dirty="0">
                <a:latin typeface="Roboto" panose="02000000000000000000"/>
              </a:rPr>
              <a:t>ICE TORONTO</a:t>
            </a:r>
          </a:p>
          <a:p>
            <a:r>
              <a:rPr lang="it-IT" sz="1240" dirty="0">
                <a:latin typeface="Roboto" panose="02000000000000000000"/>
              </a:rPr>
              <a:t>       Direttore: Matteo Picariello Signori</a:t>
            </a:r>
          </a:p>
          <a:p>
            <a:pPr defTabSz="271463"/>
            <a:r>
              <a:rPr lang="it-IT" sz="1240" dirty="0">
                <a:latin typeface="Roboto" panose="02000000000000000000"/>
              </a:rPr>
              <a:t>	Email: </a:t>
            </a:r>
            <a:r>
              <a:rPr lang="it-IT" sz="1240" dirty="0">
                <a:latin typeface="Roboto" panose="02000000000000000000"/>
                <a:hlinkClick r:id="rId4"/>
              </a:rPr>
              <a:t>toronto@ice.it</a:t>
            </a:r>
            <a:r>
              <a:rPr lang="it-IT" sz="1240" dirty="0">
                <a:latin typeface="Roboto" panose="02000000000000000000"/>
              </a:rPr>
              <a:t> </a:t>
            </a:r>
          </a:p>
          <a:p>
            <a:r>
              <a:rPr lang="it-IT" sz="1240">
                <a:latin typeface="Roboto" panose="02000000000000000000"/>
              </a:rPr>
              <a:t>       Tel: 001416 5981555</a:t>
            </a:r>
            <a:endParaRPr lang="it-IT" sz="1240" dirty="0">
              <a:latin typeface="Roboto" panose="02000000000000000000"/>
            </a:endParaRPr>
          </a:p>
          <a:p>
            <a:endParaRPr lang="it-IT" sz="1240" dirty="0">
              <a:latin typeface="Roboto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40" dirty="0">
                <a:latin typeface="Roboto" panose="02000000000000000000"/>
              </a:rPr>
              <a:t>Confindustria Lombardia</a:t>
            </a:r>
          </a:p>
          <a:p>
            <a:r>
              <a:rPr lang="it-IT" sz="1240" dirty="0">
                <a:latin typeface="Roboto" panose="02000000000000000000"/>
              </a:rPr>
              <a:t>       Chiara Jacini</a:t>
            </a:r>
          </a:p>
          <a:p>
            <a:r>
              <a:rPr lang="it-IT" sz="1240" dirty="0">
                <a:latin typeface="Roboto" panose="02000000000000000000"/>
              </a:rPr>
              <a:t>       Email: </a:t>
            </a:r>
            <a:r>
              <a:rPr lang="it-IT" sz="1240" dirty="0">
                <a:latin typeface="Roboto" panose="02000000000000000000"/>
                <a:hlinkClick r:id="rId5"/>
              </a:rPr>
              <a:t>c.jacini@confindustria.lombardia.it</a:t>
            </a:r>
            <a:endParaRPr lang="it-IT" sz="1240" dirty="0">
              <a:latin typeface="Roboto" panose="02000000000000000000"/>
            </a:endParaRPr>
          </a:p>
          <a:p>
            <a:r>
              <a:rPr lang="it-IT" sz="1240" dirty="0">
                <a:latin typeface="Roboto" panose="02000000000000000000"/>
              </a:rPr>
              <a:t>       Tel: 02 58370800</a:t>
            </a:r>
          </a:p>
          <a:p>
            <a:endParaRPr lang="it-IT" sz="1240" dirty="0">
              <a:latin typeface="Roboto" panose="02000000000000000000"/>
            </a:endParaRPr>
          </a:p>
          <a:p>
            <a:endParaRPr lang="it-IT" sz="1240" dirty="0">
              <a:latin typeface="Roboto" panose="02000000000000000000"/>
            </a:endParaRPr>
          </a:p>
          <a:p>
            <a:endParaRPr lang="it-IT" sz="1240" dirty="0">
              <a:latin typeface="Roboto" panose="02000000000000000000"/>
            </a:endParaRPr>
          </a:p>
          <a:p>
            <a:r>
              <a:rPr lang="it-IT" sz="1240" dirty="0">
                <a:highlight>
                  <a:srgbClr val="FFFF00"/>
                </a:highlight>
                <a:latin typeface="Roboto" panose="02000000000000000000"/>
              </a:rPr>
              <a:t>Confindustria XXX</a:t>
            </a:r>
          </a:p>
          <a:p>
            <a:pPr lvl="0" algn="ctr"/>
            <a:endParaRPr lang="it-IT" sz="1490" b="1" dirty="0">
              <a:solidFill>
                <a:srgbClr val="FF0000"/>
              </a:solidFill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9942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2056" y="6040062"/>
            <a:ext cx="1982028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Roboto" panose="02000000000000000000" pitchFamily="2" charset="0"/>
                <a:ea typeface="Roboto" panose="02000000000000000000" pitchFamily="2" charset="0"/>
              </a:rPr>
              <a:t>ROMA</a:t>
            </a:r>
          </a:p>
          <a:p>
            <a:r>
              <a:rPr lang="it-IT" sz="1000" b="1" dirty="0">
                <a:latin typeface="Roboto" panose="02000000000000000000" pitchFamily="2" charset="0"/>
                <a:ea typeface="Roboto" panose="02000000000000000000" pitchFamily="2" charset="0"/>
              </a:rPr>
              <a:t>Ufficio Servizi Formativi</a:t>
            </a:r>
            <a:br>
              <a:rPr lang="it-IT" sz="10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via Liszt 21 | 00144 Roma</a:t>
            </a:r>
            <a:b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06-5992 9257</a:t>
            </a:r>
            <a:b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it-IT" sz="1000" dirty="0">
                <a:latin typeface="Roboto" panose="02000000000000000000"/>
                <a:ea typeface="Roboto" panose="02000000000000000000" pitchFamily="2" charset="0"/>
                <a:hlinkClick r:id="rId2"/>
              </a:rPr>
              <a:t>formazione@ice.it</a:t>
            </a:r>
            <a:endParaRPr lang="it-IT" sz="1000" dirty="0">
              <a:latin typeface="Roboto" panose="02000000000000000000"/>
              <a:ea typeface="Roboto" panose="02000000000000000000" pitchFamily="2" charset="0"/>
            </a:endParaRPr>
          </a:p>
          <a:p>
            <a:r>
              <a:rPr lang="it-IT" sz="1000" dirty="0">
                <a:latin typeface="Roboto" panose="02000000000000000000"/>
                <a:ea typeface="Roboto" panose="02000000000000000000" pitchFamily="2" charset="0"/>
                <a:hlinkClick r:id="rId3"/>
              </a:rPr>
              <a:t>www.ice.it</a:t>
            </a:r>
            <a:endParaRPr lang="it-IT" sz="1000" dirty="0">
              <a:latin typeface="Roboto" panose="02000000000000000000"/>
              <a:ea typeface="Roboto" panose="02000000000000000000" pitchFamily="2" charset="0"/>
            </a:endParaRPr>
          </a:p>
          <a:p>
            <a:r>
              <a:rPr lang="it-IT" sz="1000" dirty="0">
                <a:latin typeface="Roboto" panose="02000000000000000000"/>
                <a:hlinkClick r:id="rId4"/>
              </a:rPr>
              <a:t>www.exportraining.ice.it</a:t>
            </a:r>
            <a:r>
              <a:rPr lang="it-IT" sz="1000" dirty="0">
                <a:latin typeface="Roboto" panose="02000000000000000000"/>
              </a:rPr>
              <a:t> </a:t>
            </a:r>
          </a:p>
          <a:p>
            <a:endParaRPr lang="it-IT" sz="827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729" y="5115716"/>
            <a:ext cx="962450" cy="589889"/>
          </a:xfrm>
          <a:prstGeom prst="rect">
            <a:avLst/>
          </a:prstGeom>
        </p:spPr>
      </p:pic>
      <p:pic>
        <p:nvPicPr>
          <p:cNvPr id="7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5" y="5824544"/>
            <a:ext cx="4419731" cy="157099"/>
          </a:xfrm>
          <a:prstGeom prst="rect">
            <a:avLst/>
          </a:prstGeom>
        </p:spPr>
      </p:pic>
      <p:sp>
        <p:nvSpPr>
          <p:cNvPr id="10" name="AutoShape 19" descr="https://ci6.googleusercontent.com/proxy/6MRE86fYd_VPP3Y74s1LPfrl-Gbv1PAIpIApgYrCeGoG3Uzg_WKw_Q7WeN97EfBngdZn73ENVWl3O-8u_KUmJdQRUF_8SL1hHNecRL7gHW4vSFU=s0-d-e1-ft#https://drive.google.com/uc?id=1gspxe9S6FUOB6uP56Fc8fzLQ7y_WAzNw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362201" y="22284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37" descr="https://ci6.googleusercontent.com/proxy/6MRE86fYd_VPP3Y74s1LPfrl-Gbv1PAIpIApgYrCeGoG3Uzg_WKw_Q7WeN97EfBngdZn73ENVWl3O-8u_KUmJdQRUF_8SL1hHNecRL7gHW4vSFU=s0-d-e1-ft#https://drive.google.com/uc?id=1gspxe9S6FUOB6uP56Fc8fzLQ7y_WAzNw"/>
          <p:cNvSpPr>
            <a:spLocks noChangeAspect="1" noChangeArrowheads="1"/>
          </p:cNvSpPr>
          <p:nvPr/>
        </p:nvSpPr>
        <p:spPr bwMode="auto">
          <a:xfrm>
            <a:off x="2159000" y="2012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39" descr="https://ci6.googleusercontent.com/proxy/6MRE86fYd_VPP3Y74s1LPfrl-Gbv1PAIpIApgYrCeGoG3Uzg_WKw_Q7WeN97EfBngdZn73ENVWl3O-8u_KUmJdQRUF_8SL1hHNecRL7gHW4vSFU=s0-d-e1-ft#https://drive.google.com/uc?id=1gspxe9S6FUOB6uP56Fc8fzLQ7y_WAzNw"/>
          <p:cNvSpPr>
            <a:spLocks noChangeAspect="1" noChangeArrowheads="1"/>
          </p:cNvSpPr>
          <p:nvPr/>
        </p:nvSpPr>
        <p:spPr bwMode="auto">
          <a:xfrm>
            <a:off x="174396" y="66639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2" name="AutoShape 40" descr="https://ci6.googleusercontent.com/proxy/6MRE86fYd_VPP3Y74s1LPfrl-Gbv1PAIpIApgYrCeGoG3Uzg_WKw_Q7WeN97EfBngdZn73ENVWl3O-8u_KUmJdQRUF_8SL1hHNecRL7gHW4vSFU=s0-d-e1-ft#https://drive.google.com/uc?id=1gspxe9S6FUOB6uP56Fc8fzLQ7y_WAzNw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9" name="AutoShape 14" descr="https://ci6.googleusercontent.com/proxy/6MRE86fYd_VPP3Y74s1LPfrl-Gbv1PAIpIApgYrCeGoG3Uzg_WKw_Q7WeN97EfBngdZn73ENVWl3O-8u_KUmJdQRUF_8SL1hHNecRL7gHW4vSFU=s0-d-e1-ft#https://drive.google.com/uc?id=1gspxe9S6FUOB6uP56Fc8fzLQ7y_WAzNw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605051" y="39433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22" descr="https://ci6.googleusercontent.com/proxy/6MRE86fYd_VPP3Y74s1LPfrl-Gbv1PAIpIApgYrCeGoG3Uzg_WKw_Q7WeN97EfBngdZn73ENVWl3O-8u_KUmJdQRUF_8SL1hHNecRL7gHW4vSFU=s0-d-e1-ft#https://drive.google.com/uc?id=1gspxe9S6FUOB6uP56Fc8fzLQ7y_WAzNw"/>
          <p:cNvSpPr>
            <a:spLocks noChangeAspect="1" noChangeArrowheads="1"/>
          </p:cNvSpPr>
          <p:nvPr/>
        </p:nvSpPr>
        <p:spPr bwMode="auto">
          <a:xfrm>
            <a:off x="2647364" y="306094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2895014" y="6100582"/>
            <a:ext cx="1496025" cy="1060202"/>
            <a:chOff x="2980497" y="6200479"/>
            <a:chExt cx="1496025" cy="1060202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3190721" y="6200479"/>
              <a:ext cx="12858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 err="1">
                  <a:latin typeface="Roboto" panose="02000000000000000000"/>
                </a:rPr>
                <a:t>Italian</a:t>
              </a:r>
              <a:r>
                <a:rPr lang="it-IT" sz="800" dirty="0">
                  <a:latin typeface="Roboto" panose="02000000000000000000"/>
                </a:rPr>
                <a:t> Trade Agency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3200148" y="7045237"/>
              <a:ext cx="12040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latin typeface="Roboto" panose="02000000000000000000"/>
                </a:rPr>
                <a:t>@</a:t>
              </a:r>
              <a:r>
                <a:rPr lang="it-IT" sz="800" dirty="0" err="1">
                  <a:latin typeface="Roboto" panose="02000000000000000000"/>
                </a:rPr>
                <a:t>itatradeagency</a:t>
              </a:r>
              <a:endParaRPr lang="it-IT" sz="800" dirty="0">
                <a:latin typeface="Roboto" panose="02000000000000000000"/>
              </a:endParaRPr>
            </a:p>
          </p:txBody>
        </p:sp>
        <p:pic>
          <p:nvPicPr>
            <p:cNvPr id="1037" name="Picture 13" descr="https://ci4.googleusercontent.com/proxy/HkSwPIF4GhsX37Ql3Ry8XVWxB9iximL_M9vr3W25S1puM1JkZMLOdHRyBkaDm49_lS1XEpaa9fp6pZ9aOxvXkhXutKAaLOhvDeFnumwM8LB6Qqk=s0-d-e1-ft#https://drive.google.com/uc?id=18EIA56Rm2tsE8VfheoGtujH_LZ6We0D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696" y="6782083"/>
              <a:ext cx="20002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https://ci5.googleusercontent.com/proxy/5CL2PVJ08DWTDgtC7SxxuTEe_bIHIYWv5rQDOz2wHSNBXgrBb3FOVYgNqJWQaOB-2nXT5yHlQS_kJcJGMR0Q5AzIVDvgnCAJeTH_MVHnKgJYbMM=s0-d-e1-ft#https://drive.google.com/uc?id=1EPrIr944r2pMEuREQWMyhNEG29MgH0L9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696" y="7052947"/>
              <a:ext cx="20002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ci4.googleusercontent.com/proxy/TLWFVOcpOgoFlcV9jvurcLhFU6eNB_z4yyUdvhxq3WtroXEFRzRxBboekN3Ml7BUDO5NBtOlwAo9mDJU7lmJRvGuuQQnI3e30HPggHfjaZDZNjQ=s0-d-e1-ft#https://drive.google.com/uc?id=1WW2DVhG3YoPkfuPg9qUoGMUw8CQArcxK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269" y="6227147"/>
              <a:ext cx="20002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14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0497" y="6501020"/>
              <a:ext cx="210224" cy="210224"/>
            </a:xfrm>
            <a:prstGeom prst="rect">
              <a:avLst/>
            </a:prstGeom>
          </p:spPr>
        </p:pic>
        <p:sp>
          <p:nvSpPr>
            <p:cNvPr id="57" name="CasellaDiTesto 56"/>
            <p:cNvSpPr txBox="1"/>
            <p:nvPr/>
          </p:nvSpPr>
          <p:spPr>
            <a:xfrm>
              <a:off x="3153013" y="6767756"/>
              <a:ext cx="11278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latin typeface="Roboto" panose="02000000000000000000"/>
                </a:rPr>
                <a:t>  </a:t>
              </a:r>
              <a:r>
                <a:rPr lang="it-IT" sz="800" dirty="0" err="1">
                  <a:latin typeface="Roboto" panose="02000000000000000000"/>
                </a:rPr>
                <a:t>ITAformazione</a:t>
              </a:r>
              <a:endParaRPr lang="it-IT" sz="800" dirty="0">
                <a:latin typeface="Roboto" panose="02000000000000000000"/>
              </a:endParaRPr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3124092" y="6395513"/>
            <a:ext cx="1499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Roboto" panose="02000000000000000000"/>
              </a:rPr>
              <a:t>ITA- Formazione</a:t>
            </a:r>
          </a:p>
        </p:txBody>
      </p:sp>
    </p:spTree>
    <p:extLst>
      <p:ext uri="{BB962C8B-B14F-4D97-AF65-F5344CB8AC3E}">
        <p14:creationId xmlns:p14="http://schemas.microsoft.com/office/powerpoint/2010/main" val="3982839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3357</TotalTime>
  <Words>906</Words>
  <Application>Microsoft Office PowerPoint</Application>
  <PresentationFormat>Personalizzato</PresentationFormat>
  <Paragraphs>154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Archivo Narrow</vt:lpstr>
      <vt:lpstr>Arial</vt:lpstr>
      <vt:lpstr>Calibri</vt:lpstr>
      <vt:lpstr>Calibri Light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Gonzales Amalfi Johana Paola</dc:creator>
  <cp:lastModifiedBy>Erica Torti</cp:lastModifiedBy>
  <cp:revision>602</cp:revision>
  <cp:lastPrinted>2021-05-27T15:05:24Z</cp:lastPrinted>
  <dcterms:created xsi:type="dcterms:W3CDTF">2019-03-25T13:13:50Z</dcterms:created>
  <dcterms:modified xsi:type="dcterms:W3CDTF">2021-05-28T15:25:54Z</dcterms:modified>
</cp:coreProperties>
</file>