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4" d="100"/>
          <a:sy n="94" d="100"/>
        </p:scale>
        <p:origin x="78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BA6DF-CF64-4375-9D87-14624F6014D9}" type="datetimeFigureOut">
              <a:rPr lang="it-IT"/>
              <a:pPr>
                <a:defRPr/>
              </a:pPr>
              <a:t>03/02/2016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E5C6E-2C1D-49B1-BD59-954F8C78096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1127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750EA-CA1A-4687-9F4A-44EB099CFE2F}" type="datetimeFigureOut">
              <a:rPr lang="it-IT"/>
              <a:pPr>
                <a:defRPr/>
              </a:pPr>
              <a:t>03/02/2016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C1B07-86FA-4FB8-98F5-D6456807ADF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4360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5FF97-4926-4B9F-B8D2-4061892680B1}" type="datetimeFigureOut">
              <a:rPr lang="it-IT"/>
              <a:pPr>
                <a:defRPr/>
              </a:pPr>
              <a:t>03/02/2016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A943F-3EB3-4865-98E3-45A68BD799D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1691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60D45-95DB-47FF-BCC8-B282862417D3}" type="datetimeFigureOut">
              <a:rPr lang="it-IT"/>
              <a:pPr>
                <a:defRPr/>
              </a:pPr>
              <a:t>03/02/2016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0F63F-8BD1-4C6B-8C30-CF04BC8C509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1457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C54C4-45B7-4308-BED4-EE101E3E7CA0}" type="datetimeFigureOut">
              <a:rPr lang="it-IT"/>
              <a:pPr>
                <a:defRPr/>
              </a:pPr>
              <a:t>03/02/2016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1A455-61E8-40FA-BAB4-FE7AE7A5998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3025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BAFE4-6A6F-4962-8AA3-240959150898}" type="datetimeFigureOut">
              <a:rPr lang="it-IT"/>
              <a:pPr>
                <a:defRPr/>
              </a:pPr>
              <a:t>03/02/2016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C42DE-C125-4CD2-BB0D-278B4CB62D2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9896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721BF-D213-4332-832C-B836FE915658}" type="datetimeFigureOut">
              <a:rPr lang="it-IT"/>
              <a:pPr>
                <a:defRPr/>
              </a:pPr>
              <a:t>03/02/2016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A64F8-C852-4888-9BBE-CC09D91976F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1195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BDBC8-091C-4497-ADB2-C13253012EF9}" type="datetimeFigureOut">
              <a:rPr lang="it-IT"/>
              <a:pPr>
                <a:defRPr/>
              </a:pPr>
              <a:t>03/02/2016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4DAE3-4425-49F7-884E-9252ED9817E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597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392AD-8AA6-4C45-A2CA-42041A526E2F}" type="datetimeFigureOut">
              <a:rPr lang="it-IT"/>
              <a:pPr>
                <a:defRPr/>
              </a:pPr>
              <a:t>03/02/2016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0CDA2-6448-43DB-99EE-B1029EC98BB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5" name="CasellaDiTesto 4"/>
          <p:cNvSpPr txBox="1"/>
          <p:nvPr userDrawn="1"/>
        </p:nvSpPr>
        <p:spPr>
          <a:xfrm>
            <a:off x="5820970" y="6612274"/>
            <a:ext cx="2082876" cy="253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 smtClean="0"/>
              <a:t>Format messo a disposizione da </a:t>
            </a:r>
            <a:endParaRPr lang="it-IT" sz="900" dirty="0"/>
          </a:p>
        </p:txBody>
      </p:sp>
      <p:pic>
        <p:nvPicPr>
          <p:cNvPr id="6" name="Immagine 5"/>
          <p:cNvPicPr preferRelativeResize="0"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9543" y="6495202"/>
            <a:ext cx="1440000" cy="335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63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492DA-04CF-4A43-8634-047FC972D335}" type="datetimeFigureOut">
              <a:rPr lang="it-IT"/>
              <a:pPr>
                <a:defRPr/>
              </a:pPr>
              <a:t>03/02/2016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B2E1C-B04F-4C9E-A512-AF4605A4589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449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363EC-6B60-431F-BADD-40369362D70B}" type="datetimeFigureOut">
              <a:rPr lang="it-IT"/>
              <a:pPr>
                <a:defRPr/>
              </a:pPr>
              <a:t>03/02/2016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B0A1F-5179-412F-9684-099470C942A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8637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7A13E6-BB02-4EA4-B939-D610710F0842}" type="datetimeFigureOut">
              <a:rPr lang="it-IT"/>
              <a:pPr>
                <a:defRPr/>
              </a:pPr>
              <a:t>03/02/2016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B9BCB63-4176-4794-98FA-4201A3B938F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asellaDiTesto 3"/>
          <p:cNvSpPr txBox="1">
            <a:spLocks noChangeArrowheads="1"/>
          </p:cNvSpPr>
          <p:nvPr/>
        </p:nvSpPr>
        <p:spPr bwMode="auto">
          <a:xfrm>
            <a:off x="1907704" y="1772816"/>
            <a:ext cx="5616575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it-IT" sz="54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L’Azienda</a:t>
            </a:r>
          </a:p>
          <a:p>
            <a:pPr algn="ctr"/>
            <a:endParaRPr lang="it-IT" sz="36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(personalizzare con logo aziendale e nome del relatore aziendale)</a:t>
            </a:r>
            <a:endParaRPr lang="it-IT" sz="2400" dirty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it-IT" sz="540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7" descr="MH90043936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1268413"/>
            <a:ext cx="2160587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Immagine 1" descr="grafico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3213100"/>
            <a:ext cx="16002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Immagine 3" descr="ritardatario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4221163"/>
            <a:ext cx="150495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Immagine 6" descr="Impianto-potabilizzazione-nichel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549275"/>
            <a:ext cx="2519362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8" name="Gruppo 11"/>
          <p:cNvGrpSpPr>
            <a:grpSpLocks/>
          </p:cNvGrpSpPr>
          <p:nvPr/>
        </p:nvGrpSpPr>
        <p:grpSpPr bwMode="auto">
          <a:xfrm>
            <a:off x="395288" y="981075"/>
            <a:ext cx="1728787" cy="1584325"/>
            <a:chOff x="323528" y="548680"/>
            <a:chExt cx="1728192" cy="1584176"/>
          </a:xfrm>
        </p:grpSpPr>
        <p:pic>
          <p:nvPicPr>
            <p:cNvPr id="3089" name="Immagine 2" descr="salvadanaio.gif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548680"/>
              <a:ext cx="1152128" cy="1584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90" name="CasellaDiTesto 8"/>
            <p:cNvSpPr txBox="1">
              <a:spLocks noChangeArrowheads="1"/>
            </p:cNvSpPr>
            <p:nvPr/>
          </p:nvSpPr>
          <p:spPr bwMode="auto">
            <a:xfrm>
              <a:off x="323528" y="620688"/>
              <a:ext cx="17281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it-IT" b="1">
                  <a:latin typeface="Verdana" pitchFamily="34" charset="0"/>
                  <a:ea typeface="Verdana" pitchFamily="34" charset="0"/>
                  <a:cs typeface="Verdana" pitchFamily="34" charset="0"/>
                </a:rPr>
                <a:t>capitale</a:t>
              </a:r>
            </a:p>
          </p:txBody>
        </p:sp>
      </p:grpSp>
      <p:sp>
        <p:nvSpPr>
          <p:cNvPr id="3079" name="CasellaDiTesto 9"/>
          <p:cNvSpPr txBox="1">
            <a:spLocks noChangeArrowheads="1"/>
          </p:cNvSpPr>
          <p:nvPr/>
        </p:nvSpPr>
        <p:spPr bwMode="auto">
          <a:xfrm>
            <a:off x="3779838" y="2133600"/>
            <a:ext cx="17287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it-IT">
                <a:latin typeface="Verdana" pitchFamily="34" charset="0"/>
                <a:ea typeface="Verdana" pitchFamily="34" charset="0"/>
                <a:cs typeface="Verdana" pitchFamily="34" charset="0"/>
              </a:rPr>
              <a:t>impianti</a:t>
            </a:r>
          </a:p>
        </p:txBody>
      </p:sp>
      <p:sp>
        <p:nvSpPr>
          <p:cNvPr id="3080" name="CasellaDiTesto 10"/>
          <p:cNvSpPr txBox="1">
            <a:spLocks noChangeArrowheads="1"/>
          </p:cNvSpPr>
          <p:nvPr/>
        </p:nvSpPr>
        <p:spPr bwMode="auto">
          <a:xfrm>
            <a:off x="5795963" y="3068638"/>
            <a:ext cx="2520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it-IT">
                <a:latin typeface="Verdana" pitchFamily="34" charset="0"/>
                <a:ea typeface="Verdana" pitchFamily="34" charset="0"/>
                <a:cs typeface="Verdana" pitchFamily="34" charset="0"/>
              </a:rPr>
              <a:t>materie prime</a:t>
            </a:r>
          </a:p>
        </p:txBody>
      </p:sp>
      <p:sp>
        <p:nvSpPr>
          <p:cNvPr id="3081" name="CasellaDiTesto 12"/>
          <p:cNvSpPr txBox="1">
            <a:spLocks noChangeArrowheads="1"/>
          </p:cNvSpPr>
          <p:nvPr/>
        </p:nvSpPr>
        <p:spPr bwMode="auto">
          <a:xfrm>
            <a:off x="323850" y="6165850"/>
            <a:ext cx="1727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it-IT" b="1">
                <a:latin typeface="Verdana" pitchFamily="34" charset="0"/>
                <a:ea typeface="Verdana" pitchFamily="34" charset="0"/>
                <a:cs typeface="Verdana" pitchFamily="34" charset="0"/>
              </a:rPr>
              <a:t>lavoro</a:t>
            </a:r>
          </a:p>
        </p:txBody>
      </p:sp>
      <p:cxnSp>
        <p:nvCxnSpPr>
          <p:cNvPr id="15" name="Connettore 2 14"/>
          <p:cNvCxnSpPr/>
          <p:nvPr/>
        </p:nvCxnSpPr>
        <p:spPr>
          <a:xfrm>
            <a:off x="1979613" y="1844675"/>
            <a:ext cx="1223962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/>
          <p:nvPr/>
        </p:nvCxnSpPr>
        <p:spPr>
          <a:xfrm>
            <a:off x="2195513" y="2636838"/>
            <a:ext cx="3240087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>
            <a:off x="1331913" y="2781300"/>
            <a:ext cx="0" cy="126047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e 19"/>
          <p:cNvSpPr/>
          <p:nvPr/>
        </p:nvSpPr>
        <p:spPr>
          <a:xfrm>
            <a:off x="468313" y="3357563"/>
            <a:ext cx="574675" cy="5762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5400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21" name="Ovale 20"/>
          <p:cNvSpPr/>
          <p:nvPr/>
        </p:nvSpPr>
        <p:spPr>
          <a:xfrm>
            <a:off x="2411413" y="3573463"/>
            <a:ext cx="576262" cy="5762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5400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3087" name="CasellaDiTesto 21"/>
          <p:cNvSpPr txBox="1">
            <a:spLocks noChangeArrowheads="1"/>
          </p:cNvSpPr>
          <p:nvPr/>
        </p:nvSpPr>
        <p:spPr bwMode="auto">
          <a:xfrm>
            <a:off x="3851275" y="4437063"/>
            <a:ext cx="50419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t-IT">
                <a:latin typeface="Verdana" pitchFamily="34" charset="0"/>
                <a:ea typeface="Verdana" pitchFamily="34" charset="0"/>
                <a:cs typeface="Verdana" pitchFamily="34" charset="0"/>
              </a:rPr>
              <a:t>Nell’azienda l’imprenditore investe denaro, acquistando le risorse di produzione. Il lavoro , utilizzando strutture, impianti, tecnologie e strumenti, produce un risultato il cui valore è – nel tempo – superiore al costo dei fattori di produzione</a:t>
            </a:r>
          </a:p>
        </p:txBody>
      </p:sp>
      <p:sp>
        <p:nvSpPr>
          <p:cNvPr id="3088" name="CasellaDiTesto 22"/>
          <p:cNvSpPr txBox="1">
            <a:spLocks noChangeArrowheads="1"/>
          </p:cNvSpPr>
          <p:nvPr/>
        </p:nvSpPr>
        <p:spPr bwMode="auto">
          <a:xfrm>
            <a:off x="4572000" y="3860800"/>
            <a:ext cx="2952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t-IT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VALORE AGGIUNTO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asellaDiTesto 1"/>
          <p:cNvSpPr txBox="1">
            <a:spLocks noChangeArrowheads="1"/>
          </p:cNvSpPr>
          <p:nvPr/>
        </p:nvSpPr>
        <p:spPr bwMode="auto">
          <a:xfrm>
            <a:off x="539750" y="765175"/>
            <a:ext cx="475297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t-IT">
                <a:latin typeface="Verdana" pitchFamily="34" charset="0"/>
                <a:ea typeface="Verdana" pitchFamily="34" charset="0"/>
                <a:cs typeface="Verdana" pitchFamily="34" charset="0"/>
              </a:rPr>
              <a:t>L’imprenditore assume un rischio, perché la remunerazione del capitale dipende dalla capacità dell’azienda di consolidarsi e svilupparsi in un mercato competitivo, caratterizzato da continui cambiamenti</a:t>
            </a:r>
          </a:p>
        </p:txBody>
      </p:sp>
      <p:sp>
        <p:nvSpPr>
          <p:cNvPr id="4099" name="CasellaDiTesto 2"/>
          <p:cNvSpPr txBox="1">
            <a:spLocks noChangeArrowheads="1"/>
          </p:cNvSpPr>
          <p:nvPr/>
        </p:nvSpPr>
        <p:spPr bwMode="auto">
          <a:xfrm>
            <a:off x="3419475" y="4292600"/>
            <a:ext cx="5329238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t-IT">
                <a:latin typeface="Verdana" pitchFamily="34" charset="0"/>
                <a:ea typeface="Verdana" pitchFamily="34" charset="0"/>
                <a:cs typeface="Verdana" pitchFamily="34" charset="0"/>
              </a:rPr>
              <a:t>L’attività dell’azienda deve perciò produrre un ricavo che permetta di coprire il costo del lavoro e delle materie prime, di ammortizzare gli investimenti e di remunerare il capitale</a:t>
            </a:r>
          </a:p>
        </p:txBody>
      </p:sp>
      <p:pic>
        <p:nvPicPr>
          <p:cNvPr id="4100" name="Immagine 3" descr="MH90043879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20713"/>
            <a:ext cx="2268537" cy="226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Immagine 4" descr="MH900390117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860800"/>
            <a:ext cx="2339975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MB900386809.JPG"/>
          <p:cNvPicPr>
            <a:picLocks noChangeAspect="1"/>
          </p:cNvPicPr>
          <p:nvPr/>
        </p:nvPicPr>
        <p:blipFill>
          <a:blip r:embed="rId2" cstate="print">
            <a:lum bright="30000" contrast="-30000"/>
          </a:blip>
          <a:stretch>
            <a:fillRect/>
          </a:stretch>
        </p:blipFill>
        <p:spPr>
          <a:xfrm>
            <a:off x="1547664" y="1556792"/>
            <a:ext cx="3672408" cy="36724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3" name="CasellaDiTesto 1"/>
          <p:cNvSpPr txBox="1">
            <a:spLocks noChangeArrowheads="1"/>
          </p:cNvSpPr>
          <p:nvPr/>
        </p:nvSpPr>
        <p:spPr bwMode="auto">
          <a:xfrm>
            <a:off x="468313" y="620713"/>
            <a:ext cx="554355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t-IT">
                <a:latin typeface="Verdana" pitchFamily="34" charset="0"/>
                <a:ea typeface="Verdana" pitchFamily="34" charset="0"/>
                <a:cs typeface="Verdana" pitchFamily="34" charset="0"/>
              </a:rPr>
              <a:t>L’utile, cioè la quota del ricavato che remunera il capitale, è un obiettivo importante: ma più importante che chiudere in attivo un singolo esercizio è garantirsi un risultato positivo nel tempo 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23850" y="4149725"/>
            <a:ext cx="7272338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I più importanti obiettivi aziendali sono perciò</a:t>
            </a:r>
            <a:r>
              <a:rPr lang="it-IT" dirty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42913" indent="-44291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dirty="0">
                <a:latin typeface="Verdana" pitchFamily="34" charset="0"/>
                <a:ea typeface="Verdana" pitchFamily="34" charset="0"/>
                <a:cs typeface="Verdana" pitchFamily="34" charset="0"/>
              </a:rPr>
              <a:t>Migliorare il proprio posizionamento sul mercato</a:t>
            </a:r>
          </a:p>
          <a:p>
            <a:pPr marL="442913" indent="-44291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dirty="0">
                <a:latin typeface="Verdana" pitchFamily="34" charset="0"/>
                <a:ea typeface="Verdana" pitchFamily="34" charset="0"/>
                <a:cs typeface="Verdana" pitchFamily="34" charset="0"/>
              </a:rPr>
              <a:t>Fidelizzare i clienti</a:t>
            </a:r>
          </a:p>
          <a:p>
            <a:pPr marL="442913" indent="-44291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dirty="0">
                <a:latin typeface="Verdana" pitchFamily="34" charset="0"/>
                <a:ea typeface="Verdana" pitchFamily="34" charset="0"/>
                <a:cs typeface="Verdana" pitchFamily="34" charset="0"/>
              </a:rPr>
              <a:t>Consolidare la situazione patrimoniale</a:t>
            </a:r>
          </a:p>
          <a:p>
            <a:pPr marL="442913" indent="-44291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dirty="0">
                <a:latin typeface="Verdana" pitchFamily="34" charset="0"/>
                <a:ea typeface="Verdana" pitchFamily="34" charset="0"/>
                <a:cs typeface="Verdana" pitchFamily="34" charset="0"/>
              </a:rPr>
              <a:t>Valorizzare le risorse professionali</a:t>
            </a:r>
          </a:p>
          <a:p>
            <a:pPr marL="442913" indent="-44291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dirty="0">
                <a:latin typeface="Verdana" pitchFamily="34" charset="0"/>
                <a:ea typeface="Verdana" pitchFamily="34" charset="0"/>
                <a:cs typeface="Verdana" pitchFamily="34" charset="0"/>
              </a:rPr>
              <a:t>Rinnovare le dotazioni tecnologiche</a:t>
            </a:r>
          </a:p>
          <a:p>
            <a:pPr marL="442913" indent="-44291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dirty="0">
                <a:latin typeface="Verdana" pitchFamily="34" charset="0"/>
                <a:ea typeface="Verdana" pitchFamily="34" charset="0"/>
                <a:cs typeface="Verdana" pitchFamily="34" charset="0"/>
              </a:rPr>
              <a:t>Migliorare e innovare prodotti o servizi offerti al mercato</a:t>
            </a:r>
          </a:p>
        </p:txBody>
      </p:sp>
      <p:pic>
        <p:nvPicPr>
          <p:cNvPr id="5125" name="Immagine 5" descr="MB90038263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260350"/>
            <a:ext cx="2405063" cy="240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magine 9" descr="MH90025564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908050"/>
            <a:ext cx="2339975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CasellaDiTesto 1"/>
          <p:cNvSpPr txBox="1">
            <a:spLocks noChangeArrowheads="1"/>
          </p:cNvSpPr>
          <p:nvPr/>
        </p:nvSpPr>
        <p:spPr bwMode="auto">
          <a:xfrm>
            <a:off x="611188" y="549275"/>
            <a:ext cx="48974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t-IT">
                <a:latin typeface="Verdana" pitchFamily="34" charset="0"/>
                <a:ea typeface="Verdana" pitchFamily="34" charset="0"/>
                <a:cs typeface="Verdana" pitchFamily="34" charset="0"/>
              </a:rPr>
              <a:t>I principali mercati su cui opera l’azienda</a:t>
            </a:r>
          </a:p>
        </p:txBody>
      </p:sp>
      <p:sp>
        <p:nvSpPr>
          <p:cNvPr id="6148" name="CasellaDiTesto 2"/>
          <p:cNvSpPr txBox="1">
            <a:spLocks noChangeArrowheads="1"/>
          </p:cNvSpPr>
          <p:nvPr/>
        </p:nvSpPr>
        <p:spPr bwMode="auto">
          <a:xfrm>
            <a:off x="4211638" y="1125538"/>
            <a:ext cx="4537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t-IT">
                <a:latin typeface="Verdana" pitchFamily="34" charset="0"/>
                <a:ea typeface="Verdana" pitchFamily="34" charset="0"/>
                <a:cs typeface="Verdana" pitchFamily="34" charset="0"/>
              </a:rPr>
              <a:t>Principali prodotti e prodotti leader</a:t>
            </a:r>
          </a:p>
        </p:txBody>
      </p:sp>
      <p:sp>
        <p:nvSpPr>
          <p:cNvPr id="6149" name="CasellaDiTesto 3"/>
          <p:cNvSpPr txBox="1">
            <a:spLocks noChangeArrowheads="1"/>
          </p:cNvSpPr>
          <p:nvPr/>
        </p:nvSpPr>
        <p:spPr bwMode="auto">
          <a:xfrm>
            <a:off x="539750" y="3429000"/>
            <a:ext cx="35274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t-IT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storia dell’azienda</a:t>
            </a:r>
            <a:r>
              <a:rPr lang="it-IT">
                <a:latin typeface="Verdana" pitchFamily="34" charset="0"/>
                <a:ea typeface="Verdana" pitchFamily="34" charset="0"/>
                <a:cs typeface="Verdana" pitchFamily="34" charset="0"/>
              </a:rPr>
              <a:t>: come è nata, come è cresciuta e si è diversificata</a:t>
            </a:r>
          </a:p>
        </p:txBody>
      </p:sp>
      <p:sp>
        <p:nvSpPr>
          <p:cNvPr id="6150" name="CasellaDiTesto 4"/>
          <p:cNvSpPr txBox="1">
            <a:spLocks noChangeArrowheads="1"/>
          </p:cNvSpPr>
          <p:nvPr/>
        </p:nvSpPr>
        <p:spPr bwMode="auto">
          <a:xfrm>
            <a:off x="3348038" y="4508500"/>
            <a:ext cx="27368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t-IT" dirty="0">
                <a:latin typeface="Verdana" pitchFamily="34" charset="0"/>
                <a:ea typeface="Verdana" pitchFamily="34" charset="0"/>
                <a:cs typeface="Verdana" pitchFamily="34" charset="0"/>
              </a:rPr>
              <a:t>Le scelte fatte 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dalle sue persone</a:t>
            </a:r>
            <a:endParaRPr lang="it-IT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151" name="CasellaDiTesto 5"/>
          <p:cNvSpPr txBox="1">
            <a:spLocks noChangeArrowheads="1"/>
          </p:cNvSpPr>
          <p:nvPr/>
        </p:nvSpPr>
        <p:spPr bwMode="auto">
          <a:xfrm>
            <a:off x="539750" y="5300663"/>
            <a:ext cx="3960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t-IT">
                <a:latin typeface="Verdana" pitchFamily="34" charset="0"/>
                <a:ea typeface="Verdana" pitchFamily="34" charset="0"/>
                <a:cs typeface="Verdana" pitchFamily="34" charset="0"/>
              </a:rPr>
              <a:t>Le alleanze con altre imprese</a:t>
            </a:r>
          </a:p>
        </p:txBody>
      </p:sp>
      <p:sp>
        <p:nvSpPr>
          <p:cNvPr id="6152" name="CasellaDiTesto 6"/>
          <p:cNvSpPr txBox="1">
            <a:spLocks noChangeArrowheads="1"/>
          </p:cNvSpPr>
          <p:nvPr/>
        </p:nvSpPr>
        <p:spPr bwMode="auto">
          <a:xfrm>
            <a:off x="5867400" y="5876925"/>
            <a:ext cx="27368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t-IT">
                <a:latin typeface="Verdana" pitchFamily="34" charset="0"/>
                <a:ea typeface="Verdana" pitchFamily="34" charset="0"/>
                <a:cs typeface="Verdana" pitchFamily="34" charset="0"/>
              </a:rPr>
              <a:t>Le crisi e come sono state affrontate</a:t>
            </a:r>
          </a:p>
        </p:txBody>
      </p:sp>
      <p:sp>
        <p:nvSpPr>
          <p:cNvPr id="6153" name="CasellaDiTesto 7"/>
          <p:cNvSpPr txBox="1">
            <a:spLocks noChangeArrowheads="1"/>
          </p:cNvSpPr>
          <p:nvPr/>
        </p:nvSpPr>
        <p:spPr bwMode="auto">
          <a:xfrm>
            <a:off x="1908175" y="5805488"/>
            <a:ext cx="3311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t-IT">
                <a:latin typeface="Verdana" pitchFamily="34" charset="0"/>
                <a:ea typeface="Verdana" pitchFamily="34" charset="0"/>
                <a:cs typeface="Verdana" pitchFamily="34" charset="0"/>
              </a:rPr>
              <a:t>I rapporti con il territorio</a:t>
            </a:r>
          </a:p>
        </p:txBody>
      </p:sp>
      <p:pic>
        <p:nvPicPr>
          <p:cNvPr id="6154" name="Immagine 8" descr="tema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2924175"/>
            <a:ext cx="2832100" cy="231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Nastro perforato 11"/>
          <p:cNvSpPr/>
          <p:nvPr/>
        </p:nvSpPr>
        <p:spPr>
          <a:xfrm>
            <a:off x="4643438" y="1773238"/>
            <a:ext cx="3889375" cy="935037"/>
          </a:xfrm>
          <a:prstGeom prst="flowChartPunchedTap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 PERSONALIZZARE</a:t>
            </a:r>
          </a:p>
        </p:txBody>
      </p:sp>
      <p:sp>
        <p:nvSpPr>
          <p:cNvPr id="6156" name="CasellaDiTesto 12"/>
          <p:cNvSpPr txBox="1">
            <a:spLocks noChangeArrowheads="1"/>
          </p:cNvSpPr>
          <p:nvPr/>
        </p:nvSpPr>
        <p:spPr bwMode="auto">
          <a:xfrm>
            <a:off x="5219700" y="549275"/>
            <a:ext cx="3240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t-IT">
                <a:latin typeface="Verdana" pitchFamily="34" charset="0"/>
                <a:ea typeface="Verdana" pitchFamily="34" charset="0"/>
                <a:cs typeface="Verdana" pitchFamily="34" charset="0"/>
              </a:rPr>
              <a:t>Il settore di attività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tro perforato 1"/>
          <p:cNvSpPr/>
          <p:nvPr/>
        </p:nvSpPr>
        <p:spPr>
          <a:xfrm>
            <a:off x="4572000" y="2492375"/>
            <a:ext cx="3887788" cy="936625"/>
          </a:xfrm>
          <a:prstGeom prst="flowChartPunchedTap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 PERSONALIZZARE</a:t>
            </a:r>
          </a:p>
        </p:txBody>
      </p:sp>
      <p:sp>
        <p:nvSpPr>
          <p:cNvPr id="7171" name="CasellaDiTesto 2"/>
          <p:cNvSpPr txBox="1">
            <a:spLocks noChangeArrowheads="1"/>
          </p:cNvSpPr>
          <p:nvPr/>
        </p:nvSpPr>
        <p:spPr bwMode="auto">
          <a:xfrm>
            <a:off x="611188" y="476250"/>
            <a:ext cx="561657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t-IT">
                <a:latin typeface="Verdana" pitchFamily="34" charset="0"/>
                <a:ea typeface="Verdana" pitchFamily="34" charset="0"/>
                <a:cs typeface="Verdana" pitchFamily="34" charset="0"/>
              </a:rPr>
              <a:t>Per raggiungere i suoi obiettivi l’azienda si dà un’organizzazione, che può essere più o meno complessa a seconda delle dimensioni, del tipo di produzione,  delle soluzioni tecnologiche adottate, dei mercati in cui opera, delle convinzioni dell’imprenditore…</a:t>
            </a:r>
          </a:p>
        </p:txBody>
      </p:sp>
      <p:sp>
        <p:nvSpPr>
          <p:cNvPr id="7172" name="CasellaDiTesto 3"/>
          <p:cNvSpPr txBox="1">
            <a:spLocks noChangeArrowheads="1"/>
          </p:cNvSpPr>
          <p:nvPr/>
        </p:nvSpPr>
        <p:spPr bwMode="auto">
          <a:xfrm>
            <a:off x="3203575" y="5157788"/>
            <a:ext cx="55451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t-IT">
                <a:latin typeface="Verdana" pitchFamily="34" charset="0"/>
                <a:ea typeface="Verdana" pitchFamily="34" charset="0"/>
                <a:cs typeface="Verdana" pitchFamily="34" charset="0"/>
              </a:rPr>
              <a:t>L’organizzazione cambia frequentemente nel tempo, per rispondere alle nuove esigenze produttive o al mutare delle strategie aziendali</a:t>
            </a:r>
          </a:p>
        </p:txBody>
      </p:sp>
      <p:pic>
        <p:nvPicPr>
          <p:cNvPr id="7173" name="Immagine 4" descr="organigramm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492375"/>
            <a:ext cx="3887787" cy="242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308</Words>
  <Application>Microsoft Office PowerPoint</Application>
  <PresentationFormat>Presentazione su schermo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Calibri</vt:lpstr>
      <vt:lpstr>Verdana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umberto</dc:creator>
  <cp:lastModifiedBy>Paola Rossetti</cp:lastModifiedBy>
  <cp:revision>15</cp:revision>
  <dcterms:created xsi:type="dcterms:W3CDTF">2012-07-24T14:10:12Z</dcterms:created>
  <dcterms:modified xsi:type="dcterms:W3CDTF">2016-02-03T17:03:44Z</dcterms:modified>
</cp:coreProperties>
</file>