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0" r:id="rId2"/>
  </p:sldMasterIdLst>
  <p:notesMasterIdLst>
    <p:notesMasterId r:id="rId48"/>
  </p:notesMasterIdLst>
  <p:sldIdLst>
    <p:sldId id="268" r:id="rId3"/>
    <p:sldId id="354" r:id="rId4"/>
    <p:sldId id="355" r:id="rId5"/>
    <p:sldId id="304" r:id="rId6"/>
    <p:sldId id="305" r:id="rId7"/>
    <p:sldId id="464" r:id="rId8"/>
    <p:sldId id="306" r:id="rId9"/>
    <p:sldId id="309" r:id="rId10"/>
    <p:sldId id="351" r:id="rId11"/>
    <p:sldId id="330" r:id="rId12"/>
    <p:sldId id="352" r:id="rId13"/>
    <p:sldId id="312" r:id="rId14"/>
    <p:sldId id="353" r:id="rId15"/>
    <p:sldId id="356" r:id="rId16"/>
    <p:sldId id="357" r:id="rId17"/>
    <p:sldId id="358" r:id="rId18"/>
    <p:sldId id="365" r:id="rId19"/>
    <p:sldId id="349" r:id="rId20"/>
    <p:sldId id="307" r:id="rId21"/>
    <p:sldId id="350" r:id="rId22"/>
    <p:sldId id="359" r:id="rId23"/>
    <p:sldId id="261" r:id="rId24"/>
    <p:sldId id="366" r:id="rId25"/>
    <p:sldId id="360" r:id="rId26"/>
    <p:sldId id="364" r:id="rId27"/>
    <p:sldId id="460" r:id="rId28"/>
    <p:sldId id="286" r:id="rId29"/>
    <p:sldId id="462" r:id="rId30"/>
    <p:sldId id="463" r:id="rId31"/>
    <p:sldId id="465" r:id="rId32"/>
    <p:sldId id="466" r:id="rId33"/>
    <p:sldId id="283" r:id="rId34"/>
    <p:sldId id="467" r:id="rId35"/>
    <p:sldId id="284" r:id="rId36"/>
    <p:sldId id="468" r:id="rId37"/>
    <p:sldId id="434" r:id="rId38"/>
    <p:sldId id="469" r:id="rId39"/>
    <p:sldId id="418" r:id="rId40"/>
    <p:sldId id="470" r:id="rId41"/>
    <p:sldId id="421" r:id="rId42"/>
    <p:sldId id="423" r:id="rId43"/>
    <p:sldId id="471" r:id="rId44"/>
    <p:sldId id="424" r:id="rId45"/>
    <p:sldId id="472" r:id="rId46"/>
    <p:sldId id="273" r:id="rId47"/>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92DB"/>
    <a:srgbClr val="004288"/>
    <a:srgbClr val="1E8A5E"/>
    <a:srgbClr val="CF7777"/>
    <a:srgbClr val="286A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1" autoAdjust="0"/>
    <p:restoredTop sz="86634" autoAdjust="0"/>
  </p:normalViewPr>
  <p:slideViewPr>
    <p:cSldViewPr snapToGrid="0">
      <p:cViewPr varScale="1">
        <p:scale>
          <a:sx n="75" d="100"/>
          <a:sy n="75" d="100"/>
        </p:scale>
        <p:origin x="835"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1D91212C-B680-4AD3-96A7-24B6DCDE005B}" type="datetimeFigureOut">
              <a:rPr lang="it-IT" smtClean="0"/>
              <a:t>20/03/2019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vl1pPr>
          </a:lstStyle>
          <a:p>
            <a:fld id="{E2011831-60BB-45BC-825B-E6612FF2ED4B}" type="slidenum">
              <a:rPr lang="it-IT" smtClean="0"/>
              <a:t>‹N›</a:t>
            </a:fld>
            <a:endParaRPr lang="it-IT"/>
          </a:p>
        </p:txBody>
      </p:sp>
    </p:spTree>
    <p:extLst>
      <p:ext uri="{BB962C8B-B14F-4D97-AF65-F5344CB8AC3E}">
        <p14:creationId xmlns:p14="http://schemas.microsoft.com/office/powerpoint/2010/main" val="770166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immagine diapositiva 1">
            <a:extLst>
              <a:ext uri="{FF2B5EF4-FFF2-40B4-BE49-F238E27FC236}">
                <a16:creationId xmlns:a16="http://schemas.microsoft.com/office/drawing/2014/main" id="{FA08967B-42A2-443A-9DC1-E912C4CC95B4}"/>
              </a:ext>
            </a:extLst>
          </p:cNvPr>
          <p:cNvSpPr>
            <a:spLocks noGrp="1" noRot="1" noChangeAspect="1" noTextEdit="1"/>
          </p:cNvSpPr>
          <p:nvPr>
            <p:ph type="sldImg"/>
          </p:nvPr>
        </p:nvSpPr>
        <p:spPr>
          <a:ln/>
        </p:spPr>
      </p:sp>
      <p:sp>
        <p:nvSpPr>
          <p:cNvPr id="38915" name="Segnaposto note 2">
            <a:extLst>
              <a:ext uri="{FF2B5EF4-FFF2-40B4-BE49-F238E27FC236}">
                <a16:creationId xmlns:a16="http://schemas.microsoft.com/office/drawing/2014/main" id="{3079458F-2A9A-4311-A10B-EF33C932E72D}"/>
              </a:ext>
            </a:extLst>
          </p:cNvPr>
          <p:cNvSpPr>
            <a:spLocks noGrp="1"/>
          </p:cNvSpPr>
          <p:nvPr>
            <p:ph type="body" idx="1"/>
          </p:nvPr>
        </p:nvSpPr>
        <p:spPr>
          <a:noFill/>
        </p:spPr>
        <p:txBody>
          <a:bodyPr/>
          <a:lstStyle/>
          <a:p>
            <a:endParaRPr lang="it-IT" altLang="it-IT" dirty="0">
              <a:latin typeface="Arial" panose="020B0604020202020204" pitchFamily="34" charset="0"/>
            </a:endParaRPr>
          </a:p>
        </p:txBody>
      </p:sp>
      <p:sp>
        <p:nvSpPr>
          <p:cNvPr id="38916" name="Segnaposto numero diapositiva 3">
            <a:extLst>
              <a:ext uri="{FF2B5EF4-FFF2-40B4-BE49-F238E27FC236}">
                <a16:creationId xmlns:a16="http://schemas.microsoft.com/office/drawing/2014/main" id="{D0C39D27-3B0A-444F-AB6C-6ED0DE4CA075}"/>
              </a:ext>
            </a:extLst>
          </p:cNvPr>
          <p:cNvSpPr>
            <a:spLocks noGrp="1"/>
          </p:cNvSpPr>
          <p:nvPr>
            <p:ph type="sldNum" sz="quarter" idx="5"/>
          </p:nvPr>
        </p:nvSpPr>
        <p:spPr>
          <a:noFill/>
        </p:spPr>
        <p:txBody>
          <a:bodyPr/>
          <a:lstStyle>
            <a:lvl1pPr defTabSz="915988">
              <a:defRPr>
                <a:solidFill>
                  <a:schemeClr val="tx1"/>
                </a:solidFill>
                <a:latin typeface="Arial" panose="020B0604020202020204" pitchFamily="34" charset="0"/>
              </a:defRPr>
            </a:lvl1pPr>
            <a:lvl2pPr marL="715963" indent="-274638" defTabSz="915988">
              <a:defRPr>
                <a:solidFill>
                  <a:schemeClr val="tx1"/>
                </a:solidFill>
                <a:latin typeface="Arial" panose="020B0604020202020204" pitchFamily="34" charset="0"/>
              </a:defRPr>
            </a:lvl2pPr>
            <a:lvl3pPr marL="1101725" indent="-219075" defTabSz="915988">
              <a:defRPr>
                <a:solidFill>
                  <a:schemeClr val="tx1"/>
                </a:solidFill>
                <a:latin typeface="Arial" panose="020B0604020202020204" pitchFamily="34" charset="0"/>
              </a:defRPr>
            </a:lvl3pPr>
            <a:lvl4pPr marL="1543050" indent="-219075" defTabSz="915988">
              <a:defRPr>
                <a:solidFill>
                  <a:schemeClr val="tx1"/>
                </a:solidFill>
                <a:latin typeface="Arial" panose="020B0604020202020204" pitchFamily="34" charset="0"/>
              </a:defRPr>
            </a:lvl4pPr>
            <a:lvl5pPr marL="1984375" indent="-219075" defTabSz="915988">
              <a:defRPr>
                <a:solidFill>
                  <a:schemeClr val="tx1"/>
                </a:solidFill>
                <a:latin typeface="Arial" panose="020B0604020202020204" pitchFamily="34" charset="0"/>
              </a:defRPr>
            </a:lvl5pPr>
            <a:lvl6pPr marL="2441575" indent="-219075" defTabSz="915988" eaLnBrk="0" fontAlgn="base" hangingPunct="0">
              <a:spcBef>
                <a:spcPct val="0"/>
              </a:spcBef>
              <a:spcAft>
                <a:spcPct val="0"/>
              </a:spcAft>
              <a:defRPr>
                <a:solidFill>
                  <a:schemeClr val="tx1"/>
                </a:solidFill>
                <a:latin typeface="Arial" panose="020B0604020202020204" pitchFamily="34" charset="0"/>
              </a:defRPr>
            </a:lvl6pPr>
            <a:lvl7pPr marL="2898775" indent="-219075" defTabSz="915988" eaLnBrk="0" fontAlgn="base" hangingPunct="0">
              <a:spcBef>
                <a:spcPct val="0"/>
              </a:spcBef>
              <a:spcAft>
                <a:spcPct val="0"/>
              </a:spcAft>
              <a:defRPr>
                <a:solidFill>
                  <a:schemeClr val="tx1"/>
                </a:solidFill>
                <a:latin typeface="Arial" panose="020B0604020202020204" pitchFamily="34" charset="0"/>
              </a:defRPr>
            </a:lvl7pPr>
            <a:lvl8pPr marL="3355975" indent="-219075" defTabSz="915988" eaLnBrk="0" fontAlgn="base" hangingPunct="0">
              <a:spcBef>
                <a:spcPct val="0"/>
              </a:spcBef>
              <a:spcAft>
                <a:spcPct val="0"/>
              </a:spcAft>
              <a:defRPr>
                <a:solidFill>
                  <a:schemeClr val="tx1"/>
                </a:solidFill>
                <a:latin typeface="Arial" panose="020B0604020202020204" pitchFamily="34" charset="0"/>
              </a:defRPr>
            </a:lvl8pPr>
            <a:lvl9pPr marL="3813175" indent="-219075" defTabSz="915988" eaLnBrk="0" fontAlgn="base" hangingPunct="0">
              <a:spcBef>
                <a:spcPct val="0"/>
              </a:spcBef>
              <a:spcAft>
                <a:spcPct val="0"/>
              </a:spcAft>
              <a:defRPr>
                <a:solidFill>
                  <a:schemeClr val="tx1"/>
                </a:solidFill>
                <a:latin typeface="Arial" panose="020B0604020202020204" pitchFamily="34" charset="0"/>
              </a:defRPr>
            </a:lvl9pPr>
          </a:lstStyle>
          <a:p>
            <a:fld id="{9F86956A-E480-494F-AB4E-0B8CE185884F}" type="slidenum">
              <a:rPr lang="it-IT" altLang="it-IT" smtClean="0">
                <a:solidFill>
                  <a:srgbClr val="000000"/>
                </a:solidFill>
              </a:rPr>
              <a:pPr/>
              <a:t>1</a:t>
            </a:fld>
            <a:endParaRPr lang="it-IT" altLang="it-IT">
              <a:solidFill>
                <a:srgbClr val="000000"/>
              </a:solidFill>
            </a:endParaRPr>
          </a:p>
        </p:txBody>
      </p:sp>
    </p:spTree>
    <p:extLst>
      <p:ext uri="{BB962C8B-B14F-4D97-AF65-F5344CB8AC3E}">
        <p14:creationId xmlns:p14="http://schemas.microsoft.com/office/powerpoint/2010/main" val="3288535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10</a:t>
            </a:fld>
            <a:endParaRPr lang="it-IT"/>
          </a:p>
        </p:txBody>
      </p:sp>
    </p:spTree>
    <p:extLst>
      <p:ext uri="{BB962C8B-B14F-4D97-AF65-F5344CB8AC3E}">
        <p14:creationId xmlns:p14="http://schemas.microsoft.com/office/powerpoint/2010/main" val="2983334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11</a:t>
            </a:fld>
            <a:endParaRPr lang="it-IT" dirty="0"/>
          </a:p>
        </p:txBody>
      </p:sp>
    </p:spTree>
    <p:extLst>
      <p:ext uri="{BB962C8B-B14F-4D97-AF65-F5344CB8AC3E}">
        <p14:creationId xmlns:p14="http://schemas.microsoft.com/office/powerpoint/2010/main" val="2252194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Come precisato nella circolare 326/97, paragrafo 5.4:</a:t>
            </a:r>
          </a:p>
          <a:p>
            <a:r>
              <a:rPr lang="it-IT" dirty="0"/>
              <a:t>• nella categoria “borsa di studio” rientrano le erogazioni a favore di soggetti per sostenere l'attività di studio o di ricerca scientifica;</a:t>
            </a:r>
          </a:p>
          <a:p>
            <a:r>
              <a:rPr lang="it-IT" dirty="0"/>
              <a:t>• mentre nella nozione di “assegno, premio o sussidio per fini di studio o di addestramento professionale” ricadono le erogazioni per corsi di specializzazione a fini di studio o per corsi finalizzati a una futura eventuale occupazione, come ad esempio gli stage aziendali. </a:t>
            </a:r>
          </a:p>
          <a:p>
            <a:r>
              <a:rPr lang="it-IT" dirty="0"/>
              <a:t> </a:t>
            </a:r>
          </a:p>
          <a:p>
            <a:r>
              <a:rPr lang="it-IT" dirty="0"/>
              <a:t>Con riferimento agli stage aziendali, la circolare 20/2005 ha chiarito che essi costituiscono uno strumento formativo a disposizione di chi sta per uscire o è da poco uscito dalla scuola, nonché delle persone disoccupate inserite nei progetti di orientamento e di formazione.</a:t>
            </a:r>
          </a:p>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12</a:t>
            </a:fld>
            <a:endParaRPr lang="it-IT" dirty="0"/>
          </a:p>
        </p:txBody>
      </p:sp>
    </p:spTree>
    <p:extLst>
      <p:ext uri="{BB962C8B-B14F-4D97-AF65-F5344CB8AC3E}">
        <p14:creationId xmlns:p14="http://schemas.microsoft.com/office/powerpoint/2010/main" val="60153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13</a:t>
            </a:fld>
            <a:endParaRPr lang="it-IT" dirty="0"/>
          </a:p>
        </p:txBody>
      </p:sp>
    </p:spTree>
    <p:extLst>
      <p:ext uri="{BB962C8B-B14F-4D97-AF65-F5344CB8AC3E}">
        <p14:creationId xmlns:p14="http://schemas.microsoft.com/office/powerpoint/2010/main" val="3833219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14</a:t>
            </a:fld>
            <a:endParaRPr lang="it-IT" dirty="0"/>
          </a:p>
        </p:txBody>
      </p:sp>
    </p:spTree>
    <p:extLst>
      <p:ext uri="{BB962C8B-B14F-4D97-AF65-F5344CB8AC3E}">
        <p14:creationId xmlns:p14="http://schemas.microsoft.com/office/powerpoint/2010/main" val="2358534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15</a:t>
            </a:fld>
            <a:endParaRPr lang="it-IT" dirty="0"/>
          </a:p>
        </p:txBody>
      </p:sp>
    </p:spTree>
    <p:extLst>
      <p:ext uri="{BB962C8B-B14F-4D97-AF65-F5344CB8AC3E}">
        <p14:creationId xmlns:p14="http://schemas.microsoft.com/office/powerpoint/2010/main" val="312199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Sono redditi assimilati gli assegni periodici…se non costituiscono remunerazione di capitale o lavoro..</a:t>
            </a:r>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16</a:t>
            </a:fld>
            <a:endParaRPr lang="it-IT" dirty="0"/>
          </a:p>
        </p:txBody>
      </p:sp>
    </p:spTree>
    <p:extLst>
      <p:ext uri="{BB962C8B-B14F-4D97-AF65-F5344CB8AC3E}">
        <p14:creationId xmlns:p14="http://schemas.microsoft.com/office/powerpoint/2010/main" val="3766915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17</a:t>
            </a:fld>
            <a:endParaRPr lang="it-IT"/>
          </a:p>
        </p:txBody>
      </p:sp>
    </p:spTree>
    <p:extLst>
      <p:ext uri="{BB962C8B-B14F-4D97-AF65-F5344CB8AC3E}">
        <p14:creationId xmlns:p14="http://schemas.microsoft.com/office/powerpoint/2010/main" val="3583206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Il “principio di onnicomprensività” porta a ricomprendere nella sfera del reddito di lavoro dipendente tutte le somme e i valori erogati al lavoratore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dirty="0"/>
              <a:t>indipendentemente dal nesso sinallagmatico tra la prestazione di lavoro resa e le somme e i valori percepiti;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dirty="0"/>
              <a:t>in qualunque modo riconducibili al rapporto di lavoro, anche se non provenienti direttamente dal datore di lavoro.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18</a:t>
            </a:fld>
            <a:endParaRPr lang="it-IT" dirty="0"/>
          </a:p>
        </p:txBody>
      </p:sp>
    </p:spTree>
    <p:extLst>
      <p:ext uri="{BB962C8B-B14F-4D97-AF65-F5344CB8AC3E}">
        <p14:creationId xmlns:p14="http://schemas.microsoft.com/office/powerpoint/2010/main" val="32193909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L’art. 51, comma 2, del Testo Unico delle Imposte sui Redditi elenca tassativamente le somme e i valori percepiti in relazione al rapporto di lavoro dipendente che, in tutto o in parte, sono esclusi dal reddito imponibile;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a:solidFill>
                  <a:schemeClr val="tx1"/>
                </a:solidFill>
                <a:effectLst/>
                <a:latin typeface="+mn-lt"/>
                <a:ea typeface="+mn-ea"/>
                <a:cs typeface="+mn-cs"/>
              </a:rPr>
              <a:t>tale disposizione consente di individuare specifici servizi o prestazioni che possono essere ricondotti nei c.d. </a:t>
            </a:r>
            <a:r>
              <a:rPr lang="it-IT" sz="1200" b="1" kern="1200" dirty="0">
                <a:solidFill>
                  <a:schemeClr val="tx1"/>
                </a:solidFill>
                <a:effectLst/>
                <a:latin typeface="+mn-lt"/>
                <a:ea typeface="+mn-ea"/>
                <a:cs typeface="+mn-cs"/>
              </a:rPr>
              <a:t>piani di welfare aziendali</a:t>
            </a:r>
            <a:r>
              <a:rPr lang="it-IT" sz="1200" kern="1200" dirty="0">
                <a:solidFill>
                  <a:schemeClr val="tx1"/>
                </a:solidFill>
                <a:effectLst/>
                <a:latin typeface="+mn-lt"/>
                <a:ea typeface="+mn-ea"/>
                <a:cs typeface="+mn-cs"/>
              </a:rPr>
              <a:t>, ovvero servizi che il datore di lavoro può erogare per sostenerne il potere d’acquisto e per migliorare la qualità della vita personale e familiare dei propri dipendenti e che, per la loro funzione sussidiaria, non vengono considerati retribuzione e non sono quindi gravati da imposizione fiscale.  </a:t>
            </a:r>
          </a:p>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19</a:t>
            </a:fld>
            <a:endParaRPr lang="it-IT" dirty="0"/>
          </a:p>
        </p:txBody>
      </p:sp>
    </p:spTree>
    <p:extLst>
      <p:ext uri="{BB962C8B-B14F-4D97-AF65-F5344CB8AC3E}">
        <p14:creationId xmlns:p14="http://schemas.microsoft.com/office/powerpoint/2010/main" val="344797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2</a:t>
            </a:fld>
            <a:endParaRPr lang="it-IT"/>
          </a:p>
        </p:txBody>
      </p:sp>
    </p:spTree>
    <p:extLst>
      <p:ext uri="{BB962C8B-B14F-4D97-AF65-F5344CB8AC3E}">
        <p14:creationId xmlns:p14="http://schemas.microsoft.com/office/powerpoint/2010/main" val="2752313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20</a:t>
            </a:fld>
            <a:endParaRPr lang="it-IT" dirty="0"/>
          </a:p>
        </p:txBody>
      </p:sp>
    </p:spTree>
    <p:extLst>
      <p:ext uri="{BB962C8B-B14F-4D97-AF65-F5344CB8AC3E}">
        <p14:creationId xmlns:p14="http://schemas.microsoft.com/office/powerpoint/2010/main" val="35765418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21</a:t>
            </a:fld>
            <a:endParaRPr lang="it-IT"/>
          </a:p>
        </p:txBody>
      </p:sp>
    </p:spTree>
    <p:extLst>
      <p:ext uri="{BB962C8B-B14F-4D97-AF65-F5344CB8AC3E}">
        <p14:creationId xmlns:p14="http://schemas.microsoft.com/office/powerpoint/2010/main" val="3463480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22</a:t>
            </a:fld>
            <a:endParaRPr lang="it-IT"/>
          </a:p>
        </p:txBody>
      </p:sp>
    </p:spTree>
    <p:extLst>
      <p:ext uri="{BB962C8B-B14F-4D97-AF65-F5344CB8AC3E}">
        <p14:creationId xmlns:p14="http://schemas.microsoft.com/office/powerpoint/2010/main" val="774970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23</a:t>
            </a:fld>
            <a:endParaRPr lang="it-IT"/>
          </a:p>
        </p:txBody>
      </p:sp>
    </p:spTree>
    <p:extLst>
      <p:ext uri="{BB962C8B-B14F-4D97-AF65-F5344CB8AC3E}">
        <p14:creationId xmlns:p14="http://schemas.microsoft.com/office/powerpoint/2010/main" val="36198866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24</a:t>
            </a:fld>
            <a:endParaRPr lang="it-IT"/>
          </a:p>
        </p:txBody>
      </p:sp>
    </p:spTree>
    <p:extLst>
      <p:ext uri="{BB962C8B-B14F-4D97-AF65-F5344CB8AC3E}">
        <p14:creationId xmlns:p14="http://schemas.microsoft.com/office/powerpoint/2010/main" val="3000621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25</a:t>
            </a:fld>
            <a:endParaRPr lang="it-IT"/>
          </a:p>
        </p:txBody>
      </p:sp>
    </p:spTree>
    <p:extLst>
      <p:ext uri="{BB962C8B-B14F-4D97-AF65-F5344CB8AC3E}">
        <p14:creationId xmlns:p14="http://schemas.microsoft.com/office/powerpoint/2010/main" val="2779912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56AE578-63EC-4D45-8240-66903E367384}" type="slidenum">
              <a:rPr kumimoji="0" lang="it-IT"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a:t>
            </a:fld>
            <a:endParaRPr kumimoji="0" lang="it-IT"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96482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2011831-60BB-45BC-825B-E6612FF2ED4B}" type="slidenum">
              <a:rPr lang="it-IT" smtClean="0"/>
              <a:t>27</a:t>
            </a:fld>
            <a:endParaRPr lang="it-IT"/>
          </a:p>
        </p:txBody>
      </p:sp>
    </p:spTree>
    <p:extLst>
      <p:ext uri="{BB962C8B-B14F-4D97-AF65-F5344CB8AC3E}">
        <p14:creationId xmlns:p14="http://schemas.microsoft.com/office/powerpoint/2010/main" val="42949283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28</a:t>
            </a:fld>
            <a:endParaRPr lang="it-IT"/>
          </a:p>
        </p:txBody>
      </p:sp>
    </p:spTree>
    <p:extLst>
      <p:ext uri="{BB962C8B-B14F-4D97-AF65-F5344CB8AC3E}">
        <p14:creationId xmlns:p14="http://schemas.microsoft.com/office/powerpoint/2010/main" val="3309993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29</a:t>
            </a:fld>
            <a:endParaRPr lang="it-IT"/>
          </a:p>
        </p:txBody>
      </p:sp>
    </p:spTree>
    <p:extLst>
      <p:ext uri="{BB962C8B-B14F-4D97-AF65-F5344CB8AC3E}">
        <p14:creationId xmlns:p14="http://schemas.microsoft.com/office/powerpoint/2010/main" val="202837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3</a:t>
            </a:fld>
            <a:endParaRPr lang="it-IT"/>
          </a:p>
        </p:txBody>
      </p:sp>
    </p:spTree>
    <p:extLst>
      <p:ext uri="{BB962C8B-B14F-4D97-AF65-F5344CB8AC3E}">
        <p14:creationId xmlns:p14="http://schemas.microsoft.com/office/powerpoint/2010/main" val="7433627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30</a:t>
            </a:fld>
            <a:endParaRPr lang="it-IT"/>
          </a:p>
        </p:txBody>
      </p:sp>
    </p:spTree>
    <p:extLst>
      <p:ext uri="{BB962C8B-B14F-4D97-AF65-F5344CB8AC3E}">
        <p14:creationId xmlns:p14="http://schemas.microsoft.com/office/powerpoint/2010/main" val="27958187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31</a:t>
            </a:fld>
            <a:endParaRPr lang="it-IT"/>
          </a:p>
        </p:txBody>
      </p:sp>
    </p:spTree>
    <p:extLst>
      <p:ext uri="{BB962C8B-B14F-4D97-AF65-F5344CB8AC3E}">
        <p14:creationId xmlns:p14="http://schemas.microsoft.com/office/powerpoint/2010/main" val="16521496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32</a:t>
            </a:fld>
            <a:endParaRPr lang="it-IT"/>
          </a:p>
        </p:txBody>
      </p:sp>
    </p:spTree>
    <p:extLst>
      <p:ext uri="{BB962C8B-B14F-4D97-AF65-F5344CB8AC3E}">
        <p14:creationId xmlns:p14="http://schemas.microsoft.com/office/powerpoint/2010/main" val="40918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33</a:t>
            </a:fld>
            <a:endParaRPr lang="it-IT"/>
          </a:p>
        </p:txBody>
      </p:sp>
    </p:spTree>
    <p:extLst>
      <p:ext uri="{BB962C8B-B14F-4D97-AF65-F5344CB8AC3E}">
        <p14:creationId xmlns:p14="http://schemas.microsoft.com/office/powerpoint/2010/main" val="9549721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34</a:t>
            </a:fld>
            <a:endParaRPr lang="it-IT"/>
          </a:p>
        </p:txBody>
      </p:sp>
    </p:spTree>
    <p:extLst>
      <p:ext uri="{BB962C8B-B14F-4D97-AF65-F5344CB8AC3E}">
        <p14:creationId xmlns:p14="http://schemas.microsoft.com/office/powerpoint/2010/main" val="33217414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35</a:t>
            </a:fld>
            <a:endParaRPr lang="it-IT"/>
          </a:p>
        </p:txBody>
      </p:sp>
    </p:spTree>
    <p:extLst>
      <p:ext uri="{BB962C8B-B14F-4D97-AF65-F5344CB8AC3E}">
        <p14:creationId xmlns:p14="http://schemas.microsoft.com/office/powerpoint/2010/main" val="56686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36</a:t>
            </a:fld>
            <a:endParaRPr lang="it-IT"/>
          </a:p>
        </p:txBody>
      </p:sp>
    </p:spTree>
    <p:extLst>
      <p:ext uri="{BB962C8B-B14F-4D97-AF65-F5344CB8AC3E}">
        <p14:creationId xmlns:p14="http://schemas.microsoft.com/office/powerpoint/2010/main" val="1529416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37</a:t>
            </a:fld>
            <a:endParaRPr lang="it-IT"/>
          </a:p>
        </p:txBody>
      </p:sp>
    </p:spTree>
    <p:extLst>
      <p:ext uri="{BB962C8B-B14F-4D97-AF65-F5344CB8AC3E}">
        <p14:creationId xmlns:p14="http://schemas.microsoft.com/office/powerpoint/2010/main" val="40278834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38</a:t>
            </a:fld>
            <a:endParaRPr lang="it-IT"/>
          </a:p>
        </p:txBody>
      </p:sp>
    </p:spTree>
    <p:extLst>
      <p:ext uri="{BB962C8B-B14F-4D97-AF65-F5344CB8AC3E}">
        <p14:creationId xmlns:p14="http://schemas.microsoft.com/office/powerpoint/2010/main" val="6607165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39</a:t>
            </a:fld>
            <a:endParaRPr lang="it-IT"/>
          </a:p>
        </p:txBody>
      </p:sp>
    </p:spTree>
    <p:extLst>
      <p:ext uri="{BB962C8B-B14F-4D97-AF65-F5344CB8AC3E}">
        <p14:creationId xmlns:p14="http://schemas.microsoft.com/office/powerpoint/2010/main" val="3701689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(1) Tratto tipico della subordinazione è l'assoggettamento del lavoratore alle altrui direttive, con obbligo per il lavoratore di eseguire personalmente la prestazione che si presume effettuata a titolo oneroso. </a:t>
            </a:r>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4</a:t>
            </a:fld>
            <a:endParaRPr lang="it-IT" dirty="0"/>
          </a:p>
        </p:txBody>
      </p:sp>
    </p:spTree>
    <p:extLst>
      <p:ext uri="{BB962C8B-B14F-4D97-AF65-F5344CB8AC3E}">
        <p14:creationId xmlns:p14="http://schemas.microsoft.com/office/powerpoint/2010/main" val="40454655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40</a:t>
            </a:fld>
            <a:endParaRPr lang="it-IT"/>
          </a:p>
        </p:txBody>
      </p:sp>
    </p:spTree>
    <p:extLst>
      <p:ext uri="{BB962C8B-B14F-4D97-AF65-F5344CB8AC3E}">
        <p14:creationId xmlns:p14="http://schemas.microsoft.com/office/powerpoint/2010/main" val="8720210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41</a:t>
            </a:fld>
            <a:endParaRPr lang="it-IT"/>
          </a:p>
        </p:txBody>
      </p:sp>
    </p:spTree>
    <p:extLst>
      <p:ext uri="{BB962C8B-B14F-4D97-AF65-F5344CB8AC3E}">
        <p14:creationId xmlns:p14="http://schemas.microsoft.com/office/powerpoint/2010/main" val="21701152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42</a:t>
            </a:fld>
            <a:endParaRPr lang="it-IT"/>
          </a:p>
        </p:txBody>
      </p:sp>
    </p:spTree>
    <p:extLst>
      <p:ext uri="{BB962C8B-B14F-4D97-AF65-F5344CB8AC3E}">
        <p14:creationId xmlns:p14="http://schemas.microsoft.com/office/powerpoint/2010/main" val="28190274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E2011831-60BB-45BC-825B-E6612FF2ED4B}" type="slidenum">
              <a:rPr lang="it-IT" smtClean="0"/>
              <a:t>43</a:t>
            </a:fld>
            <a:endParaRPr lang="it-IT"/>
          </a:p>
        </p:txBody>
      </p:sp>
    </p:spTree>
    <p:extLst>
      <p:ext uri="{BB962C8B-B14F-4D97-AF65-F5344CB8AC3E}">
        <p14:creationId xmlns:p14="http://schemas.microsoft.com/office/powerpoint/2010/main" val="23451059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Ai fini della determinazione del valore normale per “ultimo mese” l’Agenzia delle entrate ha chiarito  che non si intende il mese solare precedente, ma il periodo che va dal giorno di riferimento (quello di assegnazione) alla stesso giorno del mese solare precedente. </a:t>
            </a:r>
          </a:p>
        </p:txBody>
      </p:sp>
      <p:sp>
        <p:nvSpPr>
          <p:cNvPr id="4" name="Segnaposto numero diapositiva 3"/>
          <p:cNvSpPr>
            <a:spLocks noGrp="1"/>
          </p:cNvSpPr>
          <p:nvPr>
            <p:ph type="sldNum" sz="quarter" idx="5"/>
          </p:nvPr>
        </p:nvSpPr>
        <p:spPr/>
        <p:txBody>
          <a:bodyPr/>
          <a:lstStyle/>
          <a:p>
            <a:fld id="{E2011831-60BB-45BC-825B-E6612FF2ED4B}" type="slidenum">
              <a:rPr lang="it-IT" smtClean="0"/>
              <a:t>44</a:t>
            </a:fld>
            <a:endParaRPr lang="it-IT"/>
          </a:p>
        </p:txBody>
      </p:sp>
    </p:spTree>
    <p:extLst>
      <p:ext uri="{BB962C8B-B14F-4D97-AF65-F5344CB8AC3E}">
        <p14:creationId xmlns:p14="http://schemas.microsoft.com/office/powerpoint/2010/main" val="29746865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egnaposto immagine diapositiva 1">
            <a:extLst>
              <a:ext uri="{FF2B5EF4-FFF2-40B4-BE49-F238E27FC236}">
                <a16:creationId xmlns:a16="http://schemas.microsoft.com/office/drawing/2014/main" id="{28364192-D8D4-453B-A428-808DC3862A4C}"/>
              </a:ext>
            </a:extLst>
          </p:cNvPr>
          <p:cNvSpPr>
            <a:spLocks noGrp="1" noRot="1" noChangeAspect="1" noTextEdit="1"/>
          </p:cNvSpPr>
          <p:nvPr>
            <p:ph type="sldImg"/>
          </p:nvPr>
        </p:nvSpPr>
        <p:spPr>
          <a:ln/>
        </p:spPr>
      </p:sp>
      <p:sp>
        <p:nvSpPr>
          <p:cNvPr id="141315" name="Segnaposto note 2">
            <a:extLst>
              <a:ext uri="{FF2B5EF4-FFF2-40B4-BE49-F238E27FC236}">
                <a16:creationId xmlns:a16="http://schemas.microsoft.com/office/drawing/2014/main" id="{2751ADF7-87B4-4C40-98DA-80E1F0DA96B7}"/>
              </a:ext>
            </a:extLst>
          </p:cNvPr>
          <p:cNvSpPr>
            <a:spLocks noGrp="1"/>
          </p:cNvSpPr>
          <p:nvPr>
            <p:ph type="body" idx="1"/>
          </p:nvPr>
        </p:nvSpPr>
        <p:spPr>
          <a:noFill/>
        </p:spPr>
        <p:txBody>
          <a:bodyPr/>
          <a:lstStyle/>
          <a:p>
            <a:endParaRPr lang="it-IT" altLang="it-IT" dirty="0">
              <a:latin typeface="Arial" panose="020B0604020202020204" pitchFamily="34" charset="0"/>
            </a:endParaRPr>
          </a:p>
        </p:txBody>
      </p:sp>
      <p:sp>
        <p:nvSpPr>
          <p:cNvPr id="141316" name="Segnaposto numero diapositiva 3">
            <a:extLst>
              <a:ext uri="{FF2B5EF4-FFF2-40B4-BE49-F238E27FC236}">
                <a16:creationId xmlns:a16="http://schemas.microsoft.com/office/drawing/2014/main" id="{A739ED86-5A57-47FE-9528-228DBD010081}"/>
              </a:ext>
            </a:extLst>
          </p:cNvPr>
          <p:cNvSpPr>
            <a:spLocks noGrp="1"/>
          </p:cNvSpPr>
          <p:nvPr>
            <p:ph type="sldNum" sz="quarter" idx="5"/>
          </p:nvPr>
        </p:nvSpPr>
        <p:spPr>
          <a:noFill/>
        </p:spPr>
        <p:txBody>
          <a:bodyPr/>
          <a:lstStyle>
            <a:lvl1pPr defTabSz="915988">
              <a:defRPr>
                <a:solidFill>
                  <a:schemeClr val="tx1"/>
                </a:solidFill>
                <a:latin typeface="Arial" panose="020B0604020202020204" pitchFamily="34" charset="0"/>
              </a:defRPr>
            </a:lvl1pPr>
            <a:lvl2pPr marL="742950" indent="-285750" defTabSz="915988">
              <a:defRPr>
                <a:solidFill>
                  <a:schemeClr val="tx1"/>
                </a:solidFill>
                <a:latin typeface="Arial" panose="020B0604020202020204" pitchFamily="34" charset="0"/>
              </a:defRPr>
            </a:lvl2pPr>
            <a:lvl3pPr marL="1143000" indent="-228600" defTabSz="915988">
              <a:defRPr>
                <a:solidFill>
                  <a:schemeClr val="tx1"/>
                </a:solidFill>
                <a:latin typeface="Arial" panose="020B0604020202020204" pitchFamily="34" charset="0"/>
              </a:defRPr>
            </a:lvl3pPr>
            <a:lvl4pPr marL="1600200" indent="-228600" defTabSz="915988">
              <a:defRPr>
                <a:solidFill>
                  <a:schemeClr val="tx1"/>
                </a:solidFill>
                <a:latin typeface="Arial" panose="020B0604020202020204" pitchFamily="34" charset="0"/>
              </a:defRPr>
            </a:lvl4pPr>
            <a:lvl5pPr marL="2057400" indent="-228600" defTabSz="915988">
              <a:defRPr>
                <a:solidFill>
                  <a:schemeClr val="tx1"/>
                </a:solidFill>
                <a:latin typeface="Arial" panose="020B0604020202020204" pitchFamily="34" charset="0"/>
              </a:defRPr>
            </a:lvl5pPr>
            <a:lvl6pPr marL="2514600" indent="-228600" defTabSz="915988" eaLnBrk="0" fontAlgn="base" hangingPunct="0">
              <a:spcBef>
                <a:spcPct val="0"/>
              </a:spcBef>
              <a:spcAft>
                <a:spcPct val="0"/>
              </a:spcAft>
              <a:defRPr>
                <a:solidFill>
                  <a:schemeClr val="tx1"/>
                </a:solidFill>
                <a:latin typeface="Arial" panose="020B0604020202020204" pitchFamily="34" charset="0"/>
              </a:defRPr>
            </a:lvl6pPr>
            <a:lvl7pPr marL="2971800" indent="-228600" defTabSz="915988" eaLnBrk="0" fontAlgn="base" hangingPunct="0">
              <a:spcBef>
                <a:spcPct val="0"/>
              </a:spcBef>
              <a:spcAft>
                <a:spcPct val="0"/>
              </a:spcAft>
              <a:defRPr>
                <a:solidFill>
                  <a:schemeClr val="tx1"/>
                </a:solidFill>
                <a:latin typeface="Arial" panose="020B0604020202020204" pitchFamily="34" charset="0"/>
              </a:defRPr>
            </a:lvl7pPr>
            <a:lvl8pPr marL="3429000" indent="-228600" defTabSz="915988" eaLnBrk="0" fontAlgn="base" hangingPunct="0">
              <a:spcBef>
                <a:spcPct val="0"/>
              </a:spcBef>
              <a:spcAft>
                <a:spcPct val="0"/>
              </a:spcAft>
              <a:defRPr>
                <a:solidFill>
                  <a:schemeClr val="tx1"/>
                </a:solidFill>
                <a:latin typeface="Arial" panose="020B0604020202020204" pitchFamily="34" charset="0"/>
              </a:defRPr>
            </a:lvl8pPr>
            <a:lvl9pPr marL="3886200" indent="-228600" defTabSz="915988"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5988" rtl="0" eaLnBrk="1" fontAlgn="base" latinLnBrk="0" hangingPunct="1">
              <a:lnSpc>
                <a:spcPct val="100000"/>
              </a:lnSpc>
              <a:spcBef>
                <a:spcPct val="0"/>
              </a:spcBef>
              <a:spcAft>
                <a:spcPct val="0"/>
              </a:spcAft>
              <a:buClrTx/>
              <a:buSzTx/>
              <a:buFontTx/>
              <a:buNone/>
              <a:tabLst/>
              <a:defRPr/>
            </a:pPr>
            <a:fld id="{F2EBB5C0-8C6E-4FBD-9E3B-38D26EE1673A}" type="slidenum">
              <a:rPr kumimoji="0" lang="it-IT" altLang="it-IT"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5988" rtl="0" eaLnBrk="1" fontAlgn="base" latinLnBrk="0" hangingPunct="1">
                <a:lnSpc>
                  <a:spcPct val="100000"/>
                </a:lnSpc>
                <a:spcBef>
                  <a:spcPct val="0"/>
                </a:spcBef>
                <a:spcAft>
                  <a:spcPct val="0"/>
                </a:spcAft>
                <a:buClrTx/>
                <a:buSzTx/>
                <a:buFontTx/>
                <a:buNone/>
                <a:tabLst/>
                <a:defRPr/>
              </a:pPr>
              <a:t>45</a:t>
            </a:fld>
            <a:endParaRPr kumimoji="0" lang="it-IT" altLang="it-IT"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84019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5</a:t>
            </a:fld>
            <a:endParaRPr lang="it-IT" dirty="0"/>
          </a:p>
        </p:txBody>
      </p:sp>
    </p:spTree>
    <p:extLst>
      <p:ext uri="{BB962C8B-B14F-4D97-AF65-F5344CB8AC3E}">
        <p14:creationId xmlns:p14="http://schemas.microsoft.com/office/powerpoint/2010/main" val="3152213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Esempi di danno emergente posso derivare da:</a:t>
            </a:r>
          </a:p>
          <a:p>
            <a:pPr marL="171450" indent="-171450">
              <a:buFontTx/>
              <a:buChar char="-"/>
            </a:pPr>
            <a:r>
              <a:rPr lang="it-IT" dirty="0"/>
              <a:t>demansionamento illegittimo del lavoratore;</a:t>
            </a:r>
          </a:p>
          <a:p>
            <a:pPr marL="171450" indent="-171450">
              <a:buFontTx/>
              <a:buChar char="-"/>
            </a:pPr>
            <a:r>
              <a:rPr lang="it-IT" dirty="0"/>
              <a:t>danno non patrimoniale per comportamenti persecutori del datore di lavoro (mobbing)</a:t>
            </a:r>
          </a:p>
          <a:p>
            <a:pPr marL="171450" indent="-171450">
              <a:buFontTx/>
              <a:buChar char="-"/>
            </a:pPr>
            <a:endParaRPr lang="it-IT" dirty="0"/>
          </a:p>
          <a:p>
            <a:pPr marL="0" indent="0">
              <a:buFontTx/>
              <a:buNone/>
            </a:pPr>
            <a:r>
              <a:rPr lang="it-IT" sz="1200" u="none" strike="noStrike" kern="1200" dirty="0">
                <a:solidFill>
                  <a:schemeClr val="tx1"/>
                </a:solidFill>
                <a:effectLst/>
                <a:latin typeface="+mn-lt"/>
                <a:ea typeface="+mn-ea"/>
                <a:cs typeface="+mn-cs"/>
              </a:rPr>
              <a:t>Per non assoggettare a tassazione le somme percepite a titolo di danno emergente è opportuno acquisire una specifica documentazione, che potrebbe consistere in una eventuale </a:t>
            </a:r>
            <a:r>
              <a:rPr lang="it-IT" sz="1200" b="1" u="none" strike="noStrike" kern="1200" dirty="0">
                <a:solidFill>
                  <a:schemeClr val="tx1"/>
                </a:solidFill>
                <a:effectLst/>
                <a:latin typeface="+mn-lt"/>
                <a:ea typeface="+mn-ea"/>
                <a:cs typeface="+mn-cs"/>
              </a:rPr>
              <a:t>certificazione medica o una sentenza del giudice attestante il danno arrecato.</a:t>
            </a:r>
            <a:br>
              <a:rPr lang="it-IT" sz="1200" u="none" strike="noStrike" kern="1200" dirty="0">
                <a:solidFill>
                  <a:schemeClr val="tx1"/>
                </a:solidFill>
                <a:effectLst/>
                <a:latin typeface="+mn-lt"/>
                <a:ea typeface="+mn-ea"/>
                <a:cs typeface="+mn-cs"/>
              </a:rPr>
            </a:br>
            <a:br>
              <a:rPr lang="it-IT" sz="1200" u="none" strike="noStrike" kern="1200" dirty="0">
                <a:solidFill>
                  <a:schemeClr val="tx1"/>
                </a:solidFill>
                <a:effectLst/>
                <a:latin typeface="+mn-lt"/>
                <a:ea typeface="+mn-ea"/>
                <a:cs typeface="+mn-cs"/>
              </a:rPr>
            </a:br>
            <a:br>
              <a:rPr lang="it-IT" sz="1200" u="none" strike="noStrike" kern="1200" dirty="0">
                <a:solidFill>
                  <a:schemeClr val="tx1"/>
                </a:solidFill>
                <a:effectLst/>
                <a:latin typeface="+mn-lt"/>
                <a:ea typeface="+mn-ea"/>
                <a:cs typeface="+mn-cs"/>
              </a:rPr>
            </a:br>
            <a:endParaRPr lang="it-IT" dirty="0"/>
          </a:p>
          <a:p>
            <a:endParaRPr lang="it-IT" dirty="0"/>
          </a:p>
        </p:txBody>
      </p:sp>
      <p:sp>
        <p:nvSpPr>
          <p:cNvPr id="4" name="Segnaposto numero diapositiva 3"/>
          <p:cNvSpPr>
            <a:spLocks noGrp="1"/>
          </p:cNvSpPr>
          <p:nvPr>
            <p:ph type="sldNum" sz="quarter" idx="5"/>
          </p:nvPr>
        </p:nvSpPr>
        <p:spPr/>
        <p:txBody>
          <a:bodyPr/>
          <a:lstStyle/>
          <a:p>
            <a:fld id="{E2011831-60BB-45BC-825B-E6612FF2ED4B}" type="slidenum">
              <a:rPr lang="it-IT" smtClean="0"/>
              <a:t>6</a:t>
            </a:fld>
            <a:endParaRPr lang="it-IT"/>
          </a:p>
        </p:txBody>
      </p:sp>
    </p:spTree>
    <p:extLst>
      <p:ext uri="{BB962C8B-B14F-4D97-AF65-F5344CB8AC3E}">
        <p14:creationId xmlns:p14="http://schemas.microsoft.com/office/powerpoint/2010/main" val="2490144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7</a:t>
            </a:fld>
            <a:endParaRPr lang="it-IT" dirty="0"/>
          </a:p>
        </p:txBody>
      </p:sp>
    </p:spTree>
    <p:extLst>
      <p:ext uri="{BB962C8B-B14F-4D97-AF65-F5344CB8AC3E}">
        <p14:creationId xmlns:p14="http://schemas.microsoft.com/office/powerpoint/2010/main" val="4081617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8</a:t>
            </a:fld>
            <a:endParaRPr lang="it-IT" dirty="0"/>
          </a:p>
        </p:txBody>
      </p:sp>
    </p:spTree>
    <p:extLst>
      <p:ext uri="{BB962C8B-B14F-4D97-AF65-F5344CB8AC3E}">
        <p14:creationId xmlns:p14="http://schemas.microsoft.com/office/powerpoint/2010/main" val="2398296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7FB667E1-E601-4AAF-B95C-B25720D70A60}" type="slidenum">
              <a:rPr lang="it-IT" smtClean="0"/>
              <a:t>9</a:t>
            </a:fld>
            <a:endParaRPr lang="it-IT" dirty="0"/>
          </a:p>
        </p:txBody>
      </p:sp>
    </p:spTree>
    <p:extLst>
      <p:ext uri="{BB962C8B-B14F-4D97-AF65-F5344CB8AC3E}">
        <p14:creationId xmlns:p14="http://schemas.microsoft.com/office/powerpoint/2010/main" val="3603354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E47880-48A4-4870-A310-C9180A4C521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id="{8284D590-9BE6-4ABF-8ECD-9478593975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FEAC6C7-BAB2-46C0-B007-6D0A2E7A56B1}"/>
              </a:ext>
            </a:extLst>
          </p:cNvPr>
          <p:cNvSpPr>
            <a:spLocks noGrp="1"/>
          </p:cNvSpPr>
          <p:nvPr>
            <p:ph type="dt" sz="half" idx="10"/>
          </p:nvPr>
        </p:nvSpPr>
        <p:spPr/>
        <p:txBody>
          <a:bodyPr/>
          <a:lstStyle/>
          <a:p>
            <a:fld id="{5615821C-B78C-49D5-B5E7-31E407CF5A0A}" type="datetime1">
              <a:rPr lang="it-IT" smtClean="0"/>
              <a:t>20/03/2019</a:t>
            </a:fld>
            <a:endParaRPr lang="it-IT"/>
          </a:p>
        </p:txBody>
      </p:sp>
      <p:sp>
        <p:nvSpPr>
          <p:cNvPr id="5" name="Segnaposto piè di pagina 4">
            <a:extLst>
              <a:ext uri="{FF2B5EF4-FFF2-40B4-BE49-F238E27FC236}">
                <a16:creationId xmlns:a16="http://schemas.microsoft.com/office/drawing/2014/main" id="{226DEE61-AEAE-4E80-B5DD-0A9FF9061E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0BC8D06-71F5-4C1A-914D-9C9B9576BFB1}"/>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176286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6A6736-E5CB-4E40-B3F0-690AF2431ABA}"/>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A3CB58E8-3C00-4FCA-BF84-41F07E7D1DDD}"/>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EF9D2DE-C925-4DCA-90B0-15F82FC017A9}"/>
              </a:ext>
            </a:extLst>
          </p:cNvPr>
          <p:cNvSpPr>
            <a:spLocks noGrp="1"/>
          </p:cNvSpPr>
          <p:nvPr>
            <p:ph type="dt" sz="half" idx="10"/>
          </p:nvPr>
        </p:nvSpPr>
        <p:spPr/>
        <p:txBody>
          <a:bodyPr/>
          <a:lstStyle/>
          <a:p>
            <a:fld id="{8462D08F-53A7-4075-981E-6CCA61C72C3F}" type="datetime1">
              <a:rPr lang="it-IT" smtClean="0"/>
              <a:t>20/03/2019</a:t>
            </a:fld>
            <a:endParaRPr lang="it-IT"/>
          </a:p>
        </p:txBody>
      </p:sp>
      <p:sp>
        <p:nvSpPr>
          <p:cNvPr id="5" name="Segnaposto piè di pagina 4">
            <a:extLst>
              <a:ext uri="{FF2B5EF4-FFF2-40B4-BE49-F238E27FC236}">
                <a16:creationId xmlns:a16="http://schemas.microsoft.com/office/drawing/2014/main" id="{0EAF356D-9F7B-4B87-8139-3CB983E2C1B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FEE696-A353-4BDD-80D7-AAEDCCF1C7C5}"/>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337984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ED59830-2446-43D5-B024-3CDEA94C978F}"/>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787383CC-128B-4EAC-9EEA-4E590ED3CBAF}"/>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5701A9D-DBD7-4619-9640-691BBD5474C3}"/>
              </a:ext>
            </a:extLst>
          </p:cNvPr>
          <p:cNvSpPr>
            <a:spLocks noGrp="1"/>
          </p:cNvSpPr>
          <p:nvPr>
            <p:ph type="dt" sz="half" idx="10"/>
          </p:nvPr>
        </p:nvSpPr>
        <p:spPr/>
        <p:txBody>
          <a:bodyPr/>
          <a:lstStyle/>
          <a:p>
            <a:fld id="{725F44E4-2DD5-4B65-96DF-E42E6A00AF0C}" type="datetime1">
              <a:rPr lang="it-IT" smtClean="0"/>
              <a:t>20/03/2019</a:t>
            </a:fld>
            <a:endParaRPr lang="it-IT"/>
          </a:p>
        </p:txBody>
      </p:sp>
      <p:sp>
        <p:nvSpPr>
          <p:cNvPr id="5" name="Segnaposto piè di pagina 4">
            <a:extLst>
              <a:ext uri="{FF2B5EF4-FFF2-40B4-BE49-F238E27FC236}">
                <a16:creationId xmlns:a16="http://schemas.microsoft.com/office/drawing/2014/main" id="{2A7684AC-82DD-4358-AE2C-2BAC08BBE2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5902EBC-342B-41CA-8231-4D825D1AE93E}"/>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1668387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L_Copertina">
    <p:spTree>
      <p:nvGrpSpPr>
        <p:cNvPr id="1" name=""/>
        <p:cNvGrpSpPr/>
        <p:nvPr/>
      </p:nvGrpSpPr>
      <p:grpSpPr>
        <a:xfrm>
          <a:off x="0" y="0"/>
          <a:ext cx="0" cy="0"/>
          <a:chOff x="0" y="0"/>
          <a:chExt cx="0" cy="0"/>
        </a:xfrm>
      </p:grpSpPr>
      <p:sp>
        <p:nvSpPr>
          <p:cNvPr id="18" name="Segnaposto contenuto 19"/>
          <p:cNvSpPr>
            <a:spLocks noGrp="1"/>
          </p:cNvSpPr>
          <p:nvPr>
            <p:ph sz="quarter" idx="11"/>
          </p:nvPr>
        </p:nvSpPr>
        <p:spPr>
          <a:xfrm>
            <a:off x="6783559" y="4997144"/>
            <a:ext cx="4568343" cy="386965"/>
          </a:xfrm>
          <a:prstGeom prst="rect">
            <a:avLst/>
          </a:prstGeom>
        </p:spPr>
        <p:txBody>
          <a:bodyPr>
            <a:noAutofit/>
          </a:bodyPr>
          <a:lstStyle>
            <a:lvl1pPr marL="0" indent="0" algn="r">
              <a:lnSpc>
                <a:spcPts val="2400"/>
              </a:lnSpc>
              <a:spcBef>
                <a:spcPts val="0"/>
              </a:spcBef>
              <a:buNone/>
              <a:defRPr sz="2200" b="0" i="0" baseline="0">
                <a:solidFill>
                  <a:schemeClr val="bg1"/>
                </a:solidFill>
                <a:latin typeface="Arial"/>
                <a:cs typeface="Arial"/>
              </a:defRPr>
            </a:lvl1pPr>
          </a:lstStyle>
          <a:p>
            <a:pPr lvl="0"/>
            <a:r>
              <a:rPr lang="it-IT"/>
              <a:t>Fare clic per modificare stili del testo dello schema</a:t>
            </a:r>
          </a:p>
        </p:txBody>
      </p:sp>
    </p:spTree>
    <p:extLst>
      <p:ext uri="{BB962C8B-B14F-4D97-AF65-F5344CB8AC3E}">
        <p14:creationId xmlns:p14="http://schemas.microsoft.com/office/powerpoint/2010/main" val="700454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L_Copertina">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55583895-9709-4616-BF3B-1F11B09B284A}"/>
              </a:ext>
            </a:extLst>
          </p:cNvPr>
          <p:cNvSpPr/>
          <p:nvPr userDrawn="1"/>
        </p:nvSpPr>
        <p:spPr>
          <a:xfrm>
            <a:off x="590551" y="4699000"/>
            <a:ext cx="11038416" cy="719138"/>
          </a:xfrm>
          <a:prstGeom prst="rect">
            <a:avLst/>
          </a:prstGeom>
          <a:gradFill flip="none" rotWithShape="1">
            <a:gsLst>
              <a:gs pos="0">
                <a:schemeClr val="tx2"/>
              </a:gs>
              <a:gs pos="90000">
                <a:srgbClr val="1A124D"/>
              </a:gs>
            </a:gsLst>
            <a:lin ang="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it-IT" sz="1800">
              <a:solidFill>
                <a:srgbClr val="4B92DB"/>
              </a:solidFill>
            </a:endParaRPr>
          </a:p>
        </p:txBody>
      </p:sp>
      <p:sp>
        <p:nvSpPr>
          <p:cNvPr id="7" name="CasellaDiTesto 6">
            <a:extLst>
              <a:ext uri="{FF2B5EF4-FFF2-40B4-BE49-F238E27FC236}">
                <a16:creationId xmlns:a16="http://schemas.microsoft.com/office/drawing/2014/main" id="{A4B87CA6-3BC8-4F19-B90A-AC8A44D35E53}"/>
              </a:ext>
            </a:extLst>
          </p:cNvPr>
          <p:cNvSpPr txBox="1">
            <a:spLocks noChangeArrowheads="1"/>
          </p:cNvSpPr>
          <p:nvPr userDrawn="1"/>
        </p:nvSpPr>
        <p:spPr bwMode="auto">
          <a:xfrm>
            <a:off x="565151" y="4716463"/>
            <a:ext cx="3837516"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1500"/>
              </a:lnSpc>
              <a:defRPr/>
            </a:pPr>
            <a:r>
              <a:rPr lang="it-IT" altLang="it-IT" sz="1200">
                <a:solidFill>
                  <a:srgbClr val="FFFFFF"/>
                </a:solidFill>
                <a:cs typeface="Arial" panose="020B0604020202020204" pitchFamily="34" charset="0"/>
              </a:rPr>
              <a:t>Speaker</a:t>
            </a:r>
          </a:p>
        </p:txBody>
      </p:sp>
      <p:pic>
        <p:nvPicPr>
          <p:cNvPr id="8" name="Immagine 8">
            <a:extLst>
              <a:ext uri="{FF2B5EF4-FFF2-40B4-BE49-F238E27FC236}">
                <a16:creationId xmlns:a16="http://schemas.microsoft.com/office/drawing/2014/main" id="{84445536-04DD-45D7-A49C-D8B8B83A54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67267" y="5864226"/>
            <a:ext cx="181186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9">
            <a:extLst>
              <a:ext uri="{FF2B5EF4-FFF2-40B4-BE49-F238E27FC236}">
                <a16:creationId xmlns:a16="http://schemas.microsoft.com/office/drawing/2014/main" id="{9F5A298F-DABB-4771-8F1B-22B97F90D3B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33400" y="422276"/>
            <a:ext cx="41910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olo 1"/>
          <p:cNvSpPr>
            <a:spLocks noGrp="1"/>
          </p:cNvSpPr>
          <p:nvPr>
            <p:ph type="ctrTitle"/>
          </p:nvPr>
        </p:nvSpPr>
        <p:spPr>
          <a:xfrm>
            <a:off x="531159" y="1596515"/>
            <a:ext cx="11040000" cy="917456"/>
          </a:xfrm>
        </p:spPr>
        <p:txBody>
          <a:bodyPr anchor="b">
            <a:normAutofit/>
          </a:bodyPr>
          <a:lstStyle>
            <a:lvl1pPr>
              <a:lnSpc>
                <a:spcPts val="4200"/>
              </a:lnSpc>
              <a:defRPr sz="4500" b="0" i="0">
                <a:solidFill>
                  <a:schemeClr val="accent1"/>
                </a:solidFill>
                <a:latin typeface="Arial"/>
                <a:cs typeface="Arial"/>
              </a:defRPr>
            </a:lvl1pPr>
          </a:lstStyle>
          <a:p>
            <a:r>
              <a:rPr lang="it-IT" dirty="0"/>
              <a:t>Fare clic per modificare stile</a:t>
            </a:r>
          </a:p>
        </p:txBody>
      </p:sp>
      <p:sp>
        <p:nvSpPr>
          <p:cNvPr id="3" name="Sottotitolo 2"/>
          <p:cNvSpPr>
            <a:spLocks noGrp="1"/>
          </p:cNvSpPr>
          <p:nvPr>
            <p:ph type="subTitle" idx="1"/>
          </p:nvPr>
        </p:nvSpPr>
        <p:spPr>
          <a:xfrm>
            <a:off x="531160" y="2513972"/>
            <a:ext cx="11040000" cy="1016000"/>
          </a:xfrm>
        </p:spPr>
        <p:txBody>
          <a:bodyPr>
            <a:normAutofit/>
          </a:bodyPr>
          <a:lstStyle>
            <a:lvl1pPr marL="0" indent="0" algn="l">
              <a:lnSpc>
                <a:spcPts val="2100"/>
              </a:lnSpc>
              <a:spcBef>
                <a:spcPts val="0"/>
              </a:spcBef>
              <a:buNone/>
              <a:defRPr sz="1600" b="0" i="0">
                <a:solidFill>
                  <a:schemeClr val="tx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p>
        </p:txBody>
      </p:sp>
      <p:sp>
        <p:nvSpPr>
          <p:cNvPr id="17" name="Segnaposto contenuto 19"/>
          <p:cNvSpPr>
            <a:spLocks noGrp="1"/>
          </p:cNvSpPr>
          <p:nvPr>
            <p:ph sz="quarter" idx="10"/>
          </p:nvPr>
        </p:nvSpPr>
        <p:spPr>
          <a:xfrm>
            <a:off x="676434" y="4997144"/>
            <a:ext cx="6154025" cy="386965"/>
          </a:xfrm>
        </p:spPr>
        <p:txBody>
          <a:bodyPr>
            <a:noAutofit/>
          </a:bodyPr>
          <a:lstStyle>
            <a:lvl1pPr marL="0" indent="0" algn="l">
              <a:lnSpc>
                <a:spcPts val="2400"/>
              </a:lnSpc>
              <a:spcBef>
                <a:spcPts val="0"/>
              </a:spcBef>
              <a:buNone/>
              <a:defRPr sz="2200" b="0" i="0">
                <a:solidFill>
                  <a:schemeClr val="bg1"/>
                </a:solidFill>
                <a:latin typeface="Arial"/>
                <a:cs typeface="Arial"/>
              </a:defRPr>
            </a:lvl1pPr>
          </a:lstStyle>
          <a:p>
            <a:pPr lvl="0"/>
            <a:r>
              <a:rPr lang="it-IT" dirty="0"/>
              <a:t>Fare clic per modificare gli stili del testo dello schema</a:t>
            </a:r>
          </a:p>
        </p:txBody>
      </p:sp>
      <p:sp>
        <p:nvSpPr>
          <p:cNvPr id="18" name="Segnaposto contenuto 19"/>
          <p:cNvSpPr>
            <a:spLocks noGrp="1"/>
          </p:cNvSpPr>
          <p:nvPr>
            <p:ph sz="quarter" idx="11"/>
          </p:nvPr>
        </p:nvSpPr>
        <p:spPr>
          <a:xfrm>
            <a:off x="6783559" y="4997144"/>
            <a:ext cx="4568343" cy="386965"/>
          </a:xfrm>
        </p:spPr>
        <p:txBody>
          <a:bodyPr>
            <a:noAutofit/>
          </a:bodyPr>
          <a:lstStyle>
            <a:lvl1pPr marL="0" indent="0" algn="r">
              <a:lnSpc>
                <a:spcPts val="2400"/>
              </a:lnSpc>
              <a:spcBef>
                <a:spcPts val="0"/>
              </a:spcBef>
              <a:buNone/>
              <a:defRPr sz="2200" b="0" i="0" baseline="0">
                <a:solidFill>
                  <a:schemeClr val="bg1"/>
                </a:solidFill>
                <a:latin typeface="Arial"/>
                <a:cs typeface="Arial"/>
              </a:defRPr>
            </a:lvl1pPr>
          </a:lstStyle>
          <a:p>
            <a:pPr lvl="0"/>
            <a:r>
              <a:rPr lang="it-IT"/>
              <a:t>Fare clic per modificare stili del testo dello schema</a:t>
            </a:r>
          </a:p>
        </p:txBody>
      </p:sp>
    </p:spTree>
    <p:extLst>
      <p:ext uri="{BB962C8B-B14F-4D97-AF65-F5344CB8AC3E}">
        <p14:creationId xmlns:p14="http://schemas.microsoft.com/office/powerpoint/2010/main" val="3169412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AL_Separatore1">
    <p:bg>
      <p:bgPr>
        <a:gradFill rotWithShape="1">
          <a:gsLst>
            <a:gs pos="0">
              <a:srgbClr val="004288"/>
            </a:gs>
            <a:gs pos="39999">
              <a:srgbClr val="004288"/>
            </a:gs>
            <a:gs pos="100000">
              <a:srgbClr val="1A124D"/>
            </a:gs>
          </a:gsLst>
          <a:lin ang="19200000"/>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41867" y="2989452"/>
            <a:ext cx="11223661" cy="693555"/>
          </a:xfrm>
        </p:spPr>
        <p:txBody>
          <a:bodyPr/>
          <a:lstStyle>
            <a:lvl1pPr>
              <a:lnSpc>
                <a:spcPts val="4400"/>
              </a:lnSpc>
              <a:defRPr b="0" i="0">
                <a:solidFill>
                  <a:srgbClr val="FFFFFF"/>
                </a:solidFill>
                <a:latin typeface="Arial"/>
                <a:cs typeface="Arial"/>
              </a:defRPr>
            </a:lvl1pPr>
          </a:lstStyle>
          <a:p>
            <a:r>
              <a:rPr lang="it-IT" dirty="0"/>
              <a:t>Fare clic per modificare stile</a:t>
            </a:r>
          </a:p>
        </p:txBody>
      </p:sp>
      <p:sp>
        <p:nvSpPr>
          <p:cNvPr id="3" name="Segnaposto contenuto 2"/>
          <p:cNvSpPr>
            <a:spLocks noGrp="1"/>
          </p:cNvSpPr>
          <p:nvPr>
            <p:ph idx="1"/>
          </p:nvPr>
        </p:nvSpPr>
        <p:spPr>
          <a:xfrm>
            <a:off x="541867" y="3694298"/>
            <a:ext cx="11223661" cy="666985"/>
          </a:xfrm>
        </p:spPr>
        <p:txBody>
          <a:bodyPr/>
          <a:lstStyle>
            <a:lvl1pPr>
              <a:lnSpc>
                <a:spcPts val="2600"/>
              </a:lnSpc>
              <a:spcBef>
                <a:spcPts val="0"/>
              </a:spcBef>
              <a:defRPr>
                <a:solidFill>
                  <a:schemeClr val="accent1"/>
                </a:solidFill>
              </a:defRPr>
            </a:lvl1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60DFF931-141E-43E5-9A3B-7C63E24F7A7D}"/>
              </a:ext>
            </a:extLst>
          </p:cNvPr>
          <p:cNvSpPr>
            <a:spLocks noGrp="1"/>
          </p:cNvSpPr>
          <p:nvPr>
            <p:ph type="dt" sz="half" idx="10"/>
          </p:nvPr>
        </p:nvSpPr>
        <p:spPr/>
        <p:txBody>
          <a:bodyPr/>
          <a:lstStyle>
            <a:lvl1pPr defTabSz="914400" eaLnBrk="0" fontAlgn="base" hangingPunct="0">
              <a:spcBef>
                <a:spcPct val="0"/>
              </a:spcBef>
              <a:spcAft>
                <a:spcPct val="0"/>
              </a:spcAft>
              <a:defRPr/>
            </a:lvl1pPr>
          </a:lstStyle>
          <a:p>
            <a:pPr>
              <a:defRPr/>
            </a:pPr>
            <a:fld id="{EB1986E9-7E5D-4D11-BAC7-AB6252B32701}" type="datetime1">
              <a:rPr lang="it-IT" smtClean="0"/>
              <a:t>20/03/2019</a:t>
            </a:fld>
            <a:endParaRPr lang="it-IT" dirty="0"/>
          </a:p>
        </p:txBody>
      </p:sp>
      <p:sp>
        <p:nvSpPr>
          <p:cNvPr id="5" name="Segnaposto piè di pagina 4">
            <a:extLst>
              <a:ext uri="{FF2B5EF4-FFF2-40B4-BE49-F238E27FC236}">
                <a16:creationId xmlns:a16="http://schemas.microsoft.com/office/drawing/2014/main" id="{C2F535C4-44BB-4C47-BD3E-484B944A79E7}"/>
              </a:ext>
            </a:extLst>
          </p:cNvPr>
          <p:cNvSpPr>
            <a:spLocks noGrp="1"/>
          </p:cNvSpPr>
          <p:nvPr>
            <p:ph type="ftr" sz="quarter" idx="11"/>
          </p:nvPr>
        </p:nvSpPr>
        <p:spPr/>
        <p:txBody>
          <a:bodyPr/>
          <a:lstStyle>
            <a:lvl1pPr defTabSz="914400" eaLnBrk="0" fontAlgn="base" hangingPunct="0">
              <a:spcBef>
                <a:spcPct val="0"/>
              </a:spcBef>
              <a:spcAft>
                <a:spcPct val="0"/>
              </a:spcAft>
              <a:defRPr/>
            </a:lvl1pPr>
          </a:lstStyle>
          <a:p>
            <a:pPr>
              <a:defRPr/>
            </a:pPr>
            <a:endParaRPr lang="it-IT"/>
          </a:p>
        </p:txBody>
      </p:sp>
    </p:spTree>
    <p:extLst>
      <p:ext uri="{BB962C8B-B14F-4D97-AF65-F5344CB8AC3E}">
        <p14:creationId xmlns:p14="http://schemas.microsoft.com/office/powerpoint/2010/main" val="2083937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L_Separatore2">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7633" y="3025364"/>
            <a:ext cx="11227895" cy="1362075"/>
          </a:xfrm>
        </p:spPr>
        <p:txBody>
          <a:bodyPr>
            <a:normAutofit/>
          </a:bodyPr>
          <a:lstStyle>
            <a:lvl1pPr algn="l">
              <a:lnSpc>
                <a:spcPts val="4200"/>
              </a:lnSpc>
              <a:defRPr sz="4300" b="0" i="0" cap="all">
                <a:solidFill>
                  <a:schemeClr val="bg1"/>
                </a:solidFill>
                <a:latin typeface="Arial"/>
                <a:cs typeface="Arial"/>
              </a:defRPr>
            </a:lvl1pPr>
          </a:lstStyle>
          <a:p>
            <a:r>
              <a:rPr lang="it-IT" dirty="0"/>
              <a:t>Fare clic per modificare stile</a:t>
            </a:r>
          </a:p>
        </p:txBody>
      </p:sp>
      <p:sp>
        <p:nvSpPr>
          <p:cNvPr id="3" name="Segnaposto testo 2"/>
          <p:cNvSpPr>
            <a:spLocks noGrp="1"/>
          </p:cNvSpPr>
          <p:nvPr>
            <p:ph type="body" idx="1"/>
          </p:nvPr>
        </p:nvSpPr>
        <p:spPr>
          <a:xfrm>
            <a:off x="541867" y="2437695"/>
            <a:ext cx="11223661" cy="499778"/>
          </a:xfrm>
        </p:spPr>
        <p:txBody>
          <a:bodyPr>
            <a:normAutofit/>
          </a:bodyPr>
          <a:lstStyle>
            <a:lvl1pPr marL="0" indent="0">
              <a:lnSpc>
                <a:spcPts val="2600"/>
              </a:lnSpc>
              <a:spcBef>
                <a:spcPts val="0"/>
              </a:spcBef>
              <a:buNone/>
              <a:defRPr sz="2500">
                <a:solidFill>
                  <a:srgbClr val="00428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39D2F333-006D-49EA-A6A8-0A01142EBA28}"/>
              </a:ext>
            </a:extLst>
          </p:cNvPr>
          <p:cNvSpPr>
            <a:spLocks noGrp="1"/>
          </p:cNvSpPr>
          <p:nvPr>
            <p:ph type="dt" sz="half" idx="10"/>
          </p:nvPr>
        </p:nvSpPr>
        <p:spPr/>
        <p:txBody>
          <a:bodyPr/>
          <a:lstStyle>
            <a:lvl1pPr defTabSz="914400" eaLnBrk="0" fontAlgn="base" hangingPunct="0">
              <a:spcBef>
                <a:spcPct val="0"/>
              </a:spcBef>
              <a:spcAft>
                <a:spcPct val="0"/>
              </a:spcAft>
              <a:defRPr>
                <a:solidFill>
                  <a:srgbClr val="004288"/>
                </a:solidFill>
              </a:defRPr>
            </a:lvl1pPr>
          </a:lstStyle>
          <a:p>
            <a:pPr>
              <a:defRPr/>
            </a:pPr>
            <a:fld id="{5850A4B0-5045-45FA-BC38-7F70F1EBF253}" type="datetime1">
              <a:rPr lang="it-IT" smtClean="0"/>
              <a:t>20/03/2019</a:t>
            </a:fld>
            <a:endParaRPr lang="it-IT"/>
          </a:p>
        </p:txBody>
      </p:sp>
      <p:sp>
        <p:nvSpPr>
          <p:cNvPr id="5" name="Segnaposto piè di pagina 4">
            <a:extLst>
              <a:ext uri="{FF2B5EF4-FFF2-40B4-BE49-F238E27FC236}">
                <a16:creationId xmlns:a16="http://schemas.microsoft.com/office/drawing/2014/main" id="{B6DBCEE2-14A9-4C90-A16D-D88D66564B3B}"/>
              </a:ext>
            </a:extLst>
          </p:cNvPr>
          <p:cNvSpPr>
            <a:spLocks noGrp="1"/>
          </p:cNvSpPr>
          <p:nvPr>
            <p:ph type="ftr" sz="quarter" idx="11"/>
          </p:nvPr>
        </p:nvSpPr>
        <p:spPr/>
        <p:txBody>
          <a:bodyPr/>
          <a:lstStyle>
            <a:lvl1pPr defTabSz="914400" eaLnBrk="0" fontAlgn="base" hangingPunct="0">
              <a:spcBef>
                <a:spcPct val="0"/>
              </a:spcBef>
              <a:spcAft>
                <a:spcPct val="0"/>
              </a:spcAft>
              <a:defRPr>
                <a:solidFill>
                  <a:srgbClr val="004288"/>
                </a:solidFill>
              </a:defRPr>
            </a:lvl1pPr>
          </a:lstStyle>
          <a:p>
            <a:pPr>
              <a:defRPr/>
            </a:pPr>
            <a:endParaRPr lang="it-IT"/>
          </a:p>
        </p:txBody>
      </p:sp>
    </p:spTree>
    <p:extLst>
      <p:ext uri="{BB962C8B-B14F-4D97-AF65-F5344CB8AC3E}">
        <p14:creationId xmlns:p14="http://schemas.microsoft.com/office/powerpoint/2010/main" val="1698273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AL_Separatore3">
    <p:bg>
      <p:bgPr>
        <a:gradFill rotWithShape="1">
          <a:gsLst>
            <a:gs pos="0">
              <a:srgbClr val="004288"/>
            </a:gs>
            <a:gs pos="39999">
              <a:srgbClr val="004288"/>
            </a:gs>
            <a:gs pos="100000">
              <a:srgbClr val="1A124D"/>
            </a:gs>
          </a:gsLst>
          <a:lin ang="19200000"/>
        </a:gradFill>
        <a:effectLst/>
      </p:bgPr>
    </p:bg>
    <p:spTree>
      <p:nvGrpSpPr>
        <p:cNvPr id="1" name=""/>
        <p:cNvGrpSpPr/>
        <p:nvPr/>
      </p:nvGrpSpPr>
      <p:grpSpPr>
        <a:xfrm>
          <a:off x="0" y="0"/>
          <a:ext cx="0" cy="0"/>
          <a:chOff x="0" y="0"/>
          <a:chExt cx="0" cy="0"/>
        </a:xfrm>
      </p:grpSpPr>
      <p:pic>
        <p:nvPicPr>
          <p:cNvPr id="2" name="Immagine 6">
            <a:extLst>
              <a:ext uri="{FF2B5EF4-FFF2-40B4-BE49-F238E27FC236}">
                <a16:creationId xmlns:a16="http://schemas.microsoft.com/office/drawing/2014/main" id="{CABA95AD-0F96-4A81-BCC7-75966C041A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567" y="5832476"/>
            <a:ext cx="3490384"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3498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L_testo 1">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7633" y="274638"/>
            <a:ext cx="11227896" cy="929510"/>
          </a:xfrm>
        </p:spPr>
        <p:txBody>
          <a:bodyPr/>
          <a:lstStyle>
            <a:lvl1pPr>
              <a:lnSpc>
                <a:spcPts val="4200"/>
              </a:lnSpc>
              <a:defRPr b="0" i="0">
                <a:solidFill>
                  <a:schemeClr val="accent1"/>
                </a:solidFill>
                <a:latin typeface="Arial"/>
                <a:cs typeface="Arial"/>
              </a:defRPr>
            </a:lvl1pPr>
          </a:lstStyle>
          <a:p>
            <a:r>
              <a:rPr lang="it-IT" dirty="0"/>
              <a:t>Fare clic per modificare stile</a:t>
            </a:r>
          </a:p>
        </p:txBody>
      </p:sp>
      <p:sp>
        <p:nvSpPr>
          <p:cNvPr id="3" name="Segnaposto contenuto 2"/>
          <p:cNvSpPr>
            <a:spLocks noGrp="1"/>
          </p:cNvSpPr>
          <p:nvPr>
            <p:ph sz="half" idx="1"/>
          </p:nvPr>
        </p:nvSpPr>
        <p:spPr>
          <a:xfrm>
            <a:off x="537633" y="1279050"/>
            <a:ext cx="11227896" cy="4847114"/>
          </a:xfrm>
        </p:spPr>
        <p:txBody>
          <a:bodyPr/>
          <a:lstStyle>
            <a:lvl1pPr>
              <a:lnSpc>
                <a:spcPts val="2400"/>
              </a:lnSpc>
              <a:spcBef>
                <a:spcPts val="0"/>
              </a:spcBef>
              <a:defRPr sz="2500"/>
            </a:lvl1pPr>
            <a:lvl2pPr>
              <a:lnSpc>
                <a:spcPts val="2100"/>
              </a:lnSpc>
              <a:spcBef>
                <a:spcPts val="0"/>
              </a:spcBef>
              <a:defRPr sz="1600" b="0" i="0">
                <a:latin typeface="Arial"/>
                <a:cs typeface="Arial"/>
              </a:defRPr>
            </a:lvl2pPr>
            <a:lvl3pPr marL="180000" indent="-180000">
              <a:lnSpc>
                <a:spcPts val="2100"/>
              </a:lnSpc>
              <a:spcBef>
                <a:spcPts val="0"/>
              </a:spcBef>
              <a:defRPr sz="1600" b="0" i="0">
                <a:latin typeface="Arial"/>
                <a:cs typeface="Arial"/>
              </a:defRPr>
            </a:lvl3pPr>
            <a:lvl4pPr marL="360000">
              <a:lnSpc>
                <a:spcPts val="2100"/>
              </a:lnSpc>
              <a:spcBef>
                <a:spcPts val="0"/>
              </a:spcBef>
              <a:defRPr sz="1600" b="0" i="0">
                <a:latin typeface="Arial"/>
                <a:cs typeface="Arial"/>
              </a:defRPr>
            </a:lvl4pPr>
            <a:lvl5pPr marL="360000">
              <a:lnSpc>
                <a:spcPts val="2100"/>
              </a:lnSpc>
              <a:spcBef>
                <a:spcPts val="0"/>
              </a:spcBef>
              <a:defRPr sz="1600" b="0" i="0">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B930BC0D-419B-466C-8022-35402A7235C3}"/>
              </a:ext>
            </a:extLst>
          </p:cNvPr>
          <p:cNvSpPr>
            <a:spLocks noGrp="1"/>
          </p:cNvSpPr>
          <p:nvPr>
            <p:ph type="dt" sz="half" idx="10"/>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E6DC2DFD-D8E6-4ECE-8A64-FDB201FC1CCB}" type="datetime1">
              <a:rPr lang="it-IT" smtClean="0"/>
              <a:t>20/03/2019</a:t>
            </a:fld>
            <a:endParaRPr lang="it-IT" dirty="0"/>
          </a:p>
        </p:txBody>
      </p:sp>
      <p:sp>
        <p:nvSpPr>
          <p:cNvPr id="5" name="Segnaposto piè di pagina 4">
            <a:extLst>
              <a:ext uri="{FF2B5EF4-FFF2-40B4-BE49-F238E27FC236}">
                <a16:creationId xmlns:a16="http://schemas.microsoft.com/office/drawing/2014/main" id="{39016B26-52A4-489B-9564-E0DA1C0F3ACC}"/>
              </a:ext>
            </a:extLst>
          </p:cNvPr>
          <p:cNvSpPr>
            <a:spLocks noGrp="1"/>
          </p:cNvSpPr>
          <p:nvPr>
            <p:ph type="ftr" sz="quarter" idx="11"/>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6" name="Segnaposto numero diapositiva 5">
            <a:extLst>
              <a:ext uri="{FF2B5EF4-FFF2-40B4-BE49-F238E27FC236}">
                <a16:creationId xmlns:a16="http://schemas.microsoft.com/office/drawing/2014/main" id="{CF46A7FE-9618-4A45-B09C-540F58A124EB}"/>
              </a:ext>
            </a:extLst>
          </p:cNvPr>
          <p:cNvSpPr>
            <a:spLocks noGrp="1"/>
          </p:cNvSpPr>
          <p:nvPr>
            <p:ph type="sldNum" sz="quarter" idx="12"/>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A180023D-9952-4D78-9EB6-1740F9981EBC}" type="slidenum">
              <a:rPr lang="it-IT"/>
              <a:pPr>
                <a:defRPr/>
              </a:pPr>
              <a:t>‹N›</a:t>
            </a:fld>
            <a:endParaRPr lang="it-IT"/>
          </a:p>
        </p:txBody>
      </p:sp>
    </p:spTree>
    <p:extLst>
      <p:ext uri="{BB962C8B-B14F-4D97-AF65-F5344CB8AC3E}">
        <p14:creationId xmlns:p14="http://schemas.microsoft.com/office/powerpoint/2010/main" val="317316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L_immagine+testo 1">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41867" y="412751"/>
            <a:ext cx="11108695" cy="756939"/>
          </a:xfrm>
        </p:spPr>
        <p:txBody>
          <a:bodyPr/>
          <a:lstStyle>
            <a:lvl1pPr>
              <a:lnSpc>
                <a:spcPts val="4200"/>
              </a:lnSpc>
              <a:defRPr b="0" i="0">
                <a:solidFill>
                  <a:srgbClr val="4B92DB"/>
                </a:solidFill>
                <a:latin typeface="Arial"/>
                <a:cs typeface="Arial"/>
              </a:defRPr>
            </a:lvl1pPr>
          </a:lstStyle>
          <a:p>
            <a:r>
              <a:rPr lang="it-IT" dirty="0"/>
              <a:t>Fare clic per modificare stile</a:t>
            </a:r>
          </a:p>
        </p:txBody>
      </p:sp>
      <p:sp>
        <p:nvSpPr>
          <p:cNvPr id="6" name="Segnaposto contenuto 5"/>
          <p:cNvSpPr>
            <a:spLocks noGrp="1"/>
          </p:cNvSpPr>
          <p:nvPr>
            <p:ph sz="quarter" idx="4"/>
          </p:nvPr>
        </p:nvSpPr>
        <p:spPr>
          <a:xfrm>
            <a:off x="8165529" y="1288057"/>
            <a:ext cx="3600000" cy="4838107"/>
          </a:xfrm>
        </p:spPr>
        <p:txBody>
          <a:bodyPr>
            <a:normAutofit/>
          </a:bodyPr>
          <a:lstStyle>
            <a:lvl1pPr marL="0" indent="0">
              <a:lnSpc>
                <a:spcPts val="2100"/>
              </a:lnSpc>
              <a:spcBef>
                <a:spcPts val="0"/>
              </a:spcBef>
              <a:buFontTx/>
              <a:buNone/>
              <a:defRPr sz="1600" b="0" i="0">
                <a:solidFill>
                  <a:srgbClr val="004288"/>
                </a:solidFill>
                <a:latin typeface="Arial"/>
                <a:cs typeface="Arial"/>
              </a:defRPr>
            </a:lvl1pPr>
            <a:lvl2pPr marL="0" indent="0">
              <a:lnSpc>
                <a:spcPts val="2100"/>
              </a:lnSpc>
              <a:spcBef>
                <a:spcPts val="0"/>
              </a:spcBef>
              <a:buFontTx/>
              <a:buNone/>
              <a:defRPr sz="1600" b="0" i="0">
                <a:solidFill>
                  <a:srgbClr val="004288"/>
                </a:solidFill>
                <a:latin typeface="Arial"/>
                <a:cs typeface="Arial"/>
              </a:defRPr>
            </a:lvl2pPr>
            <a:lvl3pPr marL="180000" indent="-180000">
              <a:lnSpc>
                <a:spcPts val="2100"/>
              </a:lnSpc>
              <a:spcBef>
                <a:spcPts val="0"/>
              </a:spcBef>
              <a:buFont typeface="Arial"/>
              <a:buChar char="•"/>
              <a:defRPr sz="1600" b="0" i="0">
                <a:solidFill>
                  <a:srgbClr val="004288"/>
                </a:solidFill>
                <a:latin typeface="Arial"/>
                <a:cs typeface="Arial"/>
              </a:defRPr>
            </a:lvl3pPr>
            <a:lvl4pPr marL="360000" indent="0">
              <a:lnSpc>
                <a:spcPts val="2100"/>
              </a:lnSpc>
              <a:spcBef>
                <a:spcPts val="0"/>
              </a:spcBef>
              <a:buFontTx/>
              <a:buNone/>
              <a:defRPr sz="1600" b="0" i="0">
                <a:solidFill>
                  <a:srgbClr val="004288"/>
                </a:solidFill>
                <a:latin typeface="Arial"/>
                <a:cs typeface="Arial"/>
              </a:defRPr>
            </a:lvl4pPr>
            <a:lvl5pPr marL="360000" indent="0">
              <a:lnSpc>
                <a:spcPts val="2100"/>
              </a:lnSpc>
              <a:spcBef>
                <a:spcPts val="0"/>
              </a:spcBef>
              <a:buFontTx/>
              <a:buNone/>
              <a:defRPr sz="1600" b="0" i="0">
                <a:solidFill>
                  <a:srgbClr val="004288"/>
                </a:solidFill>
                <a:latin typeface="Arial"/>
                <a:cs typeface="Arial"/>
              </a:defRPr>
            </a:lvl5pPr>
            <a:lvl6pPr>
              <a:defRPr sz="1600"/>
            </a:lvl6pPr>
            <a:lvl7pPr>
              <a:defRPr sz="1600"/>
            </a:lvl7pPr>
            <a:lvl8pPr>
              <a:defRPr sz="1600"/>
            </a:lvl8pPr>
            <a:lvl9pPr>
              <a:defRPr sz="16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1" name="Content Placeholder 2"/>
          <p:cNvSpPr>
            <a:spLocks noGrp="1"/>
          </p:cNvSpPr>
          <p:nvPr>
            <p:ph sz="half" idx="1"/>
          </p:nvPr>
        </p:nvSpPr>
        <p:spPr>
          <a:xfrm>
            <a:off x="541867" y="1288057"/>
            <a:ext cx="7364248" cy="4838107"/>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5" name="Segnaposto data 3">
            <a:extLst>
              <a:ext uri="{FF2B5EF4-FFF2-40B4-BE49-F238E27FC236}">
                <a16:creationId xmlns:a16="http://schemas.microsoft.com/office/drawing/2014/main" id="{711F29DD-7680-427C-B91C-1C724868D3F9}"/>
              </a:ext>
            </a:extLst>
          </p:cNvPr>
          <p:cNvSpPr>
            <a:spLocks noGrp="1"/>
          </p:cNvSpPr>
          <p:nvPr>
            <p:ph type="dt" sz="half" idx="10"/>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F309B4EC-79BA-43DD-99DB-DD89EE8AE4C9}" type="datetime1">
              <a:rPr lang="it-IT" smtClean="0"/>
              <a:t>20/03/2019</a:t>
            </a:fld>
            <a:endParaRPr lang="it-IT" dirty="0"/>
          </a:p>
        </p:txBody>
      </p:sp>
      <p:sp>
        <p:nvSpPr>
          <p:cNvPr id="7" name="Segnaposto piè di pagina 4">
            <a:extLst>
              <a:ext uri="{FF2B5EF4-FFF2-40B4-BE49-F238E27FC236}">
                <a16:creationId xmlns:a16="http://schemas.microsoft.com/office/drawing/2014/main" id="{D0FE9E5B-CC9B-4BB0-AE1F-7D823065FD55}"/>
              </a:ext>
            </a:extLst>
          </p:cNvPr>
          <p:cNvSpPr>
            <a:spLocks noGrp="1"/>
          </p:cNvSpPr>
          <p:nvPr>
            <p:ph type="ftr" sz="quarter" idx="11"/>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8" name="Segnaposto numero diapositiva 5">
            <a:extLst>
              <a:ext uri="{FF2B5EF4-FFF2-40B4-BE49-F238E27FC236}">
                <a16:creationId xmlns:a16="http://schemas.microsoft.com/office/drawing/2014/main" id="{B98E9F13-BA1C-4C6A-81FF-D2D8F7B792DC}"/>
              </a:ext>
            </a:extLst>
          </p:cNvPr>
          <p:cNvSpPr>
            <a:spLocks noGrp="1"/>
          </p:cNvSpPr>
          <p:nvPr>
            <p:ph type="sldNum" sz="quarter" idx="12"/>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D3569008-54F2-4011-82CC-A7B47A282BF5}" type="slidenum">
              <a:rPr lang="it-IT"/>
              <a:pPr>
                <a:defRPr/>
              </a:pPr>
              <a:t>‹N›</a:t>
            </a:fld>
            <a:endParaRPr lang="it-IT"/>
          </a:p>
        </p:txBody>
      </p:sp>
    </p:spTree>
    <p:extLst>
      <p:ext uri="{BB962C8B-B14F-4D97-AF65-F5344CB8AC3E}">
        <p14:creationId xmlns:p14="http://schemas.microsoft.com/office/powerpoint/2010/main" val="39839827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L_immagine+testo 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41867" y="412750"/>
            <a:ext cx="11108695" cy="929510"/>
          </a:xfrm>
        </p:spPr>
        <p:txBody>
          <a:bodyPr/>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p:nvPr>
        </p:nvSpPr>
        <p:spPr>
          <a:xfrm>
            <a:off x="541866" y="1309928"/>
            <a:ext cx="6640060" cy="639762"/>
          </a:xfrm>
        </p:spPr>
        <p:txBody>
          <a:bodyPr anchor="b">
            <a:normAutofit/>
          </a:bodyPr>
          <a:lstStyle>
            <a:lvl1pPr marL="0" indent="0">
              <a:lnSpc>
                <a:spcPts val="2400"/>
              </a:lnSpc>
              <a:spcBef>
                <a:spcPts val="0"/>
              </a:spcBef>
              <a:buNone/>
              <a:defRPr sz="2000" b="1"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9" name="Content Placeholder 2"/>
          <p:cNvSpPr>
            <a:spLocks noGrp="1"/>
          </p:cNvSpPr>
          <p:nvPr>
            <p:ph sz="half" idx="13"/>
          </p:nvPr>
        </p:nvSpPr>
        <p:spPr>
          <a:xfrm>
            <a:off x="7277372" y="1309929"/>
            <a:ext cx="4488157"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p:nvPr>
        </p:nvSpPr>
        <p:spPr>
          <a:xfrm>
            <a:off x="541866" y="1949691"/>
            <a:ext cx="6640060" cy="4238386"/>
          </a:xfrm>
        </p:spPr>
        <p:txBody>
          <a:bodyPr>
            <a:normAutofit/>
          </a:bodyPr>
          <a:lstStyle>
            <a:lvl1pPr marL="0" indent="0">
              <a:lnSpc>
                <a:spcPts val="2100"/>
              </a:lnSpc>
              <a:spcBef>
                <a:spcPts val="0"/>
              </a:spcBef>
              <a:buNone/>
              <a:defRPr sz="1600" b="0"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data 3">
            <a:extLst>
              <a:ext uri="{FF2B5EF4-FFF2-40B4-BE49-F238E27FC236}">
                <a16:creationId xmlns:a16="http://schemas.microsoft.com/office/drawing/2014/main" id="{89187C09-50D7-4947-9E96-BCA1176BFD6F}"/>
              </a:ext>
            </a:extLst>
          </p:cNvPr>
          <p:cNvSpPr>
            <a:spLocks noGrp="1"/>
          </p:cNvSpPr>
          <p:nvPr>
            <p:ph type="dt" sz="half" idx="15"/>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F1B073FB-0920-4ED5-A7A7-A586D7D68E06}" type="datetime1">
              <a:rPr lang="it-IT" smtClean="0"/>
              <a:t>20/03/2019</a:t>
            </a:fld>
            <a:endParaRPr lang="it-IT" dirty="0"/>
          </a:p>
        </p:txBody>
      </p:sp>
      <p:sp>
        <p:nvSpPr>
          <p:cNvPr id="7" name="Segnaposto piè di pagina 4">
            <a:extLst>
              <a:ext uri="{FF2B5EF4-FFF2-40B4-BE49-F238E27FC236}">
                <a16:creationId xmlns:a16="http://schemas.microsoft.com/office/drawing/2014/main" id="{FD5B8AA1-9D45-4279-B92B-DD401F2E88E1}"/>
              </a:ext>
            </a:extLst>
          </p:cNvPr>
          <p:cNvSpPr>
            <a:spLocks noGrp="1"/>
          </p:cNvSpPr>
          <p:nvPr>
            <p:ph type="ftr" sz="quarter" idx="16"/>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11" name="Segnaposto numero diapositiva 5">
            <a:extLst>
              <a:ext uri="{FF2B5EF4-FFF2-40B4-BE49-F238E27FC236}">
                <a16:creationId xmlns:a16="http://schemas.microsoft.com/office/drawing/2014/main" id="{DFFA8805-C910-45B2-B3FF-B78028FC3FE6}"/>
              </a:ext>
            </a:extLst>
          </p:cNvPr>
          <p:cNvSpPr>
            <a:spLocks noGrp="1"/>
          </p:cNvSpPr>
          <p:nvPr>
            <p:ph type="sldNum" sz="quarter" idx="17"/>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3F956205-D2A8-4614-8FFF-FD05A02BF37D}" type="slidenum">
              <a:rPr lang="it-IT"/>
              <a:pPr>
                <a:defRPr/>
              </a:pPr>
              <a:t>‹N›</a:t>
            </a:fld>
            <a:endParaRPr lang="it-IT"/>
          </a:p>
        </p:txBody>
      </p:sp>
    </p:spTree>
    <p:extLst>
      <p:ext uri="{BB962C8B-B14F-4D97-AF65-F5344CB8AC3E}">
        <p14:creationId xmlns:p14="http://schemas.microsoft.com/office/powerpoint/2010/main" val="171288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15F202-37CF-42A4-81C8-9CC0786871FF}"/>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4E8F2133-299A-4D4B-B526-D2E16F79549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9F993D-877A-4298-874A-FECAC37D2978}"/>
              </a:ext>
            </a:extLst>
          </p:cNvPr>
          <p:cNvSpPr>
            <a:spLocks noGrp="1"/>
          </p:cNvSpPr>
          <p:nvPr>
            <p:ph type="dt" sz="half" idx="10"/>
          </p:nvPr>
        </p:nvSpPr>
        <p:spPr/>
        <p:txBody>
          <a:bodyPr/>
          <a:lstStyle/>
          <a:p>
            <a:fld id="{D6B90967-4B56-486A-9428-6719A38158BB}" type="datetime1">
              <a:rPr lang="it-IT" smtClean="0"/>
              <a:t>20/03/2019</a:t>
            </a:fld>
            <a:endParaRPr lang="it-IT"/>
          </a:p>
        </p:txBody>
      </p:sp>
      <p:sp>
        <p:nvSpPr>
          <p:cNvPr id="5" name="Segnaposto piè di pagina 4">
            <a:extLst>
              <a:ext uri="{FF2B5EF4-FFF2-40B4-BE49-F238E27FC236}">
                <a16:creationId xmlns:a16="http://schemas.microsoft.com/office/drawing/2014/main" id="{30A864DB-EC81-45F8-9406-D94EE90817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85E021-45BB-4690-8D51-728B3CA837D6}"/>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7951232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l_testo 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p:nvPr>
        </p:nvSpPr>
        <p:spPr>
          <a:xfrm>
            <a:off x="541867" y="3307267"/>
            <a:ext cx="11223660" cy="448815"/>
          </a:xfrm>
        </p:spPr>
        <p:txBody>
          <a:bodyPr>
            <a:normAutofit/>
          </a:bodyPr>
          <a:lstStyle>
            <a:lvl1pPr marL="0" indent="0">
              <a:lnSpc>
                <a:spcPts val="2400"/>
              </a:lnSpc>
              <a:spcBef>
                <a:spcPts val="0"/>
              </a:spcBef>
              <a:buNone/>
              <a:defRPr sz="2000" b="1"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11" name="Text Placeholder 2"/>
          <p:cNvSpPr>
            <a:spLocks noGrp="1"/>
          </p:cNvSpPr>
          <p:nvPr>
            <p:ph type="body" idx="15"/>
          </p:nvPr>
        </p:nvSpPr>
        <p:spPr>
          <a:xfrm>
            <a:off x="541867" y="1825129"/>
            <a:ext cx="11223660" cy="639762"/>
          </a:xfrm>
        </p:spPr>
        <p:txBody>
          <a:bodyPr anchor="b">
            <a:normAutofit/>
          </a:bodyPr>
          <a:lstStyle>
            <a:lvl1pPr marL="0" indent="0">
              <a:lnSpc>
                <a:spcPts val="3400"/>
              </a:lnSpc>
              <a:spcBef>
                <a:spcPts val="0"/>
              </a:spcBef>
              <a:buNone/>
              <a:defRPr sz="3500" b="0" i="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12" name="Content Placeholder 3"/>
          <p:cNvSpPr>
            <a:spLocks noGrp="1"/>
          </p:cNvSpPr>
          <p:nvPr>
            <p:ph sz="half" idx="2"/>
          </p:nvPr>
        </p:nvSpPr>
        <p:spPr>
          <a:xfrm>
            <a:off x="537633" y="3756082"/>
            <a:ext cx="11238281" cy="2370081"/>
          </a:xfrm>
        </p:spPr>
        <p:txBody>
          <a:bodyPr>
            <a:normAutofit/>
          </a:bodyPr>
          <a:lstStyle>
            <a:lvl1pPr marL="0" indent="0">
              <a:lnSpc>
                <a:spcPts val="2100"/>
              </a:lnSpc>
              <a:spcBef>
                <a:spcPts val="0"/>
              </a:spcBef>
              <a:buNone/>
              <a:defRPr sz="1600" b="0" i="0">
                <a:latin typeface="Arial"/>
                <a:cs typeface="Arial"/>
              </a:defRPr>
            </a:lvl1pPr>
            <a:lvl2pPr marL="0" indent="0">
              <a:buFont typeface="Arial"/>
              <a:buNone/>
              <a:defRPr sz="1600" b="0" i="0">
                <a:latin typeface="Source Sans Pro Light"/>
                <a:cs typeface="Source Sans Pro Light"/>
              </a:defRPr>
            </a:lvl2pPr>
            <a:lvl3pPr marL="0" indent="0">
              <a:buFont typeface="Arial"/>
              <a:buNone/>
              <a:defRPr sz="1600" b="0" i="0">
                <a:latin typeface="Source Sans Pro Light"/>
                <a:cs typeface="Source Sans Pro Light"/>
              </a:defRPr>
            </a:lvl3pPr>
            <a:lvl4pPr marL="0" indent="0">
              <a:buFont typeface="Arial"/>
              <a:buNone/>
              <a:defRPr sz="1600" b="0" i="0">
                <a:latin typeface="Source Sans Pro Light"/>
                <a:cs typeface="Source Sans Pro Light"/>
              </a:defRPr>
            </a:lvl4pPr>
            <a:lvl5pPr marL="0" indent="0">
              <a:buFont typeface="Arial"/>
              <a:buNone/>
              <a:defRPr sz="1600" b="0" i="0">
                <a:latin typeface="Source Sans Pro Light"/>
                <a:cs typeface="Source Sans Pro Light"/>
              </a:defRPr>
            </a:lvl5pPr>
            <a:lvl6pPr>
              <a:defRPr sz="1600"/>
            </a:lvl6pPr>
            <a:lvl7pPr>
              <a:defRPr sz="1600"/>
            </a:lvl7pPr>
            <a:lvl8pPr>
              <a:defRPr sz="1600"/>
            </a:lvl8pPr>
            <a:lvl9pPr>
              <a:defRPr sz="1600"/>
            </a:lvl9pPr>
          </a:lstStyle>
          <a:p>
            <a:pPr lvl="0"/>
            <a:r>
              <a:rPr lang="it-IT"/>
              <a:t>Fare clic per modificare stili del testo dello schema</a:t>
            </a:r>
          </a:p>
        </p:txBody>
      </p:sp>
      <p:sp>
        <p:nvSpPr>
          <p:cNvPr id="6" name="Segnaposto data 3">
            <a:extLst>
              <a:ext uri="{FF2B5EF4-FFF2-40B4-BE49-F238E27FC236}">
                <a16:creationId xmlns:a16="http://schemas.microsoft.com/office/drawing/2014/main" id="{168E128E-1738-43AC-BE3E-F2FD8B6F2619}"/>
              </a:ext>
            </a:extLst>
          </p:cNvPr>
          <p:cNvSpPr>
            <a:spLocks noGrp="1"/>
          </p:cNvSpPr>
          <p:nvPr>
            <p:ph type="dt" sz="half" idx="16"/>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80F608AC-4903-449D-A09A-299EBD1BEED9}" type="datetime1">
              <a:rPr lang="it-IT" smtClean="0"/>
              <a:t>20/03/2019</a:t>
            </a:fld>
            <a:endParaRPr lang="it-IT" dirty="0"/>
          </a:p>
        </p:txBody>
      </p:sp>
      <p:sp>
        <p:nvSpPr>
          <p:cNvPr id="7" name="Segnaposto piè di pagina 4">
            <a:extLst>
              <a:ext uri="{FF2B5EF4-FFF2-40B4-BE49-F238E27FC236}">
                <a16:creationId xmlns:a16="http://schemas.microsoft.com/office/drawing/2014/main" id="{CB6F2423-9AE0-4ED8-B9F2-51AB84E2778C}"/>
              </a:ext>
            </a:extLst>
          </p:cNvPr>
          <p:cNvSpPr>
            <a:spLocks noGrp="1"/>
          </p:cNvSpPr>
          <p:nvPr>
            <p:ph type="ftr" sz="quarter" idx="17"/>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9" name="Segnaposto numero diapositiva 5">
            <a:extLst>
              <a:ext uri="{FF2B5EF4-FFF2-40B4-BE49-F238E27FC236}">
                <a16:creationId xmlns:a16="http://schemas.microsoft.com/office/drawing/2014/main" id="{01F66768-5CCE-4D69-9BDC-8B7D4D61CDF3}"/>
              </a:ext>
            </a:extLst>
          </p:cNvPr>
          <p:cNvSpPr>
            <a:spLocks noGrp="1"/>
          </p:cNvSpPr>
          <p:nvPr>
            <p:ph type="sldNum" sz="quarter" idx="18"/>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FB5ED370-4D14-4CBA-9919-9E2524F1F34B}" type="slidenum">
              <a:rPr lang="it-IT"/>
              <a:pPr>
                <a:defRPr/>
              </a:pPr>
              <a:t>‹N›</a:t>
            </a:fld>
            <a:endParaRPr lang="it-IT"/>
          </a:p>
        </p:txBody>
      </p:sp>
    </p:spTree>
    <p:extLst>
      <p:ext uri="{BB962C8B-B14F-4D97-AF65-F5344CB8AC3E}">
        <p14:creationId xmlns:p14="http://schemas.microsoft.com/office/powerpoint/2010/main" val="18255412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L_testo+immagine 3">
    <p:spTree>
      <p:nvGrpSpPr>
        <p:cNvPr id="1" name=""/>
        <p:cNvGrpSpPr/>
        <p:nvPr/>
      </p:nvGrpSpPr>
      <p:grpSpPr>
        <a:xfrm>
          <a:off x="0" y="0"/>
          <a:ext cx="0" cy="0"/>
          <a:chOff x="0" y="0"/>
          <a:chExt cx="0" cy="0"/>
        </a:xfrm>
      </p:grpSpPr>
      <p:sp>
        <p:nvSpPr>
          <p:cNvPr id="2" name="Titolo 1"/>
          <p:cNvSpPr>
            <a:spLocks noGrp="1"/>
          </p:cNvSpPr>
          <p:nvPr>
            <p:ph type="title"/>
          </p:nvPr>
        </p:nvSpPr>
        <p:spPr>
          <a:xfrm>
            <a:off x="541867" y="412750"/>
            <a:ext cx="11223663" cy="929510"/>
          </a:xfrm>
        </p:spPr>
        <p:txBody>
          <a:bodyPr/>
          <a:lstStyle>
            <a:lvl1pPr>
              <a:lnSpc>
                <a:spcPts val="4200"/>
              </a:lnSpc>
              <a:defRPr b="0" i="0">
                <a:solidFill>
                  <a:schemeClr val="accent1"/>
                </a:solidFill>
                <a:latin typeface="Arial"/>
                <a:cs typeface="Arial"/>
              </a:defRPr>
            </a:lvl1pPr>
          </a:lstStyle>
          <a:p>
            <a:r>
              <a:rPr lang="it-IT" dirty="0"/>
              <a:t>Fare clic per modificare stile</a:t>
            </a:r>
          </a:p>
        </p:txBody>
      </p:sp>
      <p:sp>
        <p:nvSpPr>
          <p:cNvPr id="8" name="Text Placeholder 2"/>
          <p:cNvSpPr>
            <a:spLocks noGrp="1"/>
          </p:cNvSpPr>
          <p:nvPr>
            <p:ph type="body" idx="1"/>
          </p:nvPr>
        </p:nvSpPr>
        <p:spPr>
          <a:xfrm>
            <a:off x="541866" y="1309928"/>
            <a:ext cx="6640060" cy="639762"/>
          </a:xfrm>
        </p:spPr>
        <p:txBody>
          <a:bodyPr anchor="b">
            <a:normAutofit/>
          </a:bodyPr>
          <a:lstStyle>
            <a:lvl1pPr marL="0" indent="0">
              <a:lnSpc>
                <a:spcPts val="2400"/>
              </a:lnSpc>
              <a:spcBef>
                <a:spcPts val="0"/>
              </a:spcBef>
              <a:buNone/>
              <a:defRPr sz="2000" b="1" i="0">
                <a:solidFill>
                  <a:schemeClr val="tx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9" name="Content Placeholder 2"/>
          <p:cNvSpPr>
            <a:spLocks noGrp="1"/>
          </p:cNvSpPr>
          <p:nvPr>
            <p:ph sz="half" idx="13"/>
          </p:nvPr>
        </p:nvSpPr>
        <p:spPr>
          <a:xfrm>
            <a:off x="7277372" y="1309929"/>
            <a:ext cx="4488157" cy="4878149"/>
          </a:xfrm>
        </p:spPr>
        <p:txBody>
          <a:bodyPr/>
          <a:lstStyle>
            <a:lvl1pPr marL="0" indent="0">
              <a:buNone/>
              <a:defRPr sz="2800">
                <a:solidFill>
                  <a:srgbClr val="004288"/>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10" name="Text Placeholder 2"/>
          <p:cNvSpPr>
            <a:spLocks noGrp="1"/>
          </p:cNvSpPr>
          <p:nvPr>
            <p:ph type="body" idx="14"/>
          </p:nvPr>
        </p:nvSpPr>
        <p:spPr>
          <a:xfrm>
            <a:off x="541866" y="1949691"/>
            <a:ext cx="6640060" cy="4238386"/>
          </a:xfrm>
        </p:spPr>
        <p:txBody>
          <a:bodyPr>
            <a:normAutofit/>
          </a:bodyPr>
          <a:lstStyle>
            <a:lvl1pPr marL="0" indent="0">
              <a:lnSpc>
                <a:spcPts val="2100"/>
              </a:lnSpc>
              <a:spcBef>
                <a:spcPts val="0"/>
              </a:spcBef>
              <a:buNone/>
              <a:defRPr sz="1600" b="0" i="0">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data 3">
            <a:extLst>
              <a:ext uri="{FF2B5EF4-FFF2-40B4-BE49-F238E27FC236}">
                <a16:creationId xmlns:a16="http://schemas.microsoft.com/office/drawing/2014/main" id="{6B92E18A-026D-4EFD-A389-EB2F25208F48}"/>
              </a:ext>
            </a:extLst>
          </p:cNvPr>
          <p:cNvSpPr>
            <a:spLocks noGrp="1"/>
          </p:cNvSpPr>
          <p:nvPr>
            <p:ph type="dt" sz="half" idx="15"/>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B1C5C9D3-9F46-49C8-942C-7CA7B4936E5C}" type="datetime1">
              <a:rPr lang="it-IT" smtClean="0"/>
              <a:t>20/03/2019</a:t>
            </a:fld>
            <a:endParaRPr lang="it-IT" dirty="0"/>
          </a:p>
        </p:txBody>
      </p:sp>
      <p:sp>
        <p:nvSpPr>
          <p:cNvPr id="7" name="Segnaposto piè di pagina 4">
            <a:extLst>
              <a:ext uri="{FF2B5EF4-FFF2-40B4-BE49-F238E27FC236}">
                <a16:creationId xmlns:a16="http://schemas.microsoft.com/office/drawing/2014/main" id="{C9911C18-7C30-47CC-95A3-E84C5209D01A}"/>
              </a:ext>
            </a:extLst>
          </p:cNvPr>
          <p:cNvSpPr>
            <a:spLocks noGrp="1"/>
          </p:cNvSpPr>
          <p:nvPr>
            <p:ph type="ftr" sz="quarter" idx="16"/>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11" name="Segnaposto numero diapositiva 5">
            <a:extLst>
              <a:ext uri="{FF2B5EF4-FFF2-40B4-BE49-F238E27FC236}">
                <a16:creationId xmlns:a16="http://schemas.microsoft.com/office/drawing/2014/main" id="{31901E41-B1C5-4048-B773-322150AF971D}"/>
              </a:ext>
            </a:extLst>
          </p:cNvPr>
          <p:cNvSpPr>
            <a:spLocks noGrp="1"/>
          </p:cNvSpPr>
          <p:nvPr>
            <p:ph type="sldNum" sz="quarter" idx="17"/>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5427EEA9-405F-4E26-B0D6-CBE1C33EBDAA}" type="slidenum">
              <a:rPr lang="it-IT"/>
              <a:pPr>
                <a:defRPr/>
              </a:pPr>
              <a:t>‹N›</a:t>
            </a:fld>
            <a:endParaRPr lang="it-IT"/>
          </a:p>
        </p:txBody>
      </p:sp>
    </p:spTree>
    <p:extLst>
      <p:ext uri="{BB962C8B-B14F-4D97-AF65-F5344CB8AC3E}">
        <p14:creationId xmlns:p14="http://schemas.microsoft.com/office/powerpoint/2010/main" val="2712883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L_testo 3">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1867" y="273051"/>
            <a:ext cx="11223661" cy="5853113"/>
          </a:xfrm>
        </p:spPr>
        <p:txBody>
          <a:bodyPr anchor="ctr">
            <a:normAutofit/>
          </a:bodyPr>
          <a:lstStyle>
            <a:lvl1pPr>
              <a:lnSpc>
                <a:spcPts val="6800"/>
              </a:lnSpc>
              <a:spcBef>
                <a:spcPts val="0"/>
              </a:spcBef>
              <a:defRPr sz="6000" b="0" i="0" u="sng">
                <a:solidFill>
                  <a:schemeClr val="accent1"/>
                </a:solidFill>
                <a:uFill>
                  <a:solidFill>
                    <a:schemeClr val="accent1"/>
                  </a:solidFill>
                </a:uFill>
                <a:latin typeface="Arial"/>
                <a:cs typeface="Arial"/>
              </a:defRPr>
            </a:lvl1pPr>
            <a:lvl2pPr>
              <a:defRPr sz="6000">
                <a:solidFill>
                  <a:schemeClr val="accent1"/>
                </a:solidFill>
                <a:latin typeface="Source Sans Pro Light"/>
                <a:cs typeface="Source Sans Pro Light"/>
              </a:defRPr>
            </a:lvl2pPr>
            <a:lvl3pPr>
              <a:defRPr sz="6000">
                <a:solidFill>
                  <a:schemeClr val="accent1"/>
                </a:solidFill>
                <a:latin typeface="Source Sans Pro Light"/>
                <a:cs typeface="Source Sans Pro Light"/>
              </a:defRPr>
            </a:lvl3pPr>
            <a:lvl4pPr>
              <a:defRPr sz="6000">
                <a:solidFill>
                  <a:schemeClr val="accent1"/>
                </a:solidFill>
                <a:latin typeface="Source Sans Pro Light"/>
                <a:cs typeface="Source Sans Pro Light"/>
              </a:defRPr>
            </a:lvl4pPr>
            <a:lvl5pPr>
              <a:defRPr sz="6000">
                <a:solidFill>
                  <a:schemeClr val="accent1"/>
                </a:solidFill>
                <a:latin typeface="Source Sans Pro Light"/>
                <a:cs typeface="Source Sans Pro Light"/>
              </a:defRPr>
            </a:lvl5pPr>
            <a:lvl6pPr>
              <a:defRPr sz="2000"/>
            </a:lvl6pPr>
            <a:lvl7pPr>
              <a:defRPr sz="2000"/>
            </a:lvl7pPr>
            <a:lvl8pPr>
              <a:defRPr sz="2000"/>
            </a:lvl8pPr>
            <a:lvl9pPr>
              <a:defRPr sz="2000"/>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4FEE0888-095F-4910-90CF-1D8A9913C371}"/>
              </a:ext>
            </a:extLst>
          </p:cNvPr>
          <p:cNvSpPr>
            <a:spLocks noGrp="1"/>
          </p:cNvSpPr>
          <p:nvPr>
            <p:ph type="dt" sz="half" idx="10"/>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3336FA2E-71A8-472F-9490-34979F7695AE}" type="datetime1">
              <a:rPr lang="it-IT" smtClean="0"/>
              <a:t>20/03/2019</a:t>
            </a:fld>
            <a:endParaRPr lang="it-IT" dirty="0"/>
          </a:p>
        </p:txBody>
      </p:sp>
      <p:sp>
        <p:nvSpPr>
          <p:cNvPr id="5" name="Segnaposto piè di pagina 4">
            <a:extLst>
              <a:ext uri="{FF2B5EF4-FFF2-40B4-BE49-F238E27FC236}">
                <a16:creationId xmlns:a16="http://schemas.microsoft.com/office/drawing/2014/main" id="{CB0309AF-1F48-4325-825C-347F4D052389}"/>
              </a:ext>
            </a:extLst>
          </p:cNvPr>
          <p:cNvSpPr>
            <a:spLocks noGrp="1"/>
          </p:cNvSpPr>
          <p:nvPr>
            <p:ph type="ftr" sz="quarter" idx="11"/>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6" name="Segnaposto numero diapositiva 5">
            <a:extLst>
              <a:ext uri="{FF2B5EF4-FFF2-40B4-BE49-F238E27FC236}">
                <a16:creationId xmlns:a16="http://schemas.microsoft.com/office/drawing/2014/main" id="{43D5CF85-E74D-4467-A709-6C95C629B67E}"/>
              </a:ext>
            </a:extLst>
          </p:cNvPr>
          <p:cNvSpPr>
            <a:spLocks noGrp="1"/>
          </p:cNvSpPr>
          <p:nvPr>
            <p:ph type="sldNum" sz="quarter" idx="12"/>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BB451699-3C4C-4832-B3E5-DC9BB9E912BC}" type="slidenum">
              <a:rPr lang="it-IT"/>
              <a:pPr>
                <a:defRPr/>
              </a:pPr>
              <a:t>‹N›</a:t>
            </a:fld>
            <a:endParaRPr lang="it-IT"/>
          </a:p>
        </p:txBody>
      </p:sp>
    </p:spTree>
    <p:extLst>
      <p:ext uri="{BB962C8B-B14F-4D97-AF65-F5344CB8AC3E}">
        <p14:creationId xmlns:p14="http://schemas.microsoft.com/office/powerpoint/2010/main" val="33117487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L_titolo+immagine ">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0" i="0">
                <a:solidFill>
                  <a:schemeClr val="accent1"/>
                </a:solidFill>
                <a:latin typeface="Arial"/>
                <a:cs typeface="Arial"/>
              </a:defRPr>
            </a:lvl1pPr>
          </a:lstStyle>
          <a:p>
            <a:r>
              <a:rPr lang="it-IT" dirty="0"/>
              <a:t>Fare clic per modificare stile</a:t>
            </a:r>
          </a:p>
        </p:txBody>
      </p:sp>
      <p:sp>
        <p:nvSpPr>
          <p:cNvPr id="9" name="Content Placeholder 2"/>
          <p:cNvSpPr>
            <a:spLocks noGrp="1"/>
          </p:cNvSpPr>
          <p:nvPr>
            <p:ph sz="half" idx="13"/>
          </p:nvPr>
        </p:nvSpPr>
        <p:spPr>
          <a:xfrm>
            <a:off x="541867" y="1309928"/>
            <a:ext cx="11223663" cy="4842118"/>
          </a:xfrm>
        </p:spPr>
        <p:txBody>
          <a:bodyPr/>
          <a:lstStyle>
            <a:lvl1pPr marL="0" indent="0">
              <a:buNone/>
              <a:defRPr sz="2800">
                <a:solidFill>
                  <a:srgbClr val="004288"/>
                </a:solidFill>
                <a:latin typeface="Arial"/>
                <a:cs typeface="Aria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
        <p:nvSpPr>
          <p:cNvPr id="4" name="Segnaposto data 3">
            <a:extLst>
              <a:ext uri="{FF2B5EF4-FFF2-40B4-BE49-F238E27FC236}">
                <a16:creationId xmlns:a16="http://schemas.microsoft.com/office/drawing/2014/main" id="{FFD3A0AD-B8AF-41D9-8E70-8E5F1FDF968D}"/>
              </a:ext>
            </a:extLst>
          </p:cNvPr>
          <p:cNvSpPr>
            <a:spLocks noGrp="1"/>
          </p:cNvSpPr>
          <p:nvPr>
            <p:ph type="dt" sz="half" idx="14"/>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fld id="{A17D93DD-98B2-4B23-85CE-10B1C0C88912}" type="datetime1">
              <a:rPr lang="it-IT" smtClean="0"/>
              <a:t>20/03/2019</a:t>
            </a:fld>
            <a:endParaRPr lang="it-IT" dirty="0"/>
          </a:p>
        </p:txBody>
      </p:sp>
      <p:sp>
        <p:nvSpPr>
          <p:cNvPr id="5" name="Segnaposto piè di pagina 4">
            <a:extLst>
              <a:ext uri="{FF2B5EF4-FFF2-40B4-BE49-F238E27FC236}">
                <a16:creationId xmlns:a16="http://schemas.microsoft.com/office/drawing/2014/main" id="{C5604744-2FD3-4643-B0F4-DB66A202BDD4}"/>
              </a:ext>
            </a:extLst>
          </p:cNvPr>
          <p:cNvSpPr>
            <a:spLocks noGrp="1"/>
          </p:cNvSpPr>
          <p:nvPr>
            <p:ph type="ftr" sz="quarter" idx="15"/>
          </p:nvPr>
        </p:nvSpPr>
        <p:spPr/>
        <p:txBody>
          <a:bodyPr/>
          <a:lstStyle>
            <a:lvl1pPr algn="l" defTabSz="914400" eaLnBrk="0" fontAlgn="base" hangingPunct="0">
              <a:lnSpc>
                <a:spcPts val="1400"/>
              </a:lnSpc>
              <a:spcBef>
                <a:spcPct val="0"/>
              </a:spcBef>
              <a:spcAft>
                <a:spcPct val="0"/>
              </a:spcAft>
              <a:defRPr sz="1300" b="0" i="0">
                <a:solidFill>
                  <a:srgbClr val="4B92DB"/>
                </a:solidFill>
                <a:latin typeface="Arial"/>
                <a:cs typeface="Arial"/>
              </a:defRPr>
            </a:lvl1pPr>
          </a:lstStyle>
          <a:p>
            <a:pPr>
              <a:defRPr/>
            </a:pPr>
            <a:endParaRPr lang="it-IT"/>
          </a:p>
        </p:txBody>
      </p:sp>
      <p:sp>
        <p:nvSpPr>
          <p:cNvPr id="6" name="Segnaposto numero diapositiva 5">
            <a:extLst>
              <a:ext uri="{FF2B5EF4-FFF2-40B4-BE49-F238E27FC236}">
                <a16:creationId xmlns:a16="http://schemas.microsoft.com/office/drawing/2014/main" id="{29C14BDC-5C2F-4264-B3FF-97735B4AF8FD}"/>
              </a:ext>
            </a:extLst>
          </p:cNvPr>
          <p:cNvSpPr>
            <a:spLocks noGrp="1"/>
          </p:cNvSpPr>
          <p:nvPr>
            <p:ph type="sldNum" sz="quarter" idx="16"/>
          </p:nvPr>
        </p:nvSpPr>
        <p:spPr/>
        <p:txBody>
          <a:bodyPr/>
          <a:lstStyle>
            <a:lvl1pPr algn="r" defTabSz="914400" eaLnBrk="0" fontAlgn="base" hangingPunct="0">
              <a:spcBef>
                <a:spcPct val="0"/>
              </a:spcBef>
              <a:spcAft>
                <a:spcPct val="0"/>
              </a:spcAft>
              <a:defRPr sz="1200" b="0" i="0">
                <a:solidFill>
                  <a:srgbClr val="4B92DB"/>
                </a:solidFill>
                <a:latin typeface="Arial"/>
                <a:cs typeface="Arial"/>
              </a:defRPr>
            </a:lvl1pPr>
          </a:lstStyle>
          <a:p>
            <a:pPr>
              <a:defRPr/>
            </a:pPr>
            <a:fld id="{A4A1E24C-9BBF-46B9-9D27-FC7AFDF2F3DA}" type="slidenum">
              <a:rPr lang="it-IT"/>
              <a:pPr>
                <a:defRPr/>
              </a:pPr>
              <a:t>‹N›</a:t>
            </a:fld>
            <a:endParaRPr lang="it-IT"/>
          </a:p>
        </p:txBody>
      </p:sp>
    </p:spTree>
    <p:extLst>
      <p:ext uri="{BB962C8B-B14F-4D97-AF65-F5344CB8AC3E}">
        <p14:creationId xmlns:p14="http://schemas.microsoft.com/office/powerpoint/2010/main" val="31650613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Chiusura">
    <p:bg>
      <p:bgPr>
        <a:gradFill rotWithShape="1">
          <a:gsLst>
            <a:gs pos="0">
              <a:srgbClr val="004288"/>
            </a:gs>
            <a:gs pos="39999">
              <a:srgbClr val="004288"/>
            </a:gs>
            <a:gs pos="100000">
              <a:srgbClr val="1A124D"/>
            </a:gs>
          </a:gsLst>
          <a:lin ang="19200000"/>
        </a:gradFill>
        <a:effectLst/>
      </p:bgPr>
    </p:bg>
    <p:spTree>
      <p:nvGrpSpPr>
        <p:cNvPr id="1" name=""/>
        <p:cNvGrpSpPr/>
        <p:nvPr/>
      </p:nvGrpSpPr>
      <p:grpSpPr>
        <a:xfrm>
          <a:off x="0" y="0"/>
          <a:ext cx="0" cy="0"/>
          <a:chOff x="0" y="0"/>
          <a:chExt cx="0" cy="0"/>
        </a:xfrm>
      </p:grpSpPr>
      <p:pic>
        <p:nvPicPr>
          <p:cNvPr id="2" name="Immagine 6">
            <a:extLst>
              <a:ext uri="{FF2B5EF4-FFF2-40B4-BE49-F238E27FC236}">
                <a16:creationId xmlns:a16="http://schemas.microsoft.com/office/drawing/2014/main" id="{25EA4EA2-B582-4C52-848D-678730C30F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4567" y="529388"/>
            <a:ext cx="2817316" cy="66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11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5A0553-06FE-4BEE-8CA0-D7DDF630D26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id="{42F7D23A-8EC9-4573-A2B2-F75226D18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AC3E889-5C51-4B7D-BFF5-ED301CEF6DB0}"/>
              </a:ext>
            </a:extLst>
          </p:cNvPr>
          <p:cNvSpPr>
            <a:spLocks noGrp="1"/>
          </p:cNvSpPr>
          <p:nvPr>
            <p:ph type="dt" sz="half" idx="10"/>
          </p:nvPr>
        </p:nvSpPr>
        <p:spPr/>
        <p:txBody>
          <a:bodyPr/>
          <a:lstStyle/>
          <a:p>
            <a:fld id="{E74F4442-D66A-46EF-9197-D4D3DEBBB250}" type="datetime1">
              <a:rPr lang="it-IT" smtClean="0"/>
              <a:t>20/03/2019</a:t>
            </a:fld>
            <a:endParaRPr lang="it-IT"/>
          </a:p>
        </p:txBody>
      </p:sp>
      <p:sp>
        <p:nvSpPr>
          <p:cNvPr id="5" name="Segnaposto piè di pagina 4">
            <a:extLst>
              <a:ext uri="{FF2B5EF4-FFF2-40B4-BE49-F238E27FC236}">
                <a16:creationId xmlns:a16="http://schemas.microsoft.com/office/drawing/2014/main" id="{C6F84736-8FA3-42DD-8A90-930DD87D641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81174-2CC6-4F08-B816-BEFE4E50E5BE}"/>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3705102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610B34-96D8-46B6-87B6-0DFC1F1E6583}"/>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17FDB3F6-4CB9-4BC6-8795-0A3B77740593}"/>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C1675C6-B06B-4DBA-A879-A5866F514050}"/>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846CA00-1DD0-4FB4-AD57-570A1E0471C0}"/>
              </a:ext>
            </a:extLst>
          </p:cNvPr>
          <p:cNvSpPr>
            <a:spLocks noGrp="1"/>
          </p:cNvSpPr>
          <p:nvPr>
            <p:ph type="dt" sz="half" idx="10"/>
          </p:nvPr>
        </p:nvSpPr>
        <p:spPr/>
        <p:txBody>
          <a:bodyPr/>
          <a:lstStyle/>
          <a:p>
            <a:fld id="{00C121BE-ADE0-4513-B7CA-0C5EBD3CC6B4}" type="datetime1">
              <a:rPr lang="it-IT" smtClean="0"/>
              <a:t>20/03/2019</a:t>
            </a:fld>
            <a:endParaRPr lang="it-IT"/>
          </a:p>
        </p:txBody>
      </p:sp>
      <p:sp>
        <p:nvSpPr>
          <p:cNvPr id="6" name="Segnaposto piè di pagina 5">
            <a:extLst>
              <a:ext uri="{FF2B5EF4-FFF2-40B4-BE49-F238E27FC236}">
                <a16:creationId xmlns:a16="http://schemas.microsoft.com/office/drawing/2014/main" id="{1BC2E6FB-626C-41F9-AC99-DAC381524A9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CD385FF-C040-49FF-838E-A624DA99BC2F}"/>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96710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55CB42-B65A-459B-8B46-1162F2CBF0AE}"/>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D5731573-6107-4042-8E4C-4CEA52E0EE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DB38F67-6BF8-4385-9C57-EC529D80CA03}"/>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6280181-F394-4895-9071-DDA38D080F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C942E8D0-68CD-415A-851E-89480D7DF63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6A36F67-2FEE-4C30-B49B-E32319187250}"/>
              </a:ext>
            </a:extLst>
          </p:cNvPr>
          <p:cNvSpPr>
            <a:spLocks noGrp="1"/>
          </p:cNvSpPr>
          <p:nvPr>
            <p:ph type="dt" sz="half" idx="10"/>
          </p:nvPr>
        </p:nvSpPr>
        <p:spPr/>
        <p:txBody>
          <a:bodyPr/>
          <a:lstStyle/>
          <a:p>
            <a:fld id="{D1A3C332-51FC-4BE9-8394-F85C4749F57A}" type="datetime1">
              <a:rPr lang="it-IT" smtClean="0"/>
              <a:t>20/03/2019</a:t>
            </a:fld>
            <a:endParaRPr lang="it-IT"/>
          </a:p>
        </p:txBody>
      </p:sp>
      <p:sp>
        <p:nvSpPr>
          <p:cNvPr id="8" name="Segnaposto piè di pagina 7">
            <a:extLst>
              <a:ext uri="{FF2B5EF4-FFF2-40B4-BE49-F238E27FC236}">
                <a16:creationId xmlns:a16="http://schemas.microsoft.com/office/drawing/2014/main" id="{97CC4A78-5CB8-48A0-ACD3-BE3BD09486B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456B8CC-EF40-42AA-8582-C2306CBB08C1}"/>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277636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76A34A-22CA-4A36-ACE4-A92145C5C0F3}"/>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67FFE743-4DA2-4E02-8502-3108D4E7E8BE}"/>
              </a:ext>
            </a:extLst>
          </p:cNvPr>
          <p:cNvSpPr>
            <a:spLocks noGrp="1"/>
          </p:cNvSpPr>
          <p:nvPr>
            <p:ph type="dt" sz="half" idx="10"/>
          </p:nvPr>
        </p:nvSpPr>
        <p:spPr/>
        <p:txBody>
          <a:bodyPr/>
          <a:lstStyle/>
          <a:p>
            <a:fld id="{26CFCBA9-4ED1-4679-A2EC-6A910212473D}" type="datetime1">
              <a:rPr lang="it-IT" smtClean="0"/>
              <a:t>20/03/2019</a:t>
            </a:fld>
            <a:endParaRPr lang="it-IT"/>
          </a:p>
        </p:txBody>
      </p:sp>
      <p:sp>
        <p:nvSpPr>
          <p:cNvPr id="4" name="Segnaposto piè di pagina 3">
            <a:extLst>
              <a:ext uri="{FF2B5EF4-FFF2-40B4-BE49-F238E27FC236}">
                <a16:creationId xmlns:a16="http://schemas.microsoft.com/office/drawing/2014/main" id="{49E4602D-6D7B-4CEF-AC6E-02F308C6785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D8D2BD3-671E-45AF-A8B8-CA014ED0CBC5}"/>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332361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9F853CA-157E-4BC8-A663-2739730B7D31}"/>
              </a:ext>
            </a:extLst>
          </p:cNvPr>
          <p:cNvSpPr>
            <a:spLocks noGrp="1"/>
          </p:cNvSpPr>
          <p:nvPr>
            <p:ph type="dt" sz="half" idx="10"/>
          </p:nvPr>
        </p:nvSpPr>
        <p:spPr/>
        <p:txBody>
          <a:bodyPr/>
          <a:lstStyle/>
          <a:p>
            <a:fld id="{0AD27113-8755-4F60-A1D1-B8BE47E2DD7E}" type="datetime1">
              <a:rPr lang="it-IT" smtClean="0"/>
              <a:t>20/03/2019</a:t>
            </a:fld>
            <a:endParaRPr lang="it-IT"/>
          </a:p>
        </p:txBody>
      </p:sp>
      <p:sp>
        <p:nvSpPr>
          <p:cNvPr id="3" name="Segnaposto piè di pagina 2">
            <a:extLst>
              <a:ext uri="{FF2B5EF4-FFF2-40B4-BE49-F238E27FC236}">
                <a16:creationId xmlns:a16="http://schemas.microsoft.com/office/drawing/2014/main" id="{924A0D02-FABE-4C09-9EE8-3C9600D10D0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FABFBDD-01BB-4B8E-9F4A-2666E616AE5A}"/>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1180856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7826B4-0900-497A-80B3-6C7B06EF961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id="{BBB73BFF-02D3-4B44-A8CD-6063FC9EF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698F658-905D-47B3-B131-038893CA6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C33B9C07-F330-4557-A990-DD4074B77006}"/>
              </a:ext>
            </a:extLst>
          </p:cNvPr>
          <p:cNvSpPr>
            <a:spLocks noGrp="1"/>
          </p:cNvSpPr>
          <p:nvPr>
            <p:ph type="dt" sz="half" idx="10"/>
          </p:nvPr>
        </p:nvSpPr>
        <p:spPr/>
        <p:txBody>
          <a:bodyPr/>
          <a:lstStyle/>
          <a:p>
            <a:fld id="{811E2174-0147-4F15-BC77-385061B4F66F}" type="datetime1">
              <a:rPr lang="it-IT" smtClean="0"/>
              <a:t>20/03/2019</a:t>
            </a:fld>
            <a:endParaRPr lang="it-IT"/>
          </a:p>
        </p:txBody>
      </p:sp>
      <p:sp>
        <p:nvSpPr>
          <p:cNvPr id="6" name="Segnaposto piè di pagina 5">
            <a:extLst>
              <a:ext uri="{FF2B5EF4-FFF2-40B4-BE49-F238E27FC236}">
                <a16:creationId xmlns:a16="http://schemas.microsoft.com/office/drawing/2014/main" id="{87D19849-A0B9-492B-9C8C-5B83E3D3312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0913D84-B1F2-4028-BBD0-177E71A87F51}"/>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742680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4C7A61-3328-41DE-BA12-2B286D4527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id="{1BD6023B-7009-420E-B01F-B3AA2D4EE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E5FA27E-AD7A-4DF5-A23D-DE12F6887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E41ACE0-C763-4DE2-AE1A-58463934C8E5}"/>
              </a:ext>
            </a:extLst>
          </p:cNvPr>
          <p:cNvSpPr>
            <a:spLocks noGrp="1"/>
          </p:cNvSpPr>
          <p:nvPr>
            <p:ph type="dt" sz="half" idx="10"/>
          </p:nvPr>
        </p:nvSpPr>
        <p:spPr/>
        <p:txBody>
          <a:bodyPr/>
          <a:lstStyle/>
          <a:p>
            <a:fld id="{7684CB30-ECAB-4C1A-8CFD-F7050CB2F39E}" type="datetime1">
              <a:rPr lang="it-IT" smtClean="0"/>
              <a:t>20/03/2019</a:t>
            </a:fld>
            <a:endParaRPr lang="it-IT"/>
          </a:p>
        </p:txBody>
      </p:sp>
      <p:sp>
        <p:nvSpPr>
          <p:cNvPr id="6" name="Segnaposto piè di pagina 5">
            <a:extLst>
              <a:ext uri="{FF2B5EF4-FFF2-40B4-BE49-F238E27FC236}">
                <a16:creationId xmlns:a16="http://schemas.microsoft.com/office/drawing/2014/main" id="{0FCDEC00-899A-4639-83DE-FAC8310AD9B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E3340D4-D627-4187-97E6-CA1F9FFBB481}"/>
              </a:ext>
            </a:extLst>
          </p:cNvPr>
          <p:cNvSpPr>
            <a:spLocks noGrp="1"/>
          </p:cNvSpPr>
          <p:nvPr>
            <p:ph type="sldNum" sz="quarter" idx="12"/>
          </p:nvPr>
        </p:nvSpPr>
        <p:spPr/>
        <p:txBody>
          <a:bodyPr/>
          <a:lstStyle/>
          <a:p>
            <a:fld id="{DFCDB558-D404-46A0-80BB-E0FA3373A935}" type="slidenum">
              <a:rPr lang="it-IT" smtClean="0"/>
              <a:t>‹N›</a:t>
            </a:fld>
            <a:endParaRPr lang="it-IT"/>
          </a:p>
        </p:txBody>
      </p:sp>
    </p:spTree>
    <p:extLst>
      <p:ext uri="{BB962C8B-B14F-4D97-AF65-F5344CB8AC3E}">
        <p14:creationId xmlns:p14="http://schemas.microsoft.com/office/powerpoint/2010/main" val="213193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00DEDEF-A1FB-4607-8B51-2F73B3256F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9616D4DF-521C-4FD0-BE1B-E1568ED89A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DCB2A7-0F8B-4BC9-9D8D-5364FC1ED7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B2DBD-9A58-4615-9803-4A1BA474C809}" type="datetime1">
              <a:rPr lang="it-IT" smtClean="0"/>
              <a:t>20/03/2019</a:t>
            </a:fld>
            <a:endParaRPr lang="it-IT"/>
          </a:p>
        </p:txBody>
      </p:sp>
      <p:sp>
        <p:nvSpPr>
          <p:cNvPr id="5" name="Segnaposto piè di pagina 4">
            <a:extLst>
              <a:ext uri="{FF2B5EF4-FFF2-40B4-BE49-F238E27FC236}">
                <a16:creationId xmlns:a16="http://schemas.microsoft.com/office/drawing/2014/main" id="{5A4721BA-F99A-4258-98EE-1613EC062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5934BD8-1C55-4824-95E9-B0A9DACA5E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DB558-D404-46A0-80BB-E0FA3373A935}" type="slidenum">
              <a:rPr lang="it-IT" smtClean="0"/>
              <a:t>‹N›</a:t>
            </a:fld>
            <a:endParaRPr lang="it-IT"/>
          </a:p>
        </p:txBody>
      </p:sp>
    </p:spTree>
    <p:extLst>
      <p:ext uri="{BB962C8B-B14F-4D97-AF65-F5344CB8AC3E}">
        <p14:creationId xmlns:p14="http://schemas.microsoft.com/office/powerpoint/2010/main" val="5490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egnaposto titolo 1">
            <a:extLst>
              <a:ext uri="{FF2B5EF4-FFF2-40B4-BE49-F238E27FC236}">
                <a16:creationId xmlns:a16="http://schemas.microsoft.com/office/drawing/2014/main" id="{A7FD0569-9420-4EAD-AB98-25E1A752E20E}"/>
              </a:ext>
            </a:extLst>
          </p:cNvPr>
          <p:cNvSpPr>
            <a:spLocks noGrp="1"/>
          </p:cNvSpPr>
          <p:nvPr>
            <p:ph type="title"/>
          </p:nvPr>
        </p:nvSpPr>
        <p:spPr bwMode="auto">
          <a:xfrm>
            <a:off x="541867" y="412751"/>
            <a:ext cx="11108267"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it-IT" altLang="it-IT"/>
              <a:t>Fare clic per modificare stile</a:t>
            </a:r>
          </a:p>
        </p:txBody>
      </p:sp>
      <p:sp>
        <p:nvSpPr>
          <p:cNvPr id="2051" name="Segnaposto testo 2">
            <a:extLst>
              <a:ext uri="{FF2B5EF4-FFF2-40B4-BE49-F238E27FC236}">
                <a16:creationId xmlns:a16="http://schemas.microsoft.com/office/drawing/2014/main" id="{3CB7FC90-11E7-4080-8821-C4E73D8EEA97}"/>
              </a:ext>
            </a:extLst>
          </p:cNvPr>
          <p:cNvSpPr>
            <a:spLocks noGrp="1"/>
          </p:cNvSpPr>
          <p:nvPr>
            <p:ph type="body" idx="1"/>
          </p:nvPr>
        </p:nvSpPr>
        <p:spPr bwMode="auto">
          <a:xfrm>
            <a:off x="541867" y="1600201"/>
            <a:ext cx="1110826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FB7F3B34-5972-4DC6-829C-BBA9E6C64C74}"/>
              </a:ext>
            </a:extLst>
          </p:cNvPr>
          <p:cNvSpPr>
            <a:spLocks noGrp="1"/>
          </p:cNvSpPr>
          <p:nvPr>
            <p:ph type="dt" sz="half" idx="2"/>
          </p:nvPr>
        </p:nvSpPr>
        <p:spPr>
          <a:xfrm>
            <a:off x="4275667" y="6219825"/>
            <a:ext cx="2844800" cy="255588"/>
          </a:xfrm>
          <a:prstGeom prst="rect">
            <a:avLst/>
          </a:prstGeom>
        </p:spPr>
        <p:txBody>
          <a:bodyPr vert="horz" lIns="0" tIns="0" rIns="0" bIns="0" rtlCol="0" anchor="b"/>
          <a:lstStyle>
            <a:lvl1pPr algn="l" defTabSz="457200" eaLnBrk="1" fontAlgn="auto" hangingPunct="1">
              <a:lnSpc>
                <a:spcPts val="1400"/>
              </a:lnSpc>
              <a:spcBef>
                <a:spcPts val="0"/>
              </a:spcBef>
              <a:spcAft>
                <a:spcPts val="0"/>
              </a:spcAft>
              <a:defRPr sz="1300" b="0" i="0">
                <a:solidFill>
                  <a:srgbClr val="4B92DB"/>
                </a:solidFill>
                <a:latin typeface="Arial"/>
                <a:cs typeface="Arial"/>
              </a:defRPr>
            </a:lvl1pPr>
          </a:lstStyle>
          <a:p>
            <a:pPr>
              <a:defRPr/>
            </a:pPr>
            <a:fld id="{E31B7D87-7FED-4F71-A954-FCB8F4D18921}" type="datetime1">
              <a:rPr lang="it-IT" smtClean="0"/>
              <a:t>20/03/2019</a:t>
            </a:fld>
            <a:endParaRPr lang="it-IT" dirty="0"/>
          </a:p>
        </p:txBody>
      </p:sp>
      <p:sp>
        <p:nvSpPr>
          <p:cNvPr id="5" name="Segnaposto piè di pagina 4">
            <a:extLst>
              <a:ext uri="{FF2B5EF4-FFF2-40B4-BE49-F238E27FC236}">
                <a16:creationId xmlns:a16="http://schemas.microsoft.com/office/drawing/2014/main" id="{4C5838C4-0829-4D64-9463-80C78FA9550A}"/>
              </a:ext>
            </a:extLst>
          </p:cNvPr>
          <p:cNvSpPr>
            <a:spLocks noGrp="1"/>
          </p:cNvSpPr>
          <p:nvPr>
            <p:ph type="ftr" sz="quarter" idx="3"/>
          </p:nvPr>
        </p:nvSpPr>
        <p:spPr>
          <a:xfrm>
            <a:off x="541867" y="6219825"/>
            <a:ext cx="3733800" cy="255588"/>
          </a:xfrm>
          <a:prstGeom prst="rect">
            <a:avLst/>
          </a:prstGeom>
        </p:spPr>
        <p:txBody>
          <a:bodyPr vert="horz" lIns="0" tIns="0" rIns="0" bIns="0" rtlCol="0" anchor="b"/>
          <a:lstStyle>
            <a:lvl1pPr algn="l" defTabSz="457200" eaLnBrk="1" fontAlgn="auto" hangingPunct="1">
              <a:lnSpc>
                <a:spcPts val="1400"/>
              </a:lnSpc>
              <a:spcBef>
                <a:spcPts val="0"/>
              </a:spcBef>
              <a:spcAft>
                <a:spcPts val="0"/>
              </a:spcAft>
              <a:defRPr sz="1300" b="0" i="0">
                <a:solidFill>
                  <a:srgbClr val="4B92DB"/>
                </a:solidFill>
                <a:latin typeface="Arial"/>
                <a:cs typeface="Arial"/>
              </a:defRPr>
            </a:lvl1pPr>
          </a:lstStyle>
          <a:p>
            <a:pPr>
              <a:defRPr/>
            </a:pPr>
            <a:endParaRPr lang="it-IT"/>
          </a:p>
        </p:txBody>
      </p:sp>
      <p:sp>
        <p:nvSpPr>
          <p:cNvPr id="6" name="Segnaposto numero diapositiva 5">
            <a:extLst>
              <a:ext uri="{FF2B5EF4-FFF2-40B4-BE49-F238E27FC236}">
                <a16:creationId xmlns:a16="http://schemas.microsoft.com/office/drawing/2014/main" id="{EF237A01-9B9F-4400-9B7C-A6206EE69855}"/>
              </a:ext>
            </a:extLst>
          </p:cNvPr>
          <p:cNvSpPr>
            <a:spLocks noGrp="1"/>
          </p:cNvSpPr>
          <p:nvPr>
            <p:ph type="sldNum" sz="quarter" idx="4"/>
          </p:nvPr>
        </p:nvSpPr>
        <p:spPr>
          <a:xfrm>
            <a:off x="8805333" y="6210301"/>
            <a:ext cx="2844800" cy="257175"/>
          </a:xfrm>
          <a:prstGeom prst="rect">
            <a:avLst/>
          </a:prstGeom>
        </p:spPr>
        <p:txBody>
          <a:bodyPr vert="horz" lIns="0" tIns="0" rIns="0" bIns="0" rtlCol="0" anchor="b"/>
          <a:lstStyle>
            <a:lvl1pPr algn="r" defTabSz="457200" eaLnBrk="1" fontAlgn="auto" hangingPunct="1">
              <a:spcBef>
                <a:spcPts val="0"/>
              </a:spcBef>
              <a:spcAft>
                <a:spcPts val="0"/>
              </a:spcAft>
              <a:defRPr sz="1200" b="0" i="0">
                <a:solidFill>
                  <a:srgbClr val="4B92DB"/>
                </a:solidFill>
                <a:latin typeface="Arial"/>
                <a:cs typeface="Arial"/>
              </a:defRPr>
            </a:lvl1pPr>
          </a:lstStyle>
          <a:p>
            <a:pPr>
              <a:defRPr/>
            </a:pPr>
            <a:fld id="{2302EC06-C855-4999-ADB1-8620816D8F00}" type="slidenum">
              <a:rPr lang="it-IT"/>
              <a:pPr>
                <a:defRPr/>
              </a:pPr>
              <a:t>‹N›</a:t>
            </a:fld>
            <a:endParaRPr lang="it-IT"/>
          </a:p>
        </p:txBody>
      </p:sp>
    </p:spTree>
    <p:extLst>
      <p:ext uri="{BB962C8B-B14F-4D97-AF65-F5344CB8AC3E}">
        <p14:creationId xmlns:p14="http://schemas.microsoft.com/office/powerpoint/2010/main" val="291564650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l" defTabSz="457200" rtl="0" eaLnBrk="0" fontAlgn="base" hangingPunct="0">
        <a:lnSpc>
          <a:spcPts val="4200"/>
        </a:lnSpc>
        <a:spcBef>
          <a:spcPct val="0"/>
        </a:spcBef>
        <a:spcAft>
          <a:spcPct val="0"/>
        </a:spcAft>
        <a:defRPr sz="4300" b="1" kern="1200">
          <a:solidFill>
            <a:schemeClr val="tx2"/>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p:titleStyle>
    <p:bodyStyle>
      <a:lvl1pPr algn="l" defTabSz="457200" rtl="0" eaLnBrk="0" fontAlgn="base" hangingPunct="0">
        <a:lnSpc>
          <a:spcPts val="3400"/>
        </a:lnSpc>
        <a:spcBef>
          <a:spcPct val="0"/>
        </a:spcBef>
        <a:spcAft>
          <a:spcPct val="0"/>
        </a:spcAft>
        <a:buFont typeface="Arial" panose="020B0604020202020204" pitchFamily="34" charset="0"/>
        <a:defRPr sz="2500" b="1" i="1" kern="1200">
          <a:solidFill>
            <a:schemeClr val="tx2"/>
          </a:solidFill>
          <a:latin typeface="Arial"/>
          <a:ea typeface="+mn-ea"/>
          <a:cs typeface="Arial"/>
        </a:defRPr>
      </a:lvl1pPr>
      <a:lvl2pPr algn="l" defTabSz="457200" rtl="0" eaLnBrk="0" fontAlgn="base" hangingPunct="0">
        <a:lnSpc>
          <a:spcPts val="2400"/>
        </a:lnSpc>
        <a:spcBef>
          <a:spcPct val="0"/>
        </a:spcBef>
        <a:spcAft>
          <a:spcPct val="0"/>
        </a:spcAft>
        <a:buFont typeface="Arial" panose="020B0604020202020204" pitchFamily="34" charset="0"/>
        <a:defRPr sz="2000" b="1" kern="1200">
          <a:solidFill>
            <a:schemeClr val="accent1"/>
          </a:solidFill>
          <a:latin typeface="Arial"/>
          <a:ea typeface="+mn-ea"/>
          <a:cs typeface="Arial"/>
        </a:defRPr>
      </a:lvl2pPr>
      <a:lvl3pPr marL="179388" indent="-179388" algn="l" defTabSz="457200" rtl="0" eaLnBrk="0" fontAlgn="base" hangingPunct="0">
        <a:lnSpc>
          <a:spcPts val="2100"/>
        </a:lnSpc>
        <a:spcBef>
          <a:spcPct val="0"/>
        </a:spcBef>
        <a:spcAft>
          <a:spcPct val="0"/>
        </a:spcAft>
        <a:buFont typeface="Arial" panose="020B0604020202020204" pitchFamily="34" charset="0"/>
        <a:buChar char="•"/>
        <a:defRPr sz="1600" kern="1200">
          <a:solidFill>
            <a:schemeClr val="accent1"/>
          </a:solidFill>
          <a:latin typeface="Arial"/>
          <a:ea typeface="+mn-ea"/>
          <a:cs typeface="Arial"/>
        </a:defRPr>
      </a:lvl3pPr>
      <a:lvl4pPr marL="358775" algn="l" defTabSz="457200" rtl="0" eaLnBrk="0" fontAlgn="base" hangingPunct="0">
        <a:lnSpc>
          <a:spcPts val="2100"/>
        </a:lnSpc>
        <a:spcBef>
          <a:spcPct val="0"/>
        </a:spcBef>
        <a:spcAft>
          <a:spcPct val="0"/>
        </a:spcAft>
        <a:buFont typeface="Arial" panose="020B0604020202020204" pitchFamily="34" charset="0"/>
        <a:defRPr sz="1600" kern="1200">
          <a:solidFill>
            <a:schemeClr val="accent1"/>
          </a:solidFill>
          <a:latin typeface="Arial"/>
          <a:ea typeface="+mn-ea"/>
          <a:cs typeface="Arial"/>
        </a:defRPr>
      </a:lvl4pPr>
      <a:lvl5pPr marL="358775" algn="l" defTabSz="457200" rtl="0" eaLnBrk="0" fontAlgn="base" hangingPunct="0">
        <a:lnSpc>
          <a:spcPts val="2100"/>
        </a:lnSpc>
        <a:spcBef>
          <a:spcPct val="0"/>
        </a:spcBef>
        <a:spcAft>
          <a:spcPct val="0"/>
        </a:spcAft>
        <a:buFont typeface="Arial" panose="020B0604020202020204" pitchFamily="34" charset="0"/>
        <a:defRPr sz="1600" kern="1200">
          <a:solidFill>
            <a:schemeClr val="accent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9.sv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1.svg"/></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1.svg"/></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1.svg"/></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3.svg"/></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25.svg"/></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5.svg"/></Relationships>
</file>

<file path=ppt/slides/_rels/slide2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25.svg"/></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2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7.svg"/></Relationships>
</file>

<file path=ppt/slides/_rels/slide3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27.svg"/></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7.svg"/></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27.svg"/></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27.sv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29.svg"/></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9.xml"/><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29.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4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9.svg"/></Relationships>
</file>

<file path=ppt/slides/_rels/slide4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1.xml"/><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29.svg"/></Relationships>
</file>

<file path=ppt/slides/_rels/slide4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9.svg"/></Relationships>
</file>

<file path=ppt/slides/_rels/slide4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9.svg"/></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9.svg"/></Relationships>
</file>

<file path=ppt/slides/_rels/slide45.xml.rels><?xml version="1.0" encoding="UTF-8" standalone="yes"?>
<Relationships xmlns="http://schemas.openxmlformats.org/package/2006/relationships"><Relationship Id="rId3" Type="http://schemas.openxmlformats.org/officeDocument/2006/relationships/hyperlink" Target="mailto:domenico.miscioscia@assolombarda.it" TargetMode="External"/><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712A4773-9AE9-4525-AB34-DD97A56474A9}"/>
              </a:ext>
            </a:extLst>
          </p:cNvPr>
          <p:cNvSpPr txBox="1">
            <a:spLocks/>
          </p:cNvSpPr>
          <p:nvPr/>
        </p:nvSpPr>
        <p:spPr bwMode="auto">
          <a:xfrm>
            <a:off x="725781" y="1918801"/>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eaLnBrk="1" hangingPunct="1"/>
            <a:r>
              <a:rPr lang="it-IT" altLang="it-IT" sz="3200" dirty="0">
                <a:solidFill>
                  <a:srgbClr val="4B92DB"/>
                </a:solidFill>
                <a:latin typeface="Arial" panose="020B0604020202020204" pitchFamily="34" charset="0"/>
                <a:cs typeface="Arial" panose="020B0604020202020204" pitchFamily="34" charset="0"/>
              </a:rPr>
              <a:t>La tassazione del reddito di lavoro dipendente</a:t>
            </a:r>
          </a:p>
        </p:txBody>
      </p:sp>
      <p:sp>
        <p:nvSpPr>
          <p:cNvPr id="5" name="Rettangolo 4">
            <a:extLst>
              <a:ext uri="{FF2B5EF4-FFF2-40B4-BE49-F238E27FC236}">
                <a16:creationId xmlns:a16="http://schemas.microsoft.com/office/drawing/2014/main" id="{31F877AE-C41B-4B89-AD96-0065D233F181}"/>
              </a:ext>
            </a:extLst>
          </p:cNvPr>
          <p:cNvSpPr/>
          <p:nvPr/>
        </p:nvSpPr>
        <p:spPr>
          <a:xfrm>
            <a:off x="725781" y="4684316"/>
            <a:ext cx="10676389" cy="876300"/>
          </a:xfrm>
          <a:prstGeom prst="rect">
            <a:avLst/>
          </a:prstGeom>
          <a:gradFill flip="none" rotWithShape="1">
            <a:gsLst>
              <a:gs pos="0">
                <a:srgbClr val="004288"/>
              </a:gs>
              <a:gs pos="90000">
                <a:srgbClr val="1A124D"/>
              </a:gs>
            </a:gsLst>
            <a:lin ang="0" scaled="0"/>
            <a:tileRect/>
          </a:gradFill>
          <a:ln w="9525" cap="flat" cmpd="sng" algn="ctr">
            <a:noFill/>
            <a:prstDash val="solid"/>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dirty="0">
              <a:ln>
                <a:noFill/>
              </a:ln>
              <a:solidFill>
                <a:srgbClr val="4B92DB"/>
              </a:solidFill>
              <a:effectLst/>
              <a:uLnTx/>
              <a:uFillTx/>
              <a:latin typeface="Arial"/>
              <a:ea typeface="+mn-ea"/>
              <a:cs typeface="+mn-cs"/>
            </a:endParaRPr>
          </a:p>
        </p:txBody>
      </p:sp>
      <p:sp>
        <p:nvSpPr>
          <p:cNvPr id="8" name="Segnaposto contenuto 8">
            <a:extLst>
              <a:ext uri="{FF2B5EF4-FFF2-40B4-BE49-F238E27FC236}">
                <a16:creationId xmlns:a16="http://schemas.microsoft.com/office/drawing/2014/main" id="{04818866-4407-4D6C-BA53-B931391324D3}"/>
              </a:ext>
            </a:extLst>
          </p:cNvPr>
          <p:cNvSpPr>
            <a:spLocks noGrp="1"/>
          </p:cNvSpPr>
          <p:nvPr>
            <p:ph sz="quarter" idx="11"/>
          </p:nvPr>
        </p:nvSpPr>
        <p:spPr bwMode="auto">
          <a:xfrm>
            <a:off x="895350" y="4690269"/>
            <a:ext cx="7373938" cy="385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lnSpc>
                <a:spcPct val="150000"/>
              </a:lnSpc>
              <a:spcBef>
                <a:spcPct val="0"/>
              </a:spcBef>
            </a:pPr>
            <a:r>
              <a:rPr lang="it-IT" altLang="it-IT" sz="1800" dirty="0">
                <a:latin typeface="Arial" panose="020B0604020202020204" pitchFamily="34" charset="0"/>
                <a:cs typeface="Arial" panose="020B0604020202020204" pitchFamily="34" charset="0"/>
              </a:rPr>
              <a:t>Domenico Miscioscia</a:t>
            </a:r>
          </a:p>
          <a:p>
            <a:pPr algn="l">
              <a:lnSpc>
                <a:spcPct val="150000"/>
              </a:lnSpc>
              <a:spcBef>
                <a:spcPct val="0"/>
              </a:spcBef>
            </a:pPr>
            <a:r>
              <a:rPr lang="it-IT" altLang="it-IT" sz="1600" dirty="0">
                <a:latin typeface="Arial" panose="020B0604020202020204" pitchFamily="34" charset="0"/>
                <a:cs typeface="Arial" panose="020B0604020202020204" pitchFamily="34" charset="0"/>
              </a:rPr>
              <a:t>Assolombarda</a:t>
            </a:r>
          </a:p>
        </p:txBody>
      </p:sp>
      <p:sp>
        <p:nvSpPr>
          <p:cNvPr id="9" name="Segnaposto contenuto 8">
            <a:extLst>
              <a:ext uri="{FF2B5EF4-FFF2-40B4-BE49-F238E27FC236}">
                <a16:creationId xmlns:a16="http://schemas.microsoft.com/office/drawing/2014/main" id="{C79F510A-CA49-4A02-A18A-2445B35EDC24}"/>
              </a:ext>
            </a:extLst>
          </p:cNvPr>
          <p:cNvSpPr txBox="1">
            <a:spLocks/>
          </p:cNvSpPr>
          <p:nvPr/>
        </p:nvSpPr>
        <p:spPr bwMode="auto">
          <a:xfrm>
            <a:off x="6951663" y="5122466"/>
            <a:ext cx="3425825" cy="3873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marL="0" indent="0" algn="r" defTabSz="914400" rtl="0" eaLnBrk="1" latinLnBrk="0" hangingPunct="1">
              <a:lnSpc>
                <a:spcPts val="2400"/>
              </a:lnSpc>
              <a:spcBef>
                <a:spcPts val="0"/>
              </a:spcBef>
              <a:buFont typeface="Arial" panose="020B0604020202020204" pitchFamily="34" charset="0"/>
              <a:buNone/>
              <a:defRPr sz="2200" b="0" i="0" kern="1200" baseline="0">
                <a:solidFill>
                  <a:schemeClr val="bg1"/>
                </a:solidFill>
                <a:latin typeface="Arial"/>
                <a:ea typeface="+mn-ea"/>
                <a:cs typeface="Arial"/>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it-IT" altLang="it-IT" sz="1600" dirty="0">
                <a:latin typeface="Arial" panose="020B0604020202020204" pitchFamily="34" charset="0"/>
                <a:cs typeface="Arial" panose="020B0604020202020204" pitchFamily="34" charset="0"/>
              </a:rPr>
              <a:t>20 marzo 2019</a:t>
            </a:r>
          </a:p>
        </p:txBody>
      </p:sp>
      <p:sp>
        <p:nvSpPr>
          <p:cNvPr id="10" name="Sottotitolo 2">
            <a:extLst>
              <a:ext uri="{FF2B5EF4-FFF2-40B4-BE49-F238E27FC236}">
                <a16:creationId xmlns:a16="http://schemas.microsoft.com/office/drawing/2014/main" id="{35212CBF-CC7A-4841-BFF5-76F74CA38AD6}"/>
              </a:ext>
            </a:extLst>
          </p:cNvPr>
          <p:cNvSpPr txBox="1">
            <a:spLocks/>
          </p:cNvSpPr>
          <p:nvPr/>
        </p:nvSpPr>
        <p:spPr>
          <a:xfrm>
            <a:off x="725781" y="3243262"/>
            <a:ext cx="8280400" cy="371475"/>
          </a:xfrm>
          <a:prstGeom prst="rect">
            <a:avLst/>
          </a:prstGeom>
        </p:spPr>
        <p:txBody>
          <a:bodyPr>
            <a:normAutofit/>
          </a:bodyPr>
          <a:lstStyle>
            <a:lvl1pPr marL="0" indent="0" algn="l" defTabSz="457200" rtl="0" eaLnBrk="0" fontAlgn="base" hangingPunct="0">
              <a:lnSpc>
                <a:spcPts val="2100"/>
              </a:lnSpc>
              <a:spcBef>
                <a:spcPts val="0"/>
              </a:spcBef>
              <a:spcAft>
                <a:spcPct val="0"/>
              </a:spcAft>
              <a:buFont typeface="Arial" panose="020B0604020202020204" pitchFamily="34" charset="0"/>
              <a:buNone/>
              <a:defRPr sz="1600" b="0" i="0" kern="1200">
                <a:solidFill>
                  <a:schemeClr val="tx2"/>
                </a:solidFill>
                <a:latin typeface="Arial"/>
                <a:ea typeface="+mn-ea"/>
                <a:cs typeface="Arial"/>
              </a:defRPr>
            </a:lvl1pPr>
            <a:lvl2pPr marL="457200" indent="0" algn="ctr" defTabSz="457200" rtl="0" eaLnBrk="0" fontAlgn="base" hangingPunct="0">
              <a:lnSpc>
                <a:spcPts val="2400"/>
              </a:lnSpc>
              <a:spcBef>
                <a:spcPct val="0"/>
              </a:spcBef>
              <a:spcAft>
                <a:spcPct val="0"/>
              </a:spcAft>
              <a:buFont typeface="Arial" panose="020B0604020202020204" pitchFamily="34" charset="0"/>
              <a:buNone/>
              <a:defRPr sz="2000" b="1" kern="1200">
                <a:solidFill>
                  <a:schemeClr val="tx1">
                    <a:tint val="75000"/>
                  </a:schemeClr>
                </a:solidFill>
                <a:latin typeface="Arial"/>
                <a:ea typeface="+mn-ea"/>
                <a:cs typeface="Arial"/>
              </a:defRPr>
            </a:lvl2pPr>
            <a:lvl3pPr marL="914400" indent="0" algn="ctr" defTabSz="457200" rtl="0" eaLnBrk="0" fontAlgn="base" hangingPunct="0">
              <a:lnSpc>
                <a:spcPts val="2100"/>
              </a:lnSpc>
              <a:spcBef>
                <a:spcPct val="0"/>
              </a:spcBef>
              <a:spcAft>
                <a:spcPct val="0"/>
              </a:spcAft>
              <a:buFont typeface="Arial" panose="020B0604020202020204" pitchFamily="34" charset="0"/>
              <a:buNone/>
              <a:defRPr sz="1600" kern="1200">
                <a:solidFill>
                  <a:schemeClr val="tx1">
                    <a:tint val="75000"/>
                  </a:schemeClr>
                </a:solidFill>
                <a:latin typeface="Arial"/>
                <a:ea typeface="+mn-ea"/>
                <a:cs typeface="Arial"/>
              </a:defRPr>
            </a:lvl3pPr>
            <a:lvl4pPr marL="1371600" indent="0" algn="ctr" defTabSz="457200" rtl="0" eaLnBrk="0" fontAlgn="base" hangingPunct="0">
              <a:lnSpc>
                <a:spcPts val="2100"/>
              </a:lnSpc>
              <a:spcBef>
                <a:spcPct val="0"/>
              </a:spcBef>
              <a:spcAft>
                <a:spcPct val="0"/>
              </a:spcAft>
              <a:buFont typeface="Arial" panose="020B0604020202020204" pitchFamily="34" charset="0"/>
              <a:buNone/>
              <a:defRPr sz="1600" kern="1200">
                <a:solidFill>
                  <a:schemeClr val="tx1">
                    <a:tint val="75000"/>
                  </a:schemeClr>
                </a:solidFill>
                <a:latin typeface="Arial"/>
                <a:ea typeface="+mn-ea"/>
                <a:cs typeface="Arial"/>
              </a:defRPr>
            </a:lvl4pPr>
            <a:lvl5pPr marL="1828800" indent="0" algn="ctr" defTabSz="457200" rtl="0" eaLnBrk="0" fontAlgn="base" hangingPunct="0">
              <a:lnSpc>
                <a:spcPts val="2100"/>
              </a:lnSpc>
              <a:spcBef>
                <a:spcPct val="0"/>
              </a:spcBef>
              <a:spcAft>
                <a:spcPct val="0"/>
              </a:spcAft>
              <a:buFont typeface="Arial" panose="020B0604020202020204" pitchFamily="34" charset="0"/>
              <a:buNone/>
              <a:defRPr sz="16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hangingPunct="1">
              <a:spcBef>
                <a:spcPct val="0"/>
              </a:spcBef>
              <a:defRPr/>
            </a:pPr>
            <a:r>
              <a:rPr lang="it-IT" altLang="it-IT" sz="2000" dirty="0">
                <a:solidFill>
                  <a:srgbClr val="004288"/>
                </a:solidFill>
                <a:latin typeface="Arial" panose="020B0604020202020204" pitchFamily="34" charset="0"/>
                <a:cs typeface="Arial" panose="020B0604020202020204" pitchFamily="34" charset="0"/>
              </a:rPr>
              <a:t>I</a:t>
            </a:r>
            <a:r>
              <a:rPr lang="it-IT" altLang="it-IT" sz="2000" i="1" dirty="0">
                <a:solidFill>
                  <a:srgbClr val="004288"/>
                </a:solidFill>
                <a:latin typeface="Arial" panose="020B0604020202020204" pitchFamily="34" charset="0"/>
                <a:cs typeface="Arial" panose="020B0604020202020204" pitchFamily="34" charset="0"/>
              </a:rPr>
              <a:t>° incontro - I benefit che non concorrono alla formazione del reddito</a:t>
            </a:r>
          </a:p>
        </p:txBody>
      </p:sp>
      <p:pic>
        <p:nvPicPr>
          <p:cNvPr id="3" name="Immagine 2">
            <a:extLst>
              <a:ext uri="{FF2B5EF4-FFF2-40B4-BE49-F238E27FC236}">
                <a16:creationId xmlns:a16="http://schemas.microsoft.com/office/drawing/2014/main" id="{B90ECA74-4DD4-46EC-AD27-1584F6F086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781" y="591432"/>
            <a:ext cx="1933784" cy="1077735"/>
          </a:xfrm>
          <a:prstGeom prst="rect">
            <a:avLst/>
          </a:prstGeom>
        </p:spPr>
      </p:pic>
    </p:spTree>
    <p:extLst>
      <p:ext uri="{BB962C8B-B14F-4D97-AF65-F5344CB8AC3E}">
        <p14:creationId xmlns:p14="http://schemas.microsoft.com/office/powerpoint/2010/main" val="1418584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40AEC17-50E7-4149-A61D-486077117E87}"/>
              </a:ext>
            </a:extLst>
          </p:cNvPr>
          <p:cNvSpPr/>
          <p:nvPr/>
        </p:nvSpPr>
        <p:spPr>
          <a:xfrm>
            <a:off x="1394446" y="303093"/>
            <a:ext cx="7149714" cy="523220"/>
          </a:xfrm>
          <a:prstGeom prst="rect">
            <a:avLst/>
          </a:prstGeom>
        </p:spPr>
        <p:txBody>
          <a:bodyPr wrap="none">
            <a:spAutoFit/>
          </a:bodyPr>
          <a:lstStyle/>
          <a:p>
            <a:pPr lvl="0"/>
            <a:r>
              <a:rPr lang="it-IT" sz="2800" dirty="0">
                <a:solidFill>
                  <a:srgbClr val="4B92DB"/>
                </a:solidFill>
                <a:latin typeface="Source Sans Pro" panose="020B0503030403020204" pitchFamily="34" charset="77"/>
                <a:ea typeface="Source Sans Pro" panose="020B0503030403020204" pitchFamily="34" charset="0"/>
                <a:cs typeface="Times New Roman" panose="02020603050405020304" pitchFamily="18" charset="0"/>
              </a:rPr>
              <a:t>Redditi assimilati a quelli di lavoro dipendente</a:t>
            </a:r>
          </a:p>
        </p:txBody>
      </p:sp>
      <p:pic>
        <p:nvPicPr>
          <p:cNvPr id="10" name="Elemento grafico 9" descr="Badge dipendente">
            <a:extLst>
              <a:ext uri="{FF2B5EF4-FFF2-40B4-BE49-F238E27FC236}">
                <a16:creationId xmlns:a16="http://schemas.microsoft.com/office/drawing/2014/main" id="{11D867FE-33C4-4A0B-9B2F-DB305B5C61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8872" y="142590"/>
            <a:ext cx="832334" cy="832334"/>
          </a:xfrm>
          <a:prstGeom prst="rect">
            <a:avLst/>
          </a:prstGeom>
        </p:spPr>
      </p:pic>
      <p:sp>
        <p:nvSpPr>
          <p:cNvPr id="11" name="Rettangolo con singolo angolo ritagliato 10">
            <a:extLst>
              <a:ext uri="{FF2B5EF4-FFF2-40B4-BE49-F238E27FC236}">
                <a16:creationId xmlns:a16="http://schemas.microsoft.com/office/drawing/2014/main" id="{588D5D61-35EC-4D95-B610-78A84D8EC0AD}"/>
              </a:ext>
            </a:extLst>
          </p:cNvPr>
          <p:cNvSpPr/>
          <p:nvPr/>
        </p:nvSpPr>
        <p:spPr>
          <a:xfrm>
            <a:off x="528446" y="4223784"/>
            <a:ext cx="11312369" cy="1570478"/>
          </a:xfrm>
          <a:prstGeom prst="snip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004288"/>
                </a:solidFill>
                <a:latin typeface="Source Sans Pro" panose="020B0503030403020204" pitchFamily="34" charset="77"/>
                <a:cs typeface="Arial" panose="020B0604020202020204" pitchFamily="34" charset="0"/>
              </a:rPr>
              <a:t>L’assimilazione  comporta, in linea di principio,  un trattamento tributario per lo più identico a quello previsto per i redditi di lavoro dipendente</a:t>
            </a:r>
            <a:endParaRPr lang="it-IT" dirty="0"/>
          </a:p>
        </p:txBody>
      </p:sp>
      <p:sp>
        <p:nvSpPr>
          <p:cNvPr id="16" name="Rettangolo 15">
            <a:extLst>
              <a:ext uri="{FF2B5EF4-FFF2-40B4-BE49-F238E27FC236}">
                <a16:creationId xmlns:a16="http://schemas.microsoft.com/office/drawing/2014/main" id="{1FBB9A4A-DC52-400C-93EC-50EDE19807E2}"/>
              </a:ext>
            </a:extLst>
          </p:cNvPr>
          <p:cNvSpPr/>
          <p:nvPr/>
        </p:nvSpPr>
        <p:spPr>
          <a:xfrm>
            <a:off x="458872" y="1388400"/>
            <a:ext cx="4341253" cy="415435"/>
          </a:xfrm>
          <a:prstGeom prst="rect">
            <a:avLst/>
          </a:prstGeom>
        </p:spPr>
        <p:txBody>
          <a:bodyPr wrap="none">
            <a:spAutoFit/>
          </a:bodyPr>
          <a:lstStyle/>
          <a:p>
            <a:pPr lvl="0" algn="ctr" fontAlgn="base">
              <a:lnSpc>
                <a:spcPct val="130000"/>
              </a:lnSpc>
              <a:spcBef>
                <a:spcPct val="0"/>
              </a:spcBef>
              <a:spcAft>
                <a:spcPct val="0"/>
              </a:spcAft>
              <a:defRPr/>
            </a:pPr>
            <a:r>
              <a:rPr lang="it-IT" b="1" dirty="0">
                <a:solidFill>
                  <a:schemeClr val="accent2"/>
                </a:solidFill>
                <a:latin typeface="Trebuchet MS" charset="0"/>
                <a:ea typeface="MS PGothic" charset="-128"/>
              </a:rPr>
              <a:t>Redditi assimilati al lavoro dipendente</a:t>
            </a:r>
          </a:p>
        </p:txBody>
      </p:sp>
      <p:sp>
        <p:nvSpPr>
          <p:cNvPr id="2" name="Segnaposto numero diapositiva 1">
            <a:extLst>
              <a:ext uri="{FF2B5EF4-FFF2-40B4-BE49-F238E27FC236}">
                <a16:creationId xmlns:a16="http://schemas.microsoft.com/office/drawing/2014/main" id="{4FEF6F8E-8C38-4647-BAEF-9295492E7246}"/>
              </a:ext>
            </a:extLst>
          </p:cNvPr>
          <p:cNvSpPr>
            <a:spLocks noGrp="1"/>
          </p:cNvSpPr>
          <p:nvPr>
            <p:ph type="sldNum" sz="quarter" idx="12"/>
          </p:nvPr>
        </p:nvSpPr>
        <p:spPr/>
        <p:txBody>
          <a:bodyPr/>
          <a:lstStyle/>
          <a:p>
            <a:fld id="{DFCDB558-D404-46A0-80BB-E0FA3373A935}" type="slidenum">
              <a:rPr lang="it-IT" smtClean="0"/>
              <a:t>10</a:t>
            </a:fld>
            <a:endParaRPr lang="it-IT"/>
          </a:p>
        </p:txBody>
      </p:sp>
      <p:sp>
        <p:nvSpPr>
          <p:cNvPr id="7" name="Rettangolo con singolo angolo ritagliato 6">
            <a:extLst>
              <a:ext uri="{FF2B5EF4-FFF2-40B4-BE49-F238E27FC236}">
                <a16:creationId xmlns:a16="http://schemas.microsoft.com/office/drawing/2014/main" id="{811070B4-AF39-44B4-AB6F-2C39A47AD3EF}"/>
              </a:ext>
            </a:extLst>
          </p:cNvPr>
          <p:cNvSpPr/>
          <p:nvPr/>
        </p:nvSpPr>
        <p:spPr>
          <a:xfrm>
            <a:off x="458872" y="2091219"/>
            <a:ext cx="11312369" cy="1570478"/>
          </a:xfrm>
          <a:prstGeom prst="snip1Rect">
            <a:avLst/>
          </a:prstGeom>
          <a:solidFill>
            <a:schemeClr val="bg1"/>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rgbClr val="004288"/>
                </a:solidFill>
                <a:latin typeface="Source Sans Pro" panose="020B0503030403020204" pitchFamily="34" charset="77"/>
                <a:cs typeface="Arial" panose="020B0604020202020204" pitchFamily="34" charset="0"/>
              </a:rPr>
              <a:t>L’art. 50, lettere da a) ad l), del Testo Unico identifica le fattispecie che generano redditi assimilati a quelli di lavoro dipendente </a:t>
            </a:r>
            <a:endParaRPr lang="it-IT" dirty="0"/>
          </a:p>
        </p:txBody>
      </p:sp>
      <p:sp>
        <p:nvSpPr>
          <p:cNvPr id="8" name="Triangolo isoscele 7">
            <a:extLst>
              <a:ext uri="{FF2B5EF4-FFF2-40B4-BE49-F238E27FC236}">
                <a16:creationId xmlns:a16="http://schemas.microsoft.com/office/drawing/2014/main" id="{06E2CE1E-6FE3-4801-BD5F-D6AD0012DA09}"/>
              </a:ext>
            </a:extLst>
          </p:cNvPr>
          <p:cNvSpPr>
            <a:spLocks noChangeArrowheads="1"/>
          </p:cNvSpPr>
          <p:nvPr/>
        </p:nvSpPr>
        <p:spPr bwMode="auto">
          <a:xfrm rot="10800000">
            <a:off x="5780470" y="4115772"/>
            <a:ext cx="631059" cy="216024"/>
          </a:xfrm>
          <a:prstGeom prst="triangle">
            <a:avLst>
              <a:gd name="adj" fmla="val 50000"/>
            </a:avLst>
          </a:prstGeom>
          <a:solidFill>
            <a:srgbClr val="4B92DB"/>
          </a:solidFill>
          <a:ln w="38100" algn="ctr">
            <a:solidFill>
              <a:schemeClr val="bg1"/>
            </a:solidFill>
            <a:miter lim="800000"/>
            <a:headEnd/>
            <a:tailEnd/>
          </a:ln>
          <a:effectLst>
            <a:outerShdw dist="20000" dir="5400000" rotWithShape="0">
              <a:srgbClr val="000000">
                <a:alpha val="37999"/>
              </a:srgbClr>
            </a:outerShdw>
          </a:effectLst>
        </p:spPr>
        <p:txBody>
          <a:bodyPr rot="10800000" anchor="ctr"/>
          <a:lstStyle/>
          <a:p>
            <a:pPr algn="ctr" defTabSz="457200" fontAlgn="auto">
              <a:spcBef>
                <a:spcPts val="0"/>
              </a:spcBef>
              <a:spcAft>
                <a:spcPts val="0"/>
              </a:spcAft>
              <a:defRPr/>
            </a:pPr>
            <a:endParaRPr lang="it-IT" dirty="0">
              <a:solidFill>
                <a:schemeClr val="lt1"/>
              </a:solidFill>
              <a:latin typeface="+mj-lt"/>
              <a:cs typeface="+mn-cs"/>
            </a:endParaRPr>
          </a:p>
        </p:txBody>
      </p:sp>
    </p:spTree>
    <p:extLst>
      <p:ext uri="{BB962C8B-B14F-4D97-AF65-F5344CB8AC3E}">
        <p14:creationId xmlns:p14="http://schemas.microsoft.com/office/powerpoint/2010/main" val="2179230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BE76206C-11A3-402F-9ED2-0941317F4C0E}"/>
              </a:ext>
            </a:extLst>
          </p:cNvPr>
          <p:cNvSpPr>
            <a:spLocks noGrp="1"/>
          </p:cNvSpPr>
          <p:nvPr>
            <p:ph type="sldNum" sz="quarter" idx="12"/>
          </p:nvPr>
        </p:nvSpPr>
        <p:spPr>
          <a:xfrm>
            <a:off x="8888318" y="6379091"/>
            <a:ext cx="2743200" cy="365125"/>
          </a:xfrm>
        </p:spPr>
        <p:txBody>
          <a:bodyPr/>
          <a:lstStyle/>
          <a:p>
            <a:fld id="{DFCDB558-D404-46A0-80BB-E0FA3373A935}" type="slidenum">
              <a:rPr lang="it-IT" smtClean="0"/>
              <a:t>11</a:t>
            </a:fld>
            <a:endParaRPr lang="it-IT"/>
          </a:p>
        </p:txBody>
      </p:sp>
      <p:graphicFrame>
        <p:nvGraphicFramePr>
          <p:cNvPr id="7" name="Tabella 6">
            <a:extLst>
              <a:ext uri="{FF2B5EF4-FFF2-40B4-BE49-F238E27FC236}">
                <a16:creationId xmlns:a16="http://schemas.microsoft.com/office/drawing/2014/main" id="{D2093596-34C5-43A1-A9F7-4F9A49570C95}"/>
              </a:ext>
            </a:extLst>
          </p:cNvPr>
          <p:cNvGraphicFramePr>
            <a:graphicFrameLocks noGrp="1"/>
          </p:cNvGraphicFramePr>
          <p:nvPr>
            <p:extLst>
              <p:ext uri="{D42A27DB-BD31-4B8C-83A1-F6EECF244321}">
                <p14:modId xmlns:p14="http://schemas.microsoft.com/office/powerpoint/2010/main" val="1548378472"/>
              </p:ext>
            </p:extLst>
          </p:nvPr>
        </p:nvGraphicFramePr>
        <p:xfrm>
          <a:off x="460893" y="536083"/>
          <a:ext cx="11170625" cy="5900931"/>
        </p:xfrm>
        <a:graphic>
          <a:graphicData uri="http://schemas.openxmlformats.org/drawingml/2006/table">
            <a:tbl>
              <a:tblPr firstRow="1" firstCol="1" bandRow="1">
                <a:tableStyleId>{5FD0F851-EC5A-4D38-B0AD-8093EC10F338}</a:tableStyleId>
              </a:tblPr>
              <a:tblGrid>
                <a:gridCol w="3657817">
                  <a:extLst>
                    <a:ext uri="{9D8B030D-6E8A-4147-A177-3AD203B41FA5}">
                      <a16:colId xmlns:a16="http://schemas.microsoft.com/office/drawing/2014/main" val="864456516"/>
                    </a:ext>
                  </a:extLst>
                </a:gridCol>
                <a:gridCol w="7512808">
                  <a:extLst>
                    <a:ext uri="{9D8B030D-6E8A-4147-A177-3AD203B41FA5}">
                      <a16:colId xmlns:a16="http://schemas.microsoft.com/office/drawing/2014/main" val="3821215669"/>
                    </a:ext>
                  </a:extLst>
                </a:gridCol>
              </a:tblGrid>
              <a:tr h="5965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b="1" kern="1200" dirty="0">
                          <a:solidFill>
                            <a:schemeClr val="accent2"/>
                          </a:solidFill>
                          <a:latin typeface="+mn-lt"/>
                          <a:ea typeface="+mn-ea"/>
                          <a:cs typeface="+mn-cs"/>
                        </a:rPr>
                        <a:t>ART. 50 DEL TESTO UNICO</a:t>
                      </a:r>
                      <a:endParaRPr lang="it-IT" sz="1600" dirty="0"/>
                    </a:p>
                  </a:txBody>
                  <a:tcPr marL="65361" marR="65361" marT="0" marB="0" anchor="ctr"/>
                </a:tc>
                <a:tc>
                  <a:txBody>
                    <a:bodyPr/>
                    <a:lstStyle/>
                    <a:p>
                      <a:pPr algn="just">
                        <a:lnSpc>
                          <a:spcPct val="115000"/>
                        </a:lnSpc>
                        <a:spcAft>
                          <a:spcPts val="0"/>
                        </a:spcAft>
                      </a:pPr>
                      <a:endParaRPr lang="it-IT" sz="1200" b="0" i="0" u="none" kern="1200" dirty="0">
                        <a:solidFill>
                          <a:srgbClr val="004288"/>
                        </a:solidFill>
                        <a:latin typeface="Source Sans Pro" panose="020B0503030403020204" pitchFamily="34" charset="77"/>
                        <a:ea typeface="+mn-ea"/>
                        <a:cs typeface="Arial" panose="020B0604020202020204" pitchFamily="34" charset="0"/>
                      </a:endParaRPr>
                    </a:p>
                  </a:txBody>
                  <a:tcPr marL="65361" marR="65361" marT="0" marB="0" anchor="ctr"/>
                </a:tc>
                <a:extLst>
                  <a:ext uri="{0D108BD9-81ED-4DB2-BD59-A6C34878D82A}">
                    <a16:rowId xmlns:a16="http://schemas.microsoft.com/office/drawing/2014/main" val="570063100"/>
                  </a:ext>
                </a:extLst>
              </a:tr>
              <a:tr h="487960">
                <a:tc row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kern="1200" dirty="0">
                          <a:solidFill>
                            <a:srgbClr val="4B92DB"/>
                          </a:solidFill>
                          <a:latin typeface="+mn-lt"/>
                          <a:ea typeface="+mn-ea"/>
                          <a:cs typeface="+mn-cs"/>
                        </a:rPr>
                        <a:t>SONO REDDITI ASSIMILATI A QUELLI DI LAVORO DIPENDENTE…</a:t>
                      </a:r>
                    </a:p>
                  </a:txBody>
                  <a:tcPr marL="65361" marR="65361" marT="0" marB="0" anchor="ctr"/>
                </a:tc>
                <a:tc>
                  <a:txBody>
                    <a:bodyPr/>
                    <a:lstStyle/>
                    <a:p>
                      <a:pPr algn="just">
                        <a:lnSpc>
                          <a:spcPct val="115000"/>
                        </a:lnSpc>
                        <a:spcAft>
                          <a:spcPts val="0"/>
                        </a:spcAft>
                      </a:pPr>
                      <a:r>
                        <a:rPr lang="it-IT" sz="1600" dirty="0">
                          <a:solidFill>
                            <a:srgbClr val="1F497D"/>
                          </a:solidFill>
                          <a:effectLst/>
                          <a:latin typeface="Source Sans Pro" panose="020B0503030403020204" pitchFamily="34" charset="0"/>
                          <a:ea typeface="Cambria" panose="02040503050406030204" pitchFamily="18" charset="0"/>
                          <a:cs typeface="Arial" panose="020B0604020202020204" pitchFamily="34" charset="0"/>
                        </a:rPr>
                        <a:t>Compensi percepiti dai lavoratori soci di cooperative</a:t>
                      </a:r>
                      <a:endParaRPr lang="it-IT" sz="1800" dirty="0">
                        <a:solidFill>
                          <a:srgbClr val="1F497D"/>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32246920"/>
                  </a:ext>
                </a:extLst>
              </a:tr>
              <a:tr h="398266">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Indennità e compensi corrisposti al dipendente da terzi</a:t>
                      </a:r>
                    </a:p>
                  </a:txBody>
                  <a:tcPr marL="65361" marR="65361" marT="0" marB="0" anchor="ctr"/>
                </a:tc>
                <a:extLst>
                  <a:ext uri="{0D108BD9-81ED-4DB2-BD59-A6C34878D82A}">
                    <a16:rowId xmlns:a16="http://schemas.microsoft.com/office/drawing/2014/main" val="521718567"/>
                  </a:ext>
                </a:extLst>
              </a:tr>
              <a:tr h="407750">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Somme corrisposte a titolo di borse di studio</a:t>
                      </a:r>
                    </a:p>
                  </a:txBody>
                  <a:tcPr marL="65361" marR="65361" marT="0" marB="0" anchor="ctr"/>
                </a:tc>
                <a:extLst>
                  <a:ext uri="{0D108BD9-81ED-4DB2-BD59-A6C34878D82A}">
                    <a16:rowId xmlns:a16="http://schemas.microsoft.com/office/drawing/2014/main" val="2395532857"/>
                  </a:ext>
                </a:extLst>
              </a:tr>
              <a:tr h="470719">
                <a:tc vMerge="1">
                  <a:txBody>
                    <a:bodyPr/>
                    <a:lstStyle/>
                    <a:p>
                      <a:endParaRPr lang="it-IT"/>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Redditi derivanti da rapporti di collaborazione coordinata e continuativa</a:t>
                      </a:r>
                    </a:p>
                  </a:txBody>
                  <a:tcPr marL="65361" marR="65361" marT="0" marB="0" anchor="ctr"/>
                </a:tc>
                <a:extLst>
                  <a:ext uri="{0D108BD9-81ED-4DB2-BD59-A6C34878D82A}">
                    <a16:rowId xmlns:a16="http://schemas.microsoft.com/office/drawing/2014/main" val="948958532"/>
                  </a:ext>
                </a:extLst>
              </a:tr>
              <a:tr h="500013">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Remunerazioni dei sacerdoti</a:t>
                      </a:r>
                    </a:p>
                  </a:txBody>
                  <a:tcPr marL="65361" marR="65361" marT="0" marB="0" anchor="ctr"/>
                </a:tc>
                <a:extLst>
                  <a:ext uri="{0D108BD9-81ED-4DB2-BD59-A6C34878D82A}">
                    <a16:rowId xmlns:a16="http://schemas.microsoft.com/office/drawing/2014/main" val="3631756245"/>
                  </a:ext>
                </a:extLst>
              </a:tr>
              <a:tr h="404238">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Compensi per l'attività intramuraria</a:t>
                      </a:r>
                    </a:p>
                  </a:txBody>
                  <a:tcPr marL="65361" marR="65361" marT="0" marB="0" anchor="ctr"/>
                </a:tc>
                <a:extLst>
                  <a:ext uri="{0D108BD9-81ED-4DB2-BD59-A6C34878D82A}">
                    <a16:rowId xmlns:a16="http://schemas.microsoft.com/office/drawing/2014/main" val="4187181733"/>
                  </a:ext>
                </a:extLst>
              </a:tr>
              <a:tr h="369819">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Indennità e gettoni di presenza corrisposti per l'esercizio di funzioni pubbliche</a:t>
                      </a:r>
                    </a:p>
                  </a:txBody>
                  <a:tcPr marL="65361" marR="65361" marT="0" marB="0" anchor="ctr"/>
                </a:tc>
                <a:extLst>
                  <a:ext uri="{0D108BD9-81ED-4DB2-BD59-A6C34878D82A}">
                    <a16:rowId xmlns:a16="http://schemas.microsoft.com/office/drawing/2014/main" val="993273054"/>
                  </a:ext>
                </a:extLst>
              </a:tr>
              <a:tr h="559470">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Indennità corrisposte per cariche elettive</a:t>
                      </a:r>
                    </a:p>
                  </a:txBody>
                  <a:tcPr marL="65361" marR="65361" marT="0" marB="0" anchor="ctr"/>
                </a:tc>
                <a:extLst>
                  <a:ext uri="{0D108BD9-81ED-4DB2-BD59-A6C34878D82A}">
                    <a16:rowId xmlns:a16="http://schemas.microsoft.com/office/drawing/2014/main" val="1239929661"/>
                  </a:ext>
                </a:extLst>
              </a:tr>
              <a:tr h="413963">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Rendita vitalizia e rendita a tempo determinato</a:t>
                      </a:r>
                    </a:p>
                  </a:txBody>
                  <a:tcPr marL="65361" marR="65361" marT="0" marB="0" anchor="ctr"/>
                </a:tc>
                <a:extLst>
                  <a:ext uri="{0D108BD9-81ED-4DB2-BD59-A6C34878D82A}">
                    <a16:rowId xmlns:a16="http://schemas.microsoft.com/office/drawing/2014/main" val="1735680361"/>
                  </a:ext>
                </a:extLst>
              </a:tr>
              <a:tr h="445680">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Prestazioni pensionistiche complementari corrisposte dai fondi pensione</a:t>
                      </a:r>
                    </a:p>
                  </a:txBody>
                  <a:tcPr marL="65361" marR="65361" marT="0" marB="0" anchor="ctr"/>
                </a:tc>
                <a:extLst>
                  <a:ext uri="{0D108BD9-81ED-4DB2-BD59-A6C34878D82A}">
                    <a16:rowId xmlns:a16="http://schemas.microsoft.com/office/drawing/2014/main" val="2810934854"/>
                  </a:ext>
                </a:extLst>
              </a:tr>
              <a:tr h="360071">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Assegni periodici</a:t>
                      </a:r>
                    </a:p>
                  </a:txBody>
                  <a:tcPr marL="65361" marR="65361" marT="0" marB="0" anchor="ctr"/>
                </a:tc>
                <a:extLst>
                  <a:ext uri="{0D108BD9-81ED-4DB2-BD59-A6C34878D82A}">
                    <a16:rowId xmlns:a16="http://schemas.microsoft.com/office/drawing/2014/main" val="1492524439"/>
                  </a:ext>
                </a:extLst>
              </a:tr>
              <a:tr h="486455">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Compensi percepiti dai soggetti impegnati in lavori socialmente utili</a:t>
                      </a:r>
                    </a:p>
                  </a:txBody>
                  <a:tcPr marL="65361" marR="65361" marT="0" marB="0" anchor="ctr"/>
                </a:tc>
                <a:extLst>
                  <a:ext uri="{0D108BD9-81ED-4DB2-BD59-A6C34878D82A}">
                    <a16:rowId xmlns:a16="http://schemas.microsoft.com/office/drawing/2014/main" val="1035359892"/>
                  </a:ext>
                </a:extLst>
              </a:tr>
            </a:tbl>
          </a:graphicData>
        </a:graphic>
      </p:graphicFrame>
    </p:spTree>
    <p:extLst>
      <p:ext uri="{BB962C8B-B14F-4D97-AF65-F5344CB8AC3E}">
        <p14:creationId xmlns:p14="http://schemas.microsoft.com/office/powerpoint/2010/main" val="3867884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CA99EC6-EC97-4B96-BEE7-B64DE766A56E}"/>
              </a:ext>
            </a:extLst>
          </p:cNvPr>
          <p:cNvSpPr>
            <a:spLocks noGrp="1"/>
          </p:cNvSpPr>
          <p:nvPr>
            <p:ph type="sldNum" sz="quarter" idx="12"/>
          </p:nvPr>
        </p:nvSpPr>
        <p:spPr/>
        <p:txBody>
          <a:bodyPr/>
          <a:lstStyle/>
          <a:p>
            <a:fld id="{DFCDB558-D404-46A0-80BB-E0FA3373A935}" type="slidenum">
              <a:rPr lang="it-IT" smtClean="0"/>
              <a:t>12</a:t>
            </a:fld>
            <a:endParaRPr lang="it-IT"/>
          </a:p>
        </p:txBody>
      </p:sp>
      <p:sp>
        <p:nvSpPr>
          <p:cNvPr id="6" name="Rettangolo 5">
            <a:extLst>
              <a:ext uri="{FF2B5EF4-FFF2-40B4-BE49-F238E27FC236}">
                <a16:creationId xmlns:a16="http://schemas.microsoft.com/office/drawing/2014/main" id="{60C3BDB3-C915-41BB-8DAD-F93F6B202E2C}"/>
              </a:ext>
            </a:extLst>
          </p:cNvPr>
          <p:cNvSpPr/>
          <p:nvPr/>
        </p:nvSpPr>
        <p:spPr>
          <a:xfrm>
            <a:off x="531136" y="1401436"/>
            <a:ext cx="11129727" cy="1015663"/>
          </a:xfrm>
          <a:prstGeom prst="rect">
            <a:avLst/>
          </a:prstGeom>
        </p:spPr>
        <p:txBody>
          <a:bodyPr wrap="square">
            <a:spAutoFit/>
          </a:bodyPr>
          <a:lstStyle/>
          <a:p>
            <a:r>
              <a:rPr lang="it-IT" sz="2000" dirty="0">
                <a:solidFill>
                  <a:srgbClr val="004288"/>
                </a:solidFill>
                <a:latin typeface="Source Sans Pro" panose="020B0503030403020204" pitchFamily="34" charset="77"/>
                <a:cs typeface="Arial" panose="020B0604020202020204" pitchFamily="34" charset="0"/>
              </a:rPr>
              <a:t>Costituiscono redditi assimilati a quelli di lavoro dipendente le somme da chiunque corrisposte a titolo di </a:t>
            </a:r>
            <a:r>
              <a:rPr lang="it-IT" sz="2000" u="sng" dirty="0">
                <a:solidFill>
                  <a:srgbClr val="4B92DB"/>
                </a:solidFill>
                <a:latin typeface="Source Sans Pro" panose="020B0503030403020204" pitchFamily="34" charset="77"/>
                <a:cs typeface="Arial" panose="020B0604020202020204" pitchFamily="34" charset="0"/>
              </a:rPr>
              <a:t>borsa di studio</a:t>
            </a:r>
            <a:r>
              <a:rPr lang="it-IT" sz="2000" dirty="0">
                <a:solidFill>
                  <a:srgbClr val="004288"/>
                </a:solidFill>
                <a:latin typeface="Source Sans Pro" panose="020B0503030403020204" pitchFamily="34" charset="77"/>
                <a:cs typeface="Arial" panose="020B0604020202020204" pitchFamily="34" charset="0"/>
              </a:rPr>
              <a:t> o di </a:t>
            </a:r>
            <a:r>
              <a:rPr lang="it-IT" sz="2000" u="sng" dirty="0">
                <a:solidFill>
                  <a:srgbClr val="4B92DB"/>
                </a:solidFill>
                <a:latin typeface="Source Sans Pro" panose="020B0503030403020204" pitchFamily="34" charset="77"/>
                <a:cs typeface="Arial" panose="020B0604020202020204" pitchFamily="34" charset="0"/>
              </a:rPr>
              <a:t>assegno, premio o sussidio per fini di studio o di addestramento professionale</a:t>
            </a:r>
            <a:r>
              <a:rPr lang="it-IT" sz="2000" dirty="0">
                <a:solidFill>
                  <a:srgbClr val="004288"/>
                </a:solidFill>
                <a:latin typeface="Source Sans Pro" panose="020B0503030403020204" pitchFamily="34" charset="77"/>
                <a:cs typeface="Arial" panose="020B0604020202020204" pitchFamily="34" charset="0"/>
              </a:rPr>
              <a:t>, se il beneficiario non è legato da rapporti di lavoro dipendente nei confronti del soggetto erogante.</a:t>
            </a:r>
          </a:p>
        </p:txBody>
      </p:sp>
      <p:sp>
        <p:nvSpPr>
          <p:cNvPr id="14" name="Rettangolo 13">
            <a:extLst>
              <a:ext uri="{FF2B5EF4-FFF2-40B4-BE49-F238E27FC236}">
                <a16:creationId xmlns:a16="http://schemas.microsoft.com/office/drawing/2014/main" id="{BB1C89A2-8608-4FF7-BFDF-ABE43BA7DC59}"/>
              </a:ext>
            </a:extLst>
          </p:cNvPr>
          <p:cNvSpPr/>
          <p:nvPr/>
        </p:nvSpPr>
        <p:spPr>
          <a:xfrm>
            <a:off x="4282290" y="2820045"/>
            <a:ext cx="7297093" cy="3000630"/>
          </a:xfrm>
          <a:prstGeom prst="rect">
            <a:avLst/>
          </a:prstGeom>
        </p:spPr>
        <p:txBody>
          <a:bodyPr wrap="square">
            <a:spAutoFit/>
          </a:bodyPr>
          <a:lstStyle/>
          <a:p>
            <a:pPr algn="just">
              <a:lnSpc>
                <a:spcPct val="115000"/>
              </a:lnSpc>
              <a:spcAft>
                <a:spcPts val="0"/>
              </a:spcAft>
            </a:pPr>
            <a:endParaRPr lang="it-IT" sz="1050" dirty="0">
              <a:solidFill>
                <a:srgbClr val="004288"/>
              </a:solidFill>
              <a:latin typeface="Source Sans Pro" panose="020B0503030403020204" pitchFamily="34" charset="77"/>
              <a:cs typeface="Arial" panose="020B0604020202020204" pitchFamily="34" charset="0"/>
            </a:endParaRPr>
          </a:p>
          <a:p>
            <a:pPr marL="285750" indent="-285750" algn="just">
              <a:lnSpc>
                <a:spcPct val="115000"/>
              </a:lnSpc>
              <a:spcAft>
                <a:spcPts val="0"/>
              </a:spcAf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borse di studio conferite dalle università per attività di ricerca “post </a:t>
            </a:r>
            <a:r>
              <a:rPr lang="it-IT" sz="1900" dirty="0" err="1">
                <a:solidFill>
                  <a:srgbClr val="004288"/>
                </a:solidFill>
                <a:latin typeface="Source Sans Pro" panose="020B0503030403020204" pitchFamily="34" charset="77"/>
                <a:cs typeface="Arial" panose="020B0604020202020204" pitchFamily="34" charset="0"/>
              </a:rPr>
              <a:t>lauream</a:t>
            </a:r>
            <a:r>
              <a:rPr lang="it-IT" sz="1900" dirty="0">
                <a:solidFill>
                  <a:srgbClr val="004288"/>
                </a:solidFill>
                <a:latin typeface="Source Sans Pro" panose="020B0503030403020204" pitchFamily="34" charset="77"/>
                <a:cs typeface="Arial" panose="020B0604020202020204" pitchFamily="34" charset="0"/>
              </a:rPr>
              <a:t>”  ai sensi dell’art. 4 della Legge 210/98;</a:t>
            </a:r>
          </a:p>
          <a:p>
            <a:pPr marL="285750" indent="-285750" algn="just">
              <a:lnSpc>
                <a:spcPct val="115000"/>
              </a:lnSpc>
              <a:spcAft>
                <a:spcPts val="0"/>
              </a:spcAft>
              <a:buFont typeface="Arial" panose="020B0604020202020204" pitchFamily="34" charset="0"/>
              <a:buChar char="•"/>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15000"/>
              </a:lnSpc>
              <a:spcAft>
                <a:spcPts val="0"/>
              </a:spcAf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borse di studio erogate alle vittime del terrorismo e della criminalità organizzata nonché agli orfani ed ai figli di quest’ultimi ex Legge n. 407/1998;</a:t>
            </a:r>
          </a:p>
          <a:p>
            <a:pPr algn="just">
              <a:lnSpc>
                <a:spcPct val="115000"/>
              </a:lnSpc>
              <a:spcAft>
                <a:spcPts val="0"/>
              </a:spcAft>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15000"/>
              </a:lnSpc>
              <a:spcAft>
                <a:spcPts val="0"/>
              </a:spcAf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altre ipotesi di esenzione individuate nell’appendice alle istruzioni del modello di dichiarazione dei redditi delle persone fisiche.</a:t>
            </a:r>
          </a:p>
        </p:txBody>
      </p:sp>
      <p:sp>
        <p:nvSpPr>
          <p:cNvPr id="17" name="Freccia a pentagono 16">
            <a:extLst>
              <a:ext uri="{FF2B5EF4-FFF2-40B4-BE49-F238E27FC236}">
                <a16:creationId xmlns:a16="http://schemas.microsoft.com/office/drawing/2014/main" id="{4FFE0F33-9B01-4C46-9F38-51426BE7BD91}"/>
              </a:ext>
            </a:extLst>
          </p:cNvPr>
          <p:cNvSpPr/>
          <p:nvPr/>
        </p:nvSpPr>
        <p:spPr>
          <a:xfrm>
            <a:off x="612617" y="3250195"/>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BORSE DI STUDIO ESENTI</a:t>
            </a:r>
          </a:p>
        </p:txBody>
      </p:sp>
      <p:pic>
        <p:nvPicPr>
          <p:cNvPr id="19" name="Elemento grafico 18" descr="Insegnante">
            <a:extLst>
              <a:ext uri="{FF2B5EF4-FFF2-40B4-BE49-F238E27FC236}">
                <a16:creationId xmlns:a16="http://schemas.microsoft.com/office/drawing/2014/main" id="{2F55CE71-85E2-4014-A84B-A4004B428C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1136" y="285639"/>
            <a:ext cx="914400" cy="914400"/>
          </a:xfrm>
          <a:prstGeom prst="rect">
            <a:avLst/>
          </a:prstGeom>
        </p:spPr>
      </p:pic>
      <p:sp>
        <p:nvSpPr>
          <p:cNvPr id="20" name="Rettangolo 19">
            <a:extLst>
              <a:ext uri="{FF2B5EF4-FFF2-40B4-BE49-F238E27FC236}">
                <a16:creationId xmlns:a16="http://schemas.microsoft.com/office/drawing/2014/main" id="{2CBCFEC6-9816-4302-89A4-C952BAB6108D}"/>
              </a:ext>
            </a:extLst>
          </p:cNvPr>
          <p:cNvSpPr/>
          <p:nvPr/>
        </p:nvSpPr>
        <p:spPr>
          <a:xfrm>
            <a:off x="1676067" y="433476"/>
            <a:ext cx="3552576" cy="523220"/>
          </a:xfrm>
          <a:prstGeom prst="rect">
            <a:avLst/>
          </a:prstGeom>
        </p:spPr>
        <p:txBody>
          <a:bodyPr wrap="none">
            <a:spAutoFit/>
          </a:bodyPr>
          <a:lstStyle/>
          <a:p>
            <a:r>
              <a:rPr lang="it-IT" sz="2800" dirty="0">
                <a:solidFill>
                  <a:srgbClr val="4B92DB"/>
                </a:solidFill>
                <a:latin typeface="Source Sans Pro" panose="020B0503030403020204" pitchFamily="34" charset="77"/>
                <a:cs typeface="Times New Roman" panose="02020603050405020304" pitchFamily="18" charset="0"/>
              </a:rPr>
              <a:t>Borse di studio (lett. c)</a:t>
            </a:r>
          </a:p>
        </p:txBody>
      </p:sp>
    </p:spTree>
    <p:extLst>
      <p:ext uri="{BB962C8B-B14F-4D97-AF65-F5344CB8AC3E}">
        <p14:creationId xmlns:p14="http://schemas.microsoft.com/office/powerpoint/2010/main" val="2296272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CA99EC6-EC97-4B96-BEE7-B64DE766A56E}"/>
              </a:ext>
            </a:extLst>
          </p:cNvPr>
          <p:cNvSpPr>
            <a:spLocks noGrp="1"/>
          </p:cNvSpPr>
          <p:nvPr>
            <p:ph type="sldNum" sz="quarter" idx="12"/>
          </p:nvPr>
        </p:nvSpPr>
        <p:spPr/>
        <p:txBody>
          <a:bodyPr/>
          <a:lstStyle/>
          <a:p>
            <a:fld id="{DFCDB558-D404-46A0-80BB-E0FA3373A935}" type="slidenum">
              <a:rPr lang="it-IT" smtClean="0"/>
              <a:t>13</a:t>
            </a:fld>
            <a:endParaRPr lang="it-IT"/>
          </a:p>
        </p:txBody>
      </p:sp>
      <p:sp>
        <p:nvSpPr>
          <p:cNvPr id="14" name="Rettangolo 13">
            <a:extLst>
              <a:ext uri="{FF2B5EF4-FFF2-40B4-BE49-F238E27FC236}">
                <a16:creationId xmlns:a16="http://schemas.microsoft.com/office/drawing/2014/main" id="{BB1C89A2-8608-4FF7-BFDF-ABE43BA7DC59}"/>
              </a:ext>
            </a:extLst>
          </p:cNvPr>
          <p:cNvSpPr/>
          <p:nvPr/>
        </p:nvSpPr>
        <p:spPr>
          <a:xfrm>
            <a:off x="4360264" y="1838798"/>
            <a:ext cx="7088864" cy="2654445"/>
          </a:xfrm>
          <a:prstGeom prst="rect">
            <a:avLst/>
          </a:prstGeom>
        </p:spPr>
        <p:txBody>
          <a:bodyPr wrap="square">
            <a:spAutoFit/>
          </a:bodyPr>
          <a:lstStyle/>
          <a:p>
            <a:pPr algn="just">
              <a:lnSpc>
                <a:spcPct val="115000"/>
              </a:lnSpc>
            </a:pPr>
            <a:r>
              <a:rPr lang="it-IT" sz="2000" b="1" dirty="0">
                <a:solidFill>
                  <a:srgbClr val="4B92DB"/>
                </a:solidFill>
                <a:latin typeface="Source Sans Pro" panose="020B0503030403020204" pitchFamily="34" charset="77"/>
                <a:cs typeface="Arial" panose="020B0604020202020204" pitchFamily="34" charset="0"/>
              </a:rPr>
              <a:t>Art. 51, comma 2, lett. f-bis):</a:t>
            </a:r>
          </a:p>
          <a:p>
            <a:pPr algn="just">
              <a:lnSpc>
                <a:spcPct val="115000"/>
              </a:lnSpc>
            </a:pPr>
            <a:endParaRPr lang="it-IT" sz="600" b="1" dirty="0">
              <a:solidFill>
                <a:srgbClr val="4B92DB"/>
              </a:solidFill>
              <a:latin typeface="Source Sans Pro" panose="020B0503030403020204" pitchFamily="34" charset="77"/>
              <a:cs typeface="Arial" panose="020B0604020202020204" pitchFamily="34" charset="0"/>
            </a:endParaRPr>
          </a:p>
          <a:p>
            <a:pPr algn="just">
              <a:lnSpc>
                <a:spcPct val="115000"/>
              </a:lnSpc>
              <a:spcAft>
                <a:spcPts val="0"/>
              </a:spcAft>
            </a:pPr>
            <a:r>
              <a:rPr lang="it-IT" sz="2000" dirty="0">
                <a:solidFill>
                  <a:srgbClr val="004288"/>
                </a:solidFill>
                <a:latin typeface="Source Sans Pro" panose="020B0503030403020204" pitchFamily="34" charset="77"/>
                <a:cs typeface="Arial" panose="020B0604020202020204" pitchFamily="34" charset="0"/>
              </a:rPr>
              <a:t>non concorrono alla formazione del reddito di lavoro dipendente le somme erogate dal datore di lavoro alla generalità dei dipendenti o a categorie di dipendenti per le borse di studio a favore dei familiari di cui all’articolo 12 del </a:t>
            </a:r>
            <a:r>
              <a:rPr lang="it-IT" sz="2000" dirty="0" err="1">
                <a:solidFill>
                  <a:srgbClr val="004288"/>
                </a:solidFill>
                <a:latin typeface="Source Sans Pro" panose="020B0503030403020204" pitchFamily="34" charset="77"/>
                <a:cs typeface="Arial" panose="020B0604020202020204" pitchFamily="34" charset="0"/>
              </a:rPr>
              <a:t>Tuir</a:t>
            </a:r>
            <a:r>
              <a:rPr lang="it-IT" sz="2000" dirty="0">
                <a:solidFill>
                  <a:srgbClr val="004288"/>
                </a:solidFill>
                <a:latin typeface="Source Sans Pro" panose="020B0503030403020204" pitchFamily="34" charset="77"/>
                <a:cs typeface="Arial" panose="020B0604020202020204" pitchFamily="34" charset="0"/>
              </a:rPr>
              <a:t>, anche fiscalmente non a carico.</a:t>
            </a:r>
          </a:p>
          <a:p>
            <a:pPr algn="just">
              <a:lnSpc>
                <a:spcPct val="115000"/>
              </a:lnSpc>
              <a:spcAft>
                <a:spcPts val="0"/>
              </a:spcAft>
            </a:pPr>
            <a:endParaRPr lang="it-IT" sz="2000" dirty="0">
              <a:solidFill>
                <a:srgbClr val="004288"/>
              </a:solidFill>
              <a:latin typeface="Source Sans Pro" panose="020B0503030403020204" pitchFamily="34" charset="77"/>
              <a:cs typeface="Arial" panose="020B0604020202020204" pitchFamily="34" charset="0"/>
            </a:endParaRPr>
          </a:p>
        </p:txBody>
      </p:sp>
      <p:sp>
        <p:nvSpPr>
          <p:cNvPr id="17" name="Freccia a pentagono 16">
            <a:extLst>
              <a:ext uri="{FF2B5EF4-FFF2-40B4-BE49-F238E27FC236}">
                <a16:creationId xmlns:a16="http://schemas.microsoft.com/office/drawing/2014/main" id="{4FFE0F33-9B01-4C46-9F38-51426BE7BD91}"/>
              </a:ext>
            </a:extLst>
          </p:cNvPr>
          <p:cNvSpPr/>
          <p:nvPr/>
        </p:nvSpPr>
        <p:spPr>
          <a:xfrm>
            <a:off x="531136" y="2452729"/>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BORSE DI STUDIO AI FAMILIARI DEL DIPENDENTE</a:t>
            </a:r>
          </a:p>
        </p:txBody>
      </p:sp>
      <p:pic>
        <p:nvPicPr>
          <p:cNvPr id="19" name="Elemento grafico 18" descr="Insegnante">
            <a:extLst>
              <a:ext uri="{FF2B5EF4-FFF2-40B4-BE49-F238E27FC236}">
                <a16:creationId xmlns:a16="http://schemas.microsoft.com/office/drawing/2014/main" id="{2F55CE71-85E2-4014-A84B-A4004B428C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1136" y="285639"/>
            <a:ext cx="914400" cy="914400"/>
          </a:xfrm>
          <a:prstGeom prst="rect">
            <a:avLst/>
          </a:prstGeom>
        </p:spPr>
      </p:pic>
      <p:sp>
        <p:nvSpPr>
          <p:cNvPr id="20" name="Rettangolo 19">
            <a:extLst>
              <a:ext uri="{FF2B5EF4-FFF2-40B4-BE49-F238E27FC236}">
                <a16:creationId xmlns:a16="http://schemas.microsoft.com/office/drawing/2014/main" id="{2CBCFEC6-9816-4302-89A4-C952BAB6108D}"/>
              </a:ext>
            </a:extLst>
          </p:cNvPr>
          <p:cNvSpPr/>
          <p:nvPr/>
        </p:nvSpPr>
        <p:spPr>
          <a:xfrm>
            <a:off x="1676067" y="433476"/>
            <a:ext cx="3552576" cy="523220"/>
          </a:xfrm>
          <a:prstGeom prst="rect">
            <a:avLst/>
          </a:prstGeom>
        </p:spPr>
        <p:txBody>
          <a:bodyPr wrap="none">
            <a:spAutoFit/>
          </a:bodyPr>
          <a:lstStyle/>
          <a:p>
            <a:r>
              <a:rPr lang="it-IT" sz="2800" dirty="0">
                <a:solidFill>
                  <a:srgbClr val="4B92DB"/>
                </a:solidFill>
                <a:latin typeface="Source Sans Pro" panose="020B0503030403020204" pitchFamily="34" charset="77"/>
                <a:cs typeface="Times New Roman" panose="02020603050405020304" pitchFamily="18" charset="0"/>
              </a:rPr>
              <a:t>Borse di studio (lett. c)</a:t>
            </a:r>
          </a:p>
        </p:txBody>
      </p:sp>
    </p:spTree>
    <p:extLst>
      <p:ext uri="{BB962C8B-B14F-4D97-AF65-F5344CB8AC3E}">
        <p14:creationId xmlns:p14="http://schemas.microsoft.com/office/powerpoint/2010/main" val="204165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CA99EC6-EC97-4B96-BEE7-B64DE766A56E}"/>
              </a:ext>
            </a:extLst>
          </p:cNvPr>
          <p:cNvSpPr>
            <a:spLocks noGrp="1"/>
          </p:cNvSpPr>
          <p:nvPr>
            <p:ph type="sldNum" sz="quarter" idx="12"/>
          </p:nvPr>
        </p:nvSpPr>
        <p:spPr/>
        <p:txBody>
          <a:bodyPr/>
          <a:lstStyle/>
          <a:p>
            <a:fld id="{DFCDB558-D404-46A0-80BB-E0FA3373A935}" type="slidenum">
              <a:rPr lang="it-IT" smtClean="0"/>
              <a:t>14</a:t>
            </a:fld>
            <a:endParaRPr lang="it-IT"/>
          </a:p>
        </p:txBody>
      </p:sp>
      <p:sp>
        <p:nvSpPr>
          <p:cNvPr id="14" name="Rettangolo 13">
            <a:extLst>
              <a:ext uri="{FF2B5EF4-FFF2-40B4-BE49-F238E27FC236}">
                <a16:creationId xmlns:a16="http://schemas.microsoft.com/office/drawing/2014/main" id="{BB1C89A2-8608-4FF7-BFDF-ABE43BA7DC59}"/>
              </a:ext>
            </a:extLst>
          </p:cNvPr>
          <p:cNvSpPr/>
          <p:nvPr/>
        </p:nvSpPr>
        <p:spPr>
          <a:xfrm>
            <a:off x="535286" y="1413461"/>
            <a:ext cx="11121428" cy="4388766"/>
          </a:xfrm>
          <a:prstGeom prst="rect">
            <a:avLst/>
          </a:prstGeom>
        </p:spPr>
        <p:txBody>
          <a:bodyPr wrap="square">
            <a:spAutoFit/>
          </a:bodyPr>
          <a:lstStyle/>
          <a:p>
            <a:pPr algn="just">
              <a:lnSpc>
                <a:spcPct val="115000"/>
              </a:lnSpc>
            </a:pPr>
            <a:r>
              <a:rPr lang="it-IT" sz="2000" dirty="0">
                <a:solidFill>
                  <a:srgbClr val="004288"/>
                </a:solidFill>
                <a:latin typeface="Source Sans Pro" panose="020B0503030403020204" pitchFamily="34" charset="77"/>
                <a:cs typeface="Arial" panose="020B0604020202020204" pitchFamily="34" charset="0"/>
              </a:rPr>
              <a:t>Rientrano nell’ambito dei redditi assimilati a quelli di lavoro dipendente le somme e i valori percepiti in relazione alle seguenti fattispecie:</a:t>
            </a:r>
          </a:p>
          <a:p>
            <a:pPr algn="just">
              <a:lnSpc>
                <a:spcPct val="115000"/>
              </a:lnSpc>
            </a:pPr>
            <a:endParaRPr lang="it-IT" sz="2000" dirty="0">
              <a:solidFill>
                <a:srgbClr val="004288"/>
              </a:solidFill>
              <a:latin typeface="Source Sans Pro" panose="020B0503030403020204" pitchFamily="34" charset="77"/>
              <a:cs typeface="Arial" panose="020B0604020202020204" pitchFamily="34" charset="0"/>
            </a:endParaRPr>
          </a:p>
          <a:p>
            <a:pPr marL="342900" indent="-342900" algn="just">
              <a:lnSpc>
                <a:spcPct val="115000"/>
              </a:lnSpc>
              <a:buFont typeface="Arial" panose="020B0604020202020204" pitchFamily="34" charset="0"/>
              <a:buChar char="•"/>
            </a:pPr>
            <a:r>
              <a:rPr lang="it-IT" sz="2000" dirty="0">
                <a:solidFill>
                  <a:srgbClr val="004288"/>
                </a:solidFill>
                <a:latin typeface="Source Sans Pro" panose="020B0503030403020204" pitchFamily="34" charset="77"/>
                <a:cs typeface="Arial" panose="020B0604020202020204" pitchFamily="34" charset="0"/>
              </a:rPr>
              <a:t>uffici di amministratore, sindaco o revisore di società</a:t>
            </a:r>
          </a:p>
          <a:p>
            <a:pPr marL="342900" indent="-342900" algn="just">
              <a:lnSpc>
                <a:spcPct val="115000"/>
              </a:lnSpc>
              <a:buFont typeface="Arial" panose="020B0604020202020204" pitchFamily="34" charset="0"/>
              <a:buChar char="•"/>
            </a:pPr>
            <a:r>
              <a:rPr lang="it-IT" sz="2000" dirty="0">
                <a:solidFill>
                  <a:srgbClr val="004288"/>
                </a:solidFill>
                <a:latin typeface="Source Sans Pro" panose="020B0503030403020204" pitchFamily="34" charset="77"/>
                <a:cs typeface="Arial" panose="020B0604020202020204" pitchFamily="34" charset="0"/>
              </a:rPr>
              <a:t>collaborazione a giornali, riviste, enciclopedie e simili</a:t>
            </a:r>
          </a:p>
          <a:p>
            <a:pPr marL="342900" indent="-342900" algn="just">
              <a:lnSpc>
                <a:spcPct val="115000"/>
              </a:lnSpc>
              <a:buFont typeface="Arial" panose="020B0604020202020204" pitchFamily="34" charset="0"/>
              <a:buChar char="•"/>
            </a:pPr>
            <a:r>
              <a:rPr lang="it-IT" sz="2000" dirty="0">
                <a:solidFill>
                  <a:srgbClr val="004288"/>
                </a:solidFill>
                <a:latin typeface="Source Sans Pro" panose="020B0503030403020204" pitchFamily="34" charset="77"/>
                <a:cs typeface="Arial" panose="020B0604020202020204" pitchFamily="34" charset="0"/>
              </a:rPr>
              <a:t>partecipazioni a collegi e commissioni</a:t>
            </a:r>
          </a:p>
          <a:p>
            <a:pPr marL="342900" indent="-342900" algn="just">
              <a:lnSpc>
                <a:spcPct val="115000"/>
              </a:lnSpc>
              <a:buFont typeface="Arial" panose="020B0604020202020204" pitchFamily="34" charset="0"/>
              <a:buChar char="•"/>
            </a:pPr>
            <a:r>
              <a:rPr lang="it-IT" sz="2000" dirty="0">
                <a:solidFill>
                  <a:srgbClr val="004288"/>
                </a:solidFill>
                <a:latin typeface="Source Sans Pro" panose="020B0503030403020204" pitchFamily="34" charset="77"/>
                <a:cs typeface="Arial" panose="020B0604020202020204" pitchFamily="34" charset="0"/>
              </a:rPr>
              <a:t>altri rapporti di collaborazione aventi per oggetto la prestazione di attività svolte senza vincolo di subordinazione, senza impiego di mezzi organizzati e con retribuzione periodica prestabilita</a:t>
            </a:r>
          </a:p>
          <a:p>
            <a:pPr algn="just">
              <a:lnSpc>
                <a:spcPct val="115000"/>
              </a:lnSpc>
            </a:pPr>
            <a:endParaRPr lang="it-IT" sz="4000" dirty="0">
              <a:solidFill>
                <a:srgbClr val="004288"/>
              </a:solidFill>
              <a:latin typeface="Source Sans Pro" panose="020B0503030403020204" pitchFamily="34" charset="77"/>
              <a:cs typeface="Arial" panose="020B0604020202020204" pitchFamily="34" charset="0"/>
            </a:endParaRPr>
          </a:p>
          <a:p>
            <a:pPr algn="just">
              <a:lnSpc>
                <a:spcPct val="115000"/>
              </a:lnSpc>
            </a:pPr>
            <a:r>
              <a:rPr lang="it-IT" sz="2000" dirty="0">
                <a:solidFill>
                  <a:srgbClr val="004288"/>
                </a:solidFill>
                <a:latin typeface="Source Sans Pro" panose="020B0503030403020204" pitchFamily="34" charset="77"/>
                <a:cs typeface="Arial" panose="020B0604020202020204" pitchFamily="34" charset="0"/>
              </a:rPr>
              <a:t>      purché tali collaborazioni non rientrino nelle mansioni ricomprese nell’attività di lavoro dipendente o di lavoro autonomo.</a:t>
            </a:r>
          </a:p>
        </p:txBody>
      </p:sp>
      <p:sp>
        <p:nvSpPr>
          <p:cNvPr id="20" name="Rettangolo 19">
            <a:extLst>
              <a:ext uri="{FF2B5EF4-FFF2-40B4-BE49-F238E27FC236}">
                <a16:creationId xmlns:a16="http://schemas.microsoft.com/office/drawing/2014/main" id="{2CBCFEC6-9816-4302-89A4-C952BAB6108D}"/>
              </a:ext>
            </a:extLst>
          </p:cNvPr>
          <p:cNvSpPr/>
          <p:nvPr/>
        </p:nvSpPr>
        <p:spPr>
          <a:xfrm>
            <a:off x="1676067" y="433476"/>
            <a:ext cx="6165470" cy="523220"/>
          </a:xfrm>
          <a:prstGeom prst="rect">
            <a:avLst/>
          </a:prstGeom>
        </p:spPr>
        <p:txBody>
          <a:bodyPr wrap="none">
            <a:spAutoFit/>
          </a:bodyPr>
          <a:lstStyle/>
          <a:p>
            <a:r>
              <a:rPr lang="it-IT" sz="2800" dirty="0">
                <a:solidFill>
                  <a:srgbClr val="4B92DB"/>
                </a:solidFill>
                <a:latin typeface="Source Sans Pro" panose="020B0503030403020204" pitchFamily="34" charset="77"/>
                <a:cs typeface="Times New Roman" panose="02020603050405020304" pitchFamily="18" charset="0"/>
              </a:rPr>
              <a:t>Compensi per collaborazioni (lett. c-bis)</a:t>
            </a:r>
          </a:p>
        </p:txBody>
      </p:sp>
      <p:pic>
        <p:nvPicPr>
          <p:cNvPr id="7" name="Elemento grafico 6" descr="Riproduci">
            <a:extLst>
              <a:ext uri="{FF2B5EF4-FFF2-40B4-BE49-F238E27FC236}">
                <a16:creationId xmlns:a16="http://schemas.microsoft.com/office/drawing/2014/main" id="{35C4D4F2-6385-4D43-B4E1-5C1DDD21C99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1136" y="5032745"/>
            <a:ext cx="236083" cy="236083"/>
          </a:xfrm>
          <a:prstGeom prst="rect">
            <a:avLst/>
          </a:prstGeom>
        </p:spPr>
      </p:pic>
      <p:pic>
        <p:nvPicPr>
          <p:cNvPr id="6" name="Elemento grafico 5" descr="Relatore">
            <a:extLst>
              <a:ext uri="{FF2B5EF4-FFF2-40B4-BE49-F238E27FC236}">
                <a16:creationId xmlns:a16="http://schemas.microsoft.com/office/drawing/2014/main" id="{36887578-8F58-44DF-80DA-441427F56C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9177" y="237886"/>
            <a:ext cx="914400" cy="914400"/>
          </a:xfrm>
          <a:prstGeom prst="rect">
            <a:avLst/>
          </a:prstGeom>
        </p:spPr>
      </p:pic>
    </p:spTree>
    <p:extLst>
      <p:ext uri="{BB962C8B-B14F-4D97-AF65-F5344CB8AC3E}">
        <p14:creationId xmlns:p14="http://schemas.microsoft.com/office/powerpoint/2010/main" val="360077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CA99EC6-EC97-4B96-BEE7-B64DE766A56E}"/>
              </a:ext>
            </a:extLst>
          </p:cNvPr>
          <p:cNvSpPr>
            <a:spLocks noGrp="1"/>
          </p:cNvSpPr>
          <p:nvPr>
            <p:ph type="sldNum" sz="quarter" idx="12"/>
          </p:nvPr>
        </p:nvSpPr>
        <p:spPr/>
        <p:txBody>
          <a:bodyPr/>
          <a:lstStyle/>
          <a:p>
            <a:fld id="{DFCDB558-D404-46A0-80BB-E0FA3373A935}" type="slidenum">
              <a:rPr lang="it-IT" smtClean="0"/>
              <a:t>15</a:t>
            </a:fld>
            <a:endParaRPr lang="it-IT"/>
          </a:p>
        </p:txBody>
      </p:sp>
      <p:sp>
        <p:nvSpPr>
          <p:cNvPr id="14" name="Rettangolo 13">
            <a:extLst>
              <a:ext uri="{FF2B5EF4-FFF2-40B4-BE49-F238E27FC236}">
                <a16:creationId xmlns:a16="http://schemas.microsoft.com/office/drawing/2014/main" id="{BB1C89A2-8608-4FF7-BFDF-ABE43BA7DC59}"/>
              </a:ext>
            </a:extLst>
          </p:cNvPr>
          <p:cNvSpPr/>
          <p:nvPr/>
        </p:nvSpPr>
        <p:spPr>
          <a:xfrm>
            <a:off x="776195" y="2189036"/>
            <a:ext cx="10818514" cy="1840376"/>
          </a:xfrm>
          <a:prstGeom prst="rect">
            <a:avLst/>
          </a:prstGeom>
        </p:spPr>
        <p:txBody>
          <a:bodyPr wrap="square">
            <a:spAutoFit/>
          </a:bodyPr>
          <a:lstStyle/>
          <a:p>
            <a:pPr algn="just">
              <a:lnSpc>
                <a:spcPct val="115000"/>
              </a:lnSpc>
            </a:pPr>
            <a:r>
              <a:rPr lang="it-IT" sz="2000" dirty="0">
                <a:solidFill>
                  <a:srgbClr val="004288"/>
                </a:solidFill>
                <a:latin typeface="Source Sans Pro" panose="020B0503030403020204" pitchFamily="34" charset="77"/>
                <a:cs typeface="Arial" panose="020B0604020202020204" pitchFamily="34" charset="0"/>
              </a:rPr>
              <a:t>I compensi ricevuti per l’esercizio dell’attività di </a:t>
            </a:r>
            <a:r>
              <a:rPr lang="it-IT" sz="2000" u="sng" dirty="0">
                <a:solidFill>
                  <a:srgbClr val="4B92DB"/>
                </a:solidFill>
                <a:latin typeface="Source Sans Pro" panose="020B0503030403020204" pitchFamily="34" charset="77"/>
                <a:cs typeface="Arial" panose="020B0604020202020204" pitchFamily="34" charset="0"/>
              </a:rPr>
              <a:t>amministratore di società</a:t>
            </a:r>
            <a:r>
              <a:rPr lang="it-IT" sz="2000" dirty="0">
                <a:solidFill>
                  <a:srgbClr val="4B92DB"/>
                </a:solidFill>
                <a:latin typeface="Source Sans Pro" panose="020B0503030403020204" pitchFamily="34" charset="77"/>
                <a:cs typeface="Arial" panose="020B0604020202020204" pitchFamily="34" charset="0"/>
              </a:rPr>
              <a:t> </a:t>
            </a:r>
            <a:r>
              <a:rPr lang="it-IT" sz="2000" dirty="0">
                <a:solidFill>
                  <a:srgbClr val="004288"/>
                </a:solidFill>
                <a:latin typeface="Source Sans Pro" panose="020B0503030403020204" pitchFamily="34" charset="77"/>
                <a:cs typeface="Arial" panose="020B0604020202020204" pitchFamily="34" charset="0"/>
              </a:rPr>
              <a:t>costituiscono redditi di lavoro autonomo se tale incarico viene svolto nell’esercizio di una attività connessa alle mansioni tipiche della propria professione da dottori commercialisti, ragionieri commercialisti ed esperti contabili, dato che </a:t>
            </a:r>
            <a:r>
              <a:rPr lang="it-IT" sz="2000" u="sng" dirty="0">
                <a:solidFill>
                  <a:srgbClr val="4B92DB"/>
                </a:solidFill>
                <a:latin typeface="Source Sans Pro" panose="020B0503030403020204" pitchFamily="34" charset="77"/>
                <a:cs typeface="Arial" panose="020B0604020202020204" pitchFamily="34" charset="0"/>
              </a:rPr>
              <a:t>l’ordinamento professionale</a:t>
            </a:r>
            <a:r>
              <a:rPr lang="it-IT" sz="2000" dirty="0">
                <a:solidFill>
                  <a:srgbClr val="4B92DB"/>
                </a:solidFill>
                <a:latin typeface="Source Sans Pro" panose="020B0503030403020204" pitchFamily="34" charset="77"/>
                <a:cs typeface="Arial" panose="020B0604020202020204" pitchFamily="34" charset="0"/>
              </a:rPr>
              <a:t> </a:t>
            </a:r>
            <a:r>
              <a:rPr lang="it-IT" sz="2000" dirty="0">
                <a:solidFill>
                  <a:srgbClr val="004288"/>
                </a:solidFill>
                <a:latin typeface="Source Sans Pro" panose="020B0503030403020204" pitchFamily="34" charset="77"/>
                <a:cs typeface="Arial" panose="020B0604020202020204" pitchFamily="34" charset="0"/>
              </a:rPr>
              <a:t>dei commercialisti e degli esperti contabili  </a:t>
            </a:r>
            <a:r>
              <a:rPr lang="it-IT" sz="2000" u="sng" dirty="0">
                <a:solidFill>
                  <a:srgbClr val="4B92DB"/>
                </a:solidFill>
                <a:latin typeface="Source Sans Pro" panose="020B0503030403020204" pitchFamily="34" charset="77"/>
                <a:cs typeface="Arial" panose="020B0604020202020204" pitchFamily="34" charset="0"/>
              </a:rPr>
              <a:t>ricomprende espressamente tali mansioni tra le attività tipiche della professione</a:t>
            </a:r>
            <a:r>
              <a:rPr lang="it-IT" sz="2000" dirty="0">
                <a:solidFill>
                  <a:srgbClr val="004288"/>
                </a:solidFill>
                <a:latin typeface="Source Sans Pro" panose="020B0503030403020204" pitchFamily="34" charset="77"/>
                <a:cs typeface="Arial" panose="020B0604020202020204" pitchFamily="34" charset="0"/>
              </a:rPr>
              <a:t>.</a:t>
            </a:r>
          </a:p>
        </p:txBody>
      </p:sp>
      <p:sp>
        <p:nvSpPr>
          <p:cNvPr id="20" name="Rettangolo 19">
            <a:extLst>
              <a:ext uri="{FF2B5EF4-FFF2-40B4-BE49-F238E27FC236}">
                <a16:creationId xmlns:a16="http://schemas.microsoft.com/office/drawing/2014/main" id="{2CBCFEC6-9816-4302-89A4-C952BAB6108D}"/>
              </a:ext>
            </a:extLst>
          </p:cNvPr>
          <p:cNvSpPr/>
          <p:nvPr/>
        </p:nvSpPr>
        <p:spPr>
          <a:xfrm>
            <a:off x="1686006" y="542807"/>
            <a:ext cx="6165470" cy="523220"/>
          </a:xfrm>
          <a:prstGeom prst="rect">
            <a:avLst/>
          </a:prstGeom>
        </p:spPr>
        <p:txBody>
          <a:bodyPr wrap="none">
            <a:spAutoFit/>
          </a:bodyPr>
          <a:lstStyle/>
          <a:p>
            <a:r>
              <a:rPr lang="it-IT" sz="2800" dirty="0">
                <a:solidFill>
                  <a:srgbClr val="4B92DB"/>
                </a:solidFill>
                <a:latin typeface="Source Sans Pro" panose="020B0503030403020204" pitchFamily="34" charset="77"/>
                <a:cs typeface="Times New Roman" panose="02020603050405020304" pitchFamily="18" charset="0"/>
              </a:rPr>
              <a:t>Compensi per collaborazioni (lett. c-bis)</a:t>
            </a:r>
          </a:p>
        </p:txBody>
      </p:sp>
      <p:pic>
        <p:nvPicPr>
          <p:cNvPr id="8" name="Elemento grafico 7" descr="Relatore">
            <a:extLst>
              <a:ext uri="{FF2B5EF4-FFF2-40B4-BE49-F238E27FC236}">
                <a16:creationId xmlns:a16="http://schemas.microsoft.com/office/drawing/2014/main" id="{14D55760-55A7-426B-8694-758FB3DE2F1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9177" y="237886"/>
            <a:ext cx="914400" cy="914400"/>
          </a:xfrm>
          <a:prstGeom prst="rect">
            <a:avLst/>
          </a:prstGeom>
        </p:spPr>
      </p:pic>
      <p:sp>
        <p:nvSpPr>
          <p:cNvPr id="6" name="Rettangolo 5">
            <a:extLst>
              <a:ext uri="{FF2B5EF4-FFF2-40B4-BE49-F238E27FC236}">
                <a16:creationId xmlns:a16="http://schemas.microsoft.com/office/drawing/2014/main" id="{162057A1-5807-42A0-A811-1EB77D6D029F}"/>
              </a:ext>
            </a:extLst>
          </p:cNvPr>
          <p:cNvSpPr/>
          <p:nvPr/>
        </p:nvSpPr>
        <p:spPr>
          <a:xfrm>
            <a:off x="776195" y="1692602"/>
            <a:ext cx="2904128" cy="415435"/>
          </a:xfrm>
          <a:prstGeom prst="rect">
            <a:avLst/>
          </a:prstGeom>
        </p:spPr>
        <p:txBody>
          <a:bodyPr wrap="none">
            <a:spAutoFit/>
          </a:bodyPr>
          <a:lstStyle/>
          <a:p>
            <a:pPr lvl="0" algn="ctr" fontAlgn="base">
              <a:lnSpc>
                <a:spcPct val="130000"/>
              </a:lnSpc>
              <a:spcBef>
                <a:spcPct val="0"/>
              </a:spcBef>
              <a:spcAft>
                <a:spcPct val="0"/>
              </a:spcAft>
              <a:defRPr/>
            </a:pPr>
            <a:r>
              <a:rPr lang="it-IT" b="1" dirty="0">
                <a:solidFill>
                  <a:schemeClr val="accent2"/>
                </a:solidFill>
                <a:latin typeface="Trebuchet MS" charset="0"/>
                <a:ea typeface="MS PGothic" charset="-128"/>
              </a:rPr>
              <a:t>Amministratori di società</a:t>
            </a:r>
          </a:p>
        </p:txBody>
      </p:sp>
    </p:spTree>
    <p:extLst>
      <p:ext uri="{BB962C8B-B14F-4D97-AF65-F5344CB8AC3E}">
        <p14:creationId xmlns:p14="http://schemas.microsoft.com/office/powerpoint/2010/main" val="279251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CA99EC6-EC97-4B96-BEE7-B64DE766A56E}"/>
              </a:ext>
            </a:extLst>
          </p:cNvPr>
          <p:cNvSpPr>
            <a:spLocks noGrp="1"/>
          </p:cNvSpPr>
          <p:nvPr>
            <p:ph type="sldNum" sz="quarter" idx="12"/>
          </p:nvPr>
        </p:nvSpPr>
        <p:spPr/>
        <p:txBody>
          <a:bodyPr/>
          <a:lstStyle/>
          <a:p>
            <a:fld id="{DFCDB558-D404-46A0-80BB-E0FA3373A935}" type="slidenum">
              <a:rPr lang="it-IT" smtClean="0"/>
              <a:t>16</a:t>
            </a:fld>
            <a:endParaRPr lang="it-IT"/>
          </a:p>
        </p:txBody>
      </p:sp>
      <p:sp>
        <p:nvSpPr>
          <p:cNvPr id="14" name="Rettangolo 13">
            <a:extLst>
              <a:ext uri="{FF2B5EF4-FFF2-40B4-BE49-F238E27FC236}">
                <a16:creationId xmlns:a16="http://schemas.microsoft.com/office/drawing/2014/main" id="{BB1C89A2-8608-4FF7-BFDF-ABE43BA7DC59}"/>
              </a:ext>
            </a:extLst>
          </p:cNvPr>
          <p:cNvSpPr/>
          <p:nvPr/>
        </p:nvSpPr>
        <p:spPr>
          <a:xfrm>
            <a:off x="4621693" y="1527117"/>
            <a:ext cx="7310869" cy="778546"/>
          </a:xfrm>
          <a:prstGeom prst="rect">
            <a:avLst/>
          </a:prstGeom>
        </p:spPr>
        <p:txBody>
          <a:bodyPr wrap="square">
            <a:spAutoFit/>
          </a:bodyPr>
          <a:lstStyle/>
          <a:p>
            <a:pPr algn="just">
              <a:lnSpc>
                <a:spcPct val="115000"/>
              </a:lnSpc>
            </a:pPr>
            <a:r>
              <a:rPr lang="it-IT" sz="2000" dirty="0">
                <a:solidFill>
                  <a:srgbClr val="004288"/>
                </a:solidFill>
                <a:latin typeface="Source Sans Pro" panose="020B0503030403020204" pitchFamily="34" charset="77"/>
                <a:cs typeface="Arial" panose="020B0604020202020204" pitchFamily="34" charset="0"/>
              </a:rPr>
              <a:t>Costituiscono redditi assimilati a quelli di lavoro dipendente: </a:t>
            </a:r>
          </a:p>
          <a:p>
            <a:pPr algn="just">
              <a:lnSpc>
                <a:spcPct val="115000"/>
              </a:lnSpc>
            </a:pPr>
            <a:endParaRPr lang="it-IT" sz="2000" dirty="0">
              <a:solidFill>
                <a:srgbClr val="004288"/>
              </a:solidFill>
              <a:latin typeface="Source Sans Pro" panose="020B0503030403020204" pitchFamily="34" charset="77"/>
              <a:cs typeface="Arial" panose="020B0604020202020204" pitchFamily="34" charset="0"/>
            </a:endParaRPr>
          </a:p>
        </p:txBody>
      </p:sp>
      <p:sp>
        <p:nvSpPr>
          <p:cNvPr id="20" name="Rettangolo 19">
            <a:extLst>
              <a:ext uri="{FF2B5EF4-FFF2-40B4-BE49-F238E27FC236}">
                <a16:creationId xmlns:a16="http://schemas.microsoft.com/office/drawing/2014/main" id="{2CBCFEC6-9816-4302-89A4-C952BAB6108D}"/>
              </a:ext>
            </a:extLst>
          </p:cNvPr>
          <p:cNvSpPr/>
          <p:nvPr/>
        </p:nvSpPr>
        <p:spPr>
          <a:xfrm>
            <a:off x="1621746" y="446450"/>
            <a:ext cx="3773790" cy="523220"/>
          </a:xfrm>
          <a:prstGeom prst="rect">
            <a:avLst/>
          </a:prstGeom>
        </p:spPr>
        <p:txBody>
          <a:bodyPr wrap="none">
            <a:spAutoFit/>
          </a:bodyPr>
          <a:lstStyle/>
          <a:p>
            <a:r>
              <a:rPr lang="it-IT" sz="2800" dirty="0">
                <a:solidFill>
                  <a:srgbClr val="4B92DB"/>
                </a:solidFill>
                <a:latin typeface="Source Sans Pro" panose="020B0503030403020204" pitchFamily="34" charset="77"/>
                <a:cs typeface="Times New Roman" panose="02020603050405020304" pitchFamily="18" charset="0"/>
              </a:rPr>
              <a:t>Assegni periodici (lett. i)</a:t>
            </a:r>
          </a:p>
        </p:txBody>
      </p:sp>
      <p:pic>
        <p:nvPicPr>
          <p:cNvPr id="5" name="Elemento grafico 4" descr="Assegno bancario ">
            <a:extLst>
              <a:ext uri="{FF2B5EF4-FFF2-40B4-BE49-F238E27FC236}">
                <a16:creationId xmlns:a16="http://schemas.microsoft.com/office/drawing/2014/main" id="{038A0020-24A8-473A-A58F-645F2B51F3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4539" y="277166"/>
            <a:ext cx="914400" cy="914400"/>
          </a:xfrm>
          <a:prstGeom prst="rect">
            <a:avLst/>
          </a:prstGeom>
        </p:spPr>
      </p:pic>
      <p:sp>
        <p:nvSpPr>
          <p:cNvPr id="6" name="Rettangolo 5">
            <a:extLst>
              <a:ext uri="{FF2B5EF4-FFF2-40B4-BE49-F238E27FC236}">
                <a16:creationId xmlns:a16="http://schemas.microsoft.com/office/drawing/2014/main" id="{FC0391BF-05ED-4AC2-B42E-2EDE00642E2E}"/>
              </a:ext>
            </a:extLst>
          </p:cNvPr>
          <p:cNvSpPr/>
          <p:nvPr/>
        </p:nvSpPr>
        <p:spPr>
          <a:xfrm>
            <a:off x="4253947" y="2208928"/>
            <a:ext cx="7215809" cy="3628879"/>
          </a:xfrm>
          <a:prstGeom prst="rect">
            <a:avLst/>
          </a:prstGeom>
        </p:spPr>
        <p:txBody>
          <a:bodyPr wrap="square">
            <a:spAutoFit/>
          </a:bodyPr>
          <a:lstStyle/>
          <a:p>
            <a:pPr marL="342900" indent="-342900" algn="just">
              <a:lnSpc>
                <a:spcPct val="115000"/>
              </a:lnSpc>
              <a:buFont typeface="Arial" panose="020B0604020202020204" pitchFamily="34" charset="0"/>
              <a:buChar char="•"/>
            </a:pPr>
            <a:r>
              <a:rPr lang="it-IT" sz="1900" u="sng" dirty="0">
                <a:solidFill>
                  <a:srgbClr val="4B92DB"/>
                </a:solidFill>
                <a:latin typeface="Source Sans Pro" panose="020B0503030403020204" pitchFamily="34" charset="77"/>
                <a:cs typeface="Arial" panose="020B0604020202020204" pitchFamily="34" charset="0"/>
              </a:rPr>
              <a:t>gli assegni periodici corrisposti al coniuge</a:t>
            </a:r>
            <a:r>
              <a:rPr lang="it-IT" sz="1900" dirty="0">
                <a:solidFill>
                  <a:srgbClr val="004288"/>
                </a:solidFill>
                <a:latin typeface="Source Sans Pro" panose="020B0503030403020204" pitchFamily="34" charset="77"/>
                <a:cs typeface="Arial" panose="020B0604020202020204" pitchFamily="34" charset="0"/>
              </a:rPr>
              <a:t>, ad esclusione di quelli destinati al mantenimento dei figli, a seguito di scioglimento o annullamento del matrimonio, di separazione legale ed effettiva e di cessazione deli effetti civili del matrimonio;</a:t>
            </a:r>
          </a:p>
          <a:p>
            <a:pPr algn="just">
              <a:lnSpc>
                <a:spcPct val="115000"/>
              </a:lnSpc>
            </a:pPr>
            <a:endParaRPr lang="it-IT" sz="1400" dirty="0">
              <a:solidFill>
                <a:srgbClr val="004288"/>
              </a:solidFill>
              <a:latin typeface="Source Sans Pro" panose="020B0503030403020204" pitchFamily="34" charset="77"/>
              <a:cs typeface="Arial" panose="020B0604020202020204" pitchFamily="34" charset="0"/>
            </a:endParaRPr>
          </a:p>
          <a:p>
            <a:pPr marL="342900" indent="-342900" algn="just">
              <a:lnSpc>
                <a:spcPct val="115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i sussidi  e gli assegni periodici corrisposti in forza di </a:t>
            </a:r>
            <a:r>
              <a:rPr lang="it-IT" sz="1900" u="sng" dirty="0">
                <a:solidFill>
                  <a:srgbClr val="4B92DB"/>
                </a:solidFill>
                <a:latin typeface="Source Sans Pro" panose="020B0503030403020204" pitchFamily="34" charset="77"/>
                <a:cs typeface="Arial" panose="020B0604020202020204" pitchFamily="34" charset="0"/>
              </a:rPr>
              <a:t>testamento</a:t>
            </a:r>
            <a:r>
              <a:rPr lang="it-IT" sz="1900" dirty="0">
                <a:solidFill>
                  <a:srgbClr val="004288"/>
                </a:solidFill>
                <a:latin typeface="Source Sans Pro" panose="020B0503030403020204" pitchFamily="34" charset="77"/>
                <a:cs typeface="Arial" panose="020B0604020202020204" pitchFamily="34" charset="0"/>
              </a:rPr>
              <a:t> o </a:t>
            </a:r>
            <a:r>
              <a:rPr lang="it-IT" sz="1900" u="sng" dirty="0">
                <a:solidFill>
                  <a:srgbClr val="4B92DB"/>
                </a:solidFill>
                <a:latin typeface="Source Sans Pro" panose="020B0503030403020204" pitchFamily="34" charset="77"/>
                <a:cs typeface="Arial" panose="020B0604020202020204" pitchFamily="34" charset="0"/>
              </a:rPr>
              <a:t>donazione</a:t>
            </a:r>
            <a:r>
              <a:rPr lang="it-IT" sz="1900" dirty="0">
                <a:solidFill>
                  <a:srgbClr val="004288"/>
                </a:solidFill>
                <a:latin typeface="Source Sans Pro" panose="020B0503030403020204" pitchFamily="34" charset="77"/>
                <a:cs typeface="Arial" panose="020B0604020202020204" pitchFamily="34" charset="0"/>
              </a:rPr>
              <a:t>;</a:t>
            </a:r>
          </a:p>
          <a:p>
            <a:pPr algn="just">
              <a:lnSpc>
                <a:spcPct val="115000"/>
              </a:lnSpc>
            </a:pPr>
            <a:endParaRPr lang="it-IT" sz="1600" dirty="0">
              <a:solidFill>
                <a:srgbClr val="004288"/>
              </a:solidFill>
              <a:latin typeface="Source Sans Pro" panose="020B0503030403020204" pitchFamily="34" charset="77"/>
              <a:cs typeface="Arial" panose="020B0604020202020204" pitchFamily="34" charset="0"/>
            </a:endParaRPr>
          </a:p>
          <a:p>
            <a:pPr marL="342900" indent="-342900" algn="just">
              <a:lnSpc>
                <a:spcPct val="115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gli </a:t>
            </a:r>
            <a:r>
              <a:rPr lang="it-IT" sz="1900" u="sng" dirty="0">
                <a:solidFill>
                  <a:srgbClr val="4B92DB"/>
                </a:solidFill>
                <a:latin typeface="Source Sans Pro" panose="020B0503030403020204" pitchFamily="34" charset="77"/>
                <a:cs typeface="Arial" panose="020B0604020202020204" pitchFamily="34" charset="0"/>
              </a:rPr>
              <a:t>assegni alimentari </a:t>
            </a:r>
            <a:r>
              <a:rPr lang="it-IT" sz="1900" dirty="0">
                <a:solidFill>
                  <a:srgbClr val="004288"/>
                </a:solidFill>
                <a:latin typeface="Source Sans Pro" panose="020B0503030403020204" pitchFamily="34" charset="77"/>
                <a:cs typeface="Arial" panose="020B0604020202020204" pitchFamily="34" charset="0"/>
              </a:rPr>
              <a:t>corrisposti alle persone indicate nell’art. 433 del codice civile, nella misura risultante da provvedimento dell’Autorità giudiziaria.</a:t>
            </a:r>
          </a:p>
        </p:txBody>
      </p:sp>
      <p:sp>
        <p:nvSpPr>
          <p:cNvPr id="10" name="Freccia a pentagono 9">
            <a:extLst>
              <a:ext uri="{FF2B5EF4-FFF2-40B4-BE49-F238E27FC236}">
                <a16:creationId xmlns:a16="http://schemas.microsoft.com/office/drawing/2014/main" id="{55E25126-3C8B-4C99-9A22-9D9141EF7D59}"/>
              </a:ext>
            </a:extLst>
          </p:cNvPr>
          <p:cNvSpPr/>
          <p:nvPr/>
        </p:nvSpPr>
        <p:spPr>
          <a:xfrm>
            <a:off x="514539" y="1885417"/>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SONO ASSEGNI PERIODICI</a:t>
            </a:r>
          </a:p>
        </p:txBody>
      </p:sp>
    </p:spTree>
    <p:extLst>
      <p:ext uri="{BB962C8B-B14F-4D97-AF65-F5344CB8AC3E}">
        <p14:creationId xmlns:p14="http://schemas.microsoft.com/office/powerpoint/2010/main" val="191422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4B92DB"/>
        </a:solid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3BC8890A-1045-4D68-9A90-20835DBE84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CDB558-D404-46A0-80BB-E0FA3373A935}" type="slidenum">
              <a:rPr kumimoji="0" lang="it-I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it-I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itolo 1">
            <a:extLst>
              <a:ext uri="{FF2B5EF4-FFF2-40B4-BE49-F238E27FC236}">
                <a16:creationId xmlns:a16="http://schemas.microsoft.com/office/drawing/2014/main" id="{FAC3E730-EC87-4D93-A0EB-3A77A0C8B078}"/>
              </a:ext>
            </a:extLst>
          </p:cNvPr>
          <p:cNvSpPr txBox="1">
            <a:spLocks/>
          </p:cNvSpPr>
          <p:nvPr/>
        </p:nvSpPr>
        <p:spPr bwMode="auto">
          <a:xfrm>
            <a:off x="834422" y="2190405"/>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ts val="4200"/>
              </a:lnSpc>
              <a:spcBef>
                <a:spcPct val="0"/>
              </a:spcBef>
              <a:spcAft>
                <a:spcPct val="0"/>
              </a:spcAft>
              <a:buClrTx/>
              <a:buSzTx/>
              <a:buFontTx/>
              <a:buNone/>
              <a:tabLst/>
              <a:defRPr/>
            </a:pPr>
            <a:r>
              <a:rPr kumimoji="0" lang="it-IT" altLang="it-IT" sz="32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La struttura dell’articolo 51 del Testo Unico</a:t>
            </a:r>
          </a:p>
        </p:txBody>
      </p:sp>
    </p:spTree>
    <p:extLst>
      <p:ext uri="{BB962C8B-B14F-4D97-AF65-F5344CB8AC3E}">
        <p14:creationId xmlns:p14="http://schemas.microsoft.com/office/powerpoint/2010/main" val="911600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98D7858-D33F-458F-B66A-3913878A4C54}"/>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18</a:t>
            </a:fld>
            <a:endParaRPr lang="it-IT"/>
          </a:p>
        </p:txBody>
      </p:sp>
      <p:grpSp>
        <p:nvGrpSpPr>
          <p:cNvPr id="20" name="Gruppo 8">
            <a:extLst>
              <a:ext uri="{FF2B5EF4-FFF2-40B4-BE49-F238E27FC236}">
                <a16:creationId xmlns:a16="http://schemas.microsoft.com/office/drawing/2014/main" id="{12EF693E-965A-403F-B5D1-85AA013BCAC0}"/>
              </a:ext>
            </a:extLst>
          </p:cNvPr>
          <p:cNvGrpSpPr>
            <a:grpSpLocks/>
          </p:cNvGrpSpPr>
          <p:nvPr/>
        </p:nvGrpSpPr>
        <p:grpSpPr bwMode="auto">
          <a:xfrm>
            <a:off x="4067883" y="2422862"/>
            <a:ext cx="7799118" cy="1563182"/>
            <a:chOff x="-48950" y="-321469"/>
            <a:chExt cx="8675433" cy="1562993"/>
          </a:xfrm>
        </p:grpSpPr>
        <p:sp>
          <p:nvSpPr>
            <p:cNvPr id="22" name="Rettangolo 21">
              <a:extLst>
                <a:ext uri="{FF2B5EF4-FFF2-40B4-BE49-F238E27FC236}">
                  <a16:creationId xmlns:a16="http://schemas.microsoft.com/office/drawing/2014/main" id="{383DC5CB-20E8-4FFE-B538-43FB2714C69B}"/>
                </a:ext>
              </a:extLst>
            </p:cNvPr>
            <p:cNvSpPr/>
            <p:nvPr/>
          </p:nvSpPr>
          <p:spPr>
            <a:xfrm>
              <a:off x="882099" y="-321469"/>
              <a:ext cx="7744384" cy="1557146"/>
            </a:xfrm>
            <a:prstGeom prst="rect">
              <a:avLst/>
            </a:prstGeom>
          </p:spPr>
          <p:style>
            <a:lnRef idx="0">
              <a:scrgbClr r="0" g="0" b="0"/>
            </a:lnRef>
            <a:fillRef idx="0">
              <a:scrgbClr r="0" g="0" b="0"/>
            </a:fillRef>
            <a:effectRef idx="0">
              <a:scrgbClr r="0" g="0" b="0"/>
            </a:effectRef>
            <a:fontRef idx="minor">
              <a:schemeClr val="lt1"/>
            </a:fontRef>
          </p:style>
          <p:txBody>
            <a:bodyPr lIns="180000" tIns="78232" rIns="252000" bIns="78232" anchor="ctr"/>
            <a:lstStyle>
              <a:lvl1pPr marL="177800" indent="-177800" defTabSz="488950"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defTabSz="4889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defTabSz="48895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defTabSz="48895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defTabSz="48895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marL="92075" indent="-6350" algn="just">
                <a:lnSpc>
                  <a:spcPct val="150000"/>
                </a:lnSpc>
              </a:pPr>
              <a:r>
                <a:rPr lang="it-IT" sz="2000" i="1" dirty="0">
                  <a:solidFill>
                    <a:srgbClr val="004288"/>
                  </a:solidFill>
                  <a:latin typeface="Source Sans Pro" panose="020B0503030403020204" pitchFamily="34" charset="77"/>
                  <a:ea typeface="+mn-ea"/>
                  <a:cs typeface="Arial" panose="020B0604020202020204" pitchFamily="34" charset="0"/>
                </a:rPr>
                <a:t>“Il reddito di lavoro dipendente è costituito da tutte le </a:t>
              </a:r>
              <a:r>
                <a:rPr lang="it-IT" sz="2000" u="sng" dirty="0">
                  <a:solidFill>
                    <a:srgbClr val="4B92DB"/>
                  </a:solidFill>
                  <a:latin typeface="Source Sans Pro" panose="020B0503030403020204" pitchFamily="34" charset="77"/>
                  <a:ea typeface="+mn-ea"/>
                  <a:cs typeface="Arial" panose="020B0604020202020204" pitchFamily="34" charset="0"/>
                </a:rPr>
                <a:t>somme</a:t>
              </a:r>
              <a:r>
                <a:rPr lang="it-IT" sz="2000" i="1" dirty="0">
                  <a:solidFill>
                    <a:srgbClr val="004288"/>
                  </a:solidFill>
                  <a:latin typeface="Source Sans Pro" panose="020B0503030403020204" pitchFamily="34" charset="77"/>
                  <a:ea typeface="+mn-ea"/>
                  <a:cs typeface="Arial" panose="020B0604020202020204" pitchFamily="34" charset="0"/>
                </a:rPr>
                <a:t> e i </a:t>
              </a:r>
              <a:r>
                <a:rPr lang="it-IT" sz="2000" i="1" u="sng" dirty="0">
                  <a:solidFill>
                    <a:srgbClr val="4B92DB"/>
                  </a:solidFill>
                  <a:latin typeface="Source Sans Pro" panose="020B0503030403020204" pitchFamily="34" charset="77"/>
                  <a:ea typeface="+mn-ea"/>
                  <a:cs typeface="Arial" panose="020B0604020202020204" pitchFamily="34" charset="0"/>
                </a:rPr>
                <a:t>valori in genere</a:t>
              </a:r>
              <a:r>
                <a:rPr lang="it-IT" sz="2000" i="1" dirty="0">
                  <a:solidFill>
                    <a:srgbClr val="004288"/>
                  </a:solidFill>
                  <a:latin typeface="Source Sans Pro" panose="020B0503030403020204" pitchFamily="34" charset="77"/>
                  <a:ea typeface="+mn-ea"/>
                  <a:cs typeface="Arial" panose="020B0604020202020204" pitchFamily="34" charset="0"/>
                </a:rPr>
                <a:t>, a </a:t>
              </a:r>
              <a:r>
                <a:rPr lang="it-IT" sz="2000" i="1" u="sng" dirty="0">
                  <a:solidFill>
                    <a:srgbClr val="4B92DB"/>
                  </a:solidFill>
                  <a:latin typeface="Source Sans Pro" panose="020B0503030403020204" pitchFamily="34" charset="77"/>
                  <a:ea typeface="+mn-ea"/>
                  <a:cs typeface="Arial" panose="020B0604020202020204" pitchFamily="34" charset="0"/>
                </a:rPr>
                <a:t>qualunque titolo</a:t>
              </a:r>
              <a:r>
                <a:rPr lang="it-IT" sz="2000" i="1" dirty="0">
                  <a:solidFill>
                    <a:srgbClr val="4B92DB"/>
                  </a:solidFill>
                  <a:latin typeface="Source Sans Pro" panose="020B0503030403020204" pitchFamily="34" charset="77"/>
                  <a:ea typeface="+mn-ea"/>
                  <a:cs typeface="Arial" panose="020B0604020202020204" pitchFamily="34" charset="0"/>
                </a:rPr>
                <a:t> </a:t>
              </a:r>
              <a:r>
                <a:rPr lang="it-IT" sz="2000" i="1" dirty="0">
                  <a:solidFill>
                    <a:srgbClr val="004288"/>
                  </a:solidFill>
                  <a:latin typeface="Source Sans Pro" panose="020B0503030403020204" pitchFamily="34" charset="77"/>
                  <a:ea typeface="+mn-ea"/>
                  <a:cs typeface="Arial" panose="020B0604020202020204" pitchFamily="34" charset="0"/>
                </a:rPr>
                <a:t>percepiti nel periodo d’imposta, anche sotto forma di erogazioni liberali, </a:t>
              </a:r>
              <a:r>
                <a:rPr lang="it-IT" sz="2000" i="1" u="sng" dirty="0">
                  <a:solidFill>
                    <a:srgbClr val="4B92DB"/>
                  </a:solidFill>
                  <a:latin typeface="Source Sans Pro" panose="020B0503030403020204" pitchFamily="34" charset="77"/>
                  <a:ea typeface="+mn-ea"/>
                  <a:cs typeface="Arial" panose="020B0604020202020204" pitchFamily="34" charset="0"/>
                </a:rPr>
                <a:t>in relazione </a:t>
              </a:r>
              <a:r>
                <a:rPr lang="it-IT" sz="2000" i="1" dirty="0">
                  <a:solidFill>
                    <a:srgbClr val="004288"/>
                  </a:solidFill>
                  <a:latin typeface="Source Sans Pro" panose="020B0503030403020204" pitchFamily="34" charset="77"/>
                  <a:ea typeface="+mn-ea"/>
                  <a:cs typeface="Arial" panose="020B0604020202020204" pitchFamily="34" charset="0"/>
                </a:rPr>
                <a:t>al rapporto di lavoro”. </a:t>
              </a:r>
            </a:p>
          </p:txBody>
        </p:sp>
        <p:sp>
          <p:nvSpPr>
            <p:cNvPr id="23" name="Rettangolo 22">
              <a:extLst>
                <a:ext uri="{FF2B5EF4-FFF2-40B4-BE49-F238E27FC236}">
                  <a16:creationId xmlns:a16="http://schemas.microsoft.com/office/drawing/2014/main" id="{F9A536F8-9C3C-415C-A294-8E2B31910352}"/>
                </a:ext>
              </a:extLst>
            </p:cNvPr>
            <p:cNvSpPr>
              <a:spLocks noChangeArrowheads="1"/>
            </p:cNvSpPr>
            <p:nvPr/>
          </p:nvSpPr>
          <p:spPr bwMode="auto">
            <a:xfrm rot="10800000">
              <a:off x="-48950" y="-315622"/>
              <a:ext cx="5867399" cy="1557146"/>
            </a:xfrm>
            <a:prstGeom prst="rect">
              <a:avLst/>
            </a:prstGeom>
            <a:noFill/>
            <a:ln>
              <a:noFill/>
            </a:ln>
            <a:effectLst>
              <a:outerShdw dist="20000" dir="5400000" rotWithShape="0">
                <a:srgbClr val="000000">
                  <a:alpha val="37999"/>
                </a:srgbClr>
              </a:outerShdw>
            </a:effectLst>
            <a:extLst>
              <a:ext uri="{909E8E84-426E-40DD-AFC4-6F175D3DCCD1}">
                <a14:hiddenFill xmlns:a14="http://schemas.microsoft.com/office/drawing/2010/main">
                  <a:solidFill>
                    <a:srgbClr val="B2C1DB">
                      <a:alpha val="50195"/>
                    </a:srgbClr>
                  </a:solidFill>
                </a14:hiddenFill>
              </a:ext>
              <a:ext uri="{91240B29-F687-4F45-9708-019B960494DF}">
                <a14:hiddenLine xmlns:a14="http://schemas.microsoft.com/office/drawing/2010/main" w="38100" algn="ctr">
                  <a:solidFill>
                    <a:srgbClr val="FFFFFF"/>
                  </a:solidFill>
                  <a:miter lim="800000"/>
                  <a:headEnd/>
                  <a:tailEnd/>
                </a14:hiddenLine>
              </a:ext>
            </a:extLst>
          </p:spPr>
          <p:txBody>
            <a:bodyPr/>
            <a:lstStyle/>
            <a:p>
              <a:endParaRPr lang="it-IT"/>
            </a:p>
          </p:txBody>
        </p:sp>
      </p:grpSp>
      <p:graphicFrame>
        <p:nvGraphicFramePr>
          <p:cNvPr id="24" name="Group 111">
            <a:extLst>
              <a:ext uri="{FF2B5EF4-FFF2-40B4-BE49-F238E27FC236}">
                <a16:creationId xmlns:a16="http://schemas.microsoft.com/office/drawing/2014/main" id="{CFD9E519-4800-4ADA-BBEF-3022D163B595}"/>
              </a:ext>
            </a:extLst>
          </p:cNvPr>
          <p:cNvGraphicFramePr>
            <a:graphicFrameLocks noGrp="1"/>
          </p:cNvGraphicFramePr>
          <p:nvPr>
            <p:extLst>
              <p:ext uri="{D42A27DB-BD31-4B8C-83A1-F6EECF244321}">
                <p14:modId xmlns:p14="http://schemas.microsoft.com/office/powerpoint/2010/main" val="3653001131"/>
              </p:ext>
            </p:extLst>
          </p:nvPr>
        </p:nvGraphicFramePr>
        <p:xfrm>
          <a:off x="534033" y="2755661"/>
          <a:ext cx="3512866" cy="729921"/>
        </p:xfrm>
        <a:graphic>
          <a:graphicData uri="http://schemas.openxmlformats.org/drawingml/2006/table">
            <a:tbl>
              <a:tblPr>
                <a:tableStyleId>{5FD0F851-EC5A-4D38-B0AD-8093EC10F338}</a:tableStyleId>
              </a:tblPr>
              <a:tblGrid>
                <a:gridCol w="1247280">
                  <a:extLst>
                    <a:ext uri="{9D8B030D-6E8A-4147-A177-3AD203B41FA5}">
                      <a16:colId xmlns:a16="http://schemas.microsoft.com/office/drawing/2014/main" val="20000"/>
                    </a:ext>
                  </a:extLst>
                </a:gridCol>
                <a:gridCol w="2265586">
                  <a:extLst>
                    <a:ext uri="{9D8B030D-6E8A-4147-A177-3AD203B41FA5}">
                      <a16:colId xmlns:a16="http://schemas.microsoft.com/office/drawing/2014/main" val="20001"/>
                    </a:ext>
                  </a:extLst>
                </a:gridCol>
              </a:tblGrid>
              <a:tr h="729921">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COMMA 1</a:t>
                      </a:r>
                    </a:p>
                  </a:txBody>
                  <a:tcPr anchor="ctr" horzOverflow="overflow"/>
                </a:tc>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REGOLA GENERALE</a:t>
                      </a:r>
                    </a:p>
                  </a:txBody>
                  <a:tcPr anchor="ctr" horzOverflow="overflow"/>
                </a:tc>
                <a:extLst>
                  <a:ext uri="{0D108BD9-81ED-4DB2-BD59-A6C34878D82A}">
                    <a16:rowId xmlns:a16="http://schemas.microsoft.com/office/drawing/2014/main" val="10000"/>
                  </a:ext>
                </a:extLst>
              </a:tr>
            </a:tbl>
          </a:graphicData>
        </a:graphic>
      </p:graphicFrame>
      <p:sp>
        <p:nvSpPr>
          <p:cNvPr id="26" name="Rettangolo 25">
            <a:extLst>
              <a:ext uri="{FF2B5EF4-FFF2-40B4-BE49-F238E27FC236}">
                <a16:creationId xmlns:a16="http://schemas.microsoft.com/office/drawing/2014/main" id="{D609CAAF-5A25-4298-AF28-37140C090AD9}"/>
              </a:ext>
            </a:extLst>
          </p:cNvPr>
          <p:cNvSpPr/>
          <p:nvPr/>
        </p:nvSpPr>
        <p:spPr>
          <a:xfrm>
            <a:off x="534033" y="1454387"/>
            <a:ext cx="4572000" cy="381451"/>
          </a:xfrm>
          <a:prstGeom prst="rect">
            <a:avLst/>
          </a:prstGeom>
        </p:spPr>
        <p:txBody>
          <a:bodyPr>
            <a:spAutoFit/>
          </a:bodyPr>
          <a:lstStyle/>
          <a:p>
            <a:pPr>
              <a:lnSpc>
                <a:spcPct val="150000"/>
              </a:lnSpc>
            </a:pPr>
            <a:r>
              <a:rPr lang="it-IT" sz="1400" b="1" dirty="0">
                <a:solidFill>
                  <a:schemeClr val="accent1"/>
                </a:solidFill>
                <a:latin typeface="Source Sans Pro" panose="020B0503030403020204" pitchFamily="34" charset="77"/>
              </a:rPr>
              <a:t>SCHEMA DELL’ART. 51 DEL TUIR</a:t>
            </a:r>
          </a:p>
        </p:txBody>
      </p:sp>
      <p:sp>
        <p:nvSpPr>
          <p:cNvPr id="27" name="Triangolo isoscele 26">
            <a:extLst>
              <a:ext uri="{FF2B5EF4-FFF2-40B4-BE49-F238E27FC236}">
                <a16:creationId xmlns:a16="http://schemas.microsoft.com/office/drawing/2014/main" id="{F6E08D49-E481-4920-B4E7-014A214B5F4F}"/>
              </a:ext>
            </a:extLst>
          </p:cNvPr>
          <p:cNvSpPr>
            <a:spLocks noChangeArrowheads="1"/>
          </p:cNvSpPr>
          <p:nvPr/>
        </p:nvSpPr>
        <p:spPr bwMode="auto">
          <a:xfrm rot="10800000">
            <a:off x="7754884" y="4662562"/>
            <a:ext cx="631059" cy="216024"/>
          </a:xfrm>
          <a:prstGeom prst="triangle">
            <a:avLst>
              <a:gd name="adj" fmla="val 50000"/>
            </a:avLst>
          </a:prstGeom>
          <a:solidFill>
            <a:srgbClr val="4B92DB"/>
          </a:solidFill>
          <a:ln w="38100" algn="ctr">
            <a:solidFill>
              <a:schemeClr val="bg1"/>
            </a:solidFill>
            <a:miter lim="800000"/>
            <a:headEnd/>
            <a:tailEnd/>
          </a:ln>
          <a:effectLst>
            <a:outerShdw dist="20000" dir="5400000" rotWithShape="0">
              <a:srgbClr val="000000">
                <a:alpha val="37999"/>
              </a:srgbClr>
            </a:outerShdw>
          </a:effectLst>
        </p:spPr>
        <p:txBody>
          <a:bodyPr rot="10800000" anchor="ctr"/>
          <a:lstStyle/>
          <a:p>
            <a:pPr algn="ctr" defTabSz="457200" fontAlgn="auto">
              <a:spcBef>
                <a:spcPts val="0"/>
              </a:spcBef>
              <a:spcAft>
                <a:spcPts val="0"/>
              </a:spcAft>
              <a:defRPr/>
            </a:pPr>
            <a:endParaRPr lang="it-IT" dirty="0">
              <a:solidFill>
                <a:schemeClr val="lt1"/>
              </a:solidFill>
              <a:latin typeface="+mj-lt"/>
              <a:cs typeface="+mn-cs"/>
            </a:endParaRPr>
          </a:p>
        </p:txBody>
      </p:sp>
      <p:sp>
        <p:nvSpPr>
          <p:cNvPr id="28" name="Rettangolo 27">
            <a:extLst>
              <a:ext uri="{FF2B5EF4-FFF2-40B4-BE49-F238E27FC236}">
                <a16:creationId xmlns:a16="http://schemas.microsoft.com/office/drawing/2014/main" id="{820CE35F-EB0B-410E-BAB7-4C9795C1F4B8}"/>
              </a:ext>
            </a:extLst>
          </p:cNvPr>
          <p:cNvSpPr/>
          <p:nvPr/>
        </p:nvSpPr>
        <p:spPr>
          <a:xfrm>
            <a:off x="5720925" y="4974190"/>
            <a:ext cx="5693674" cy="544701"/>
          </a:xfrm>
          <a:prstGeom prst="rect">
            <a:avLst/>
          </a:prstGeom>
        </p:spPr>
        <p:txBody>
          <a:bodyPr wrap="square">
            <a:spAutoFit/>
          </a:bodyPr>
          <a:lstStyle/>
          <a:p>
            <a:pPr>
              <a:lnSpc>
                <a:spcPct val="150000"/>
              </a:lnSpc>
            </a:pPr>
            <a:r>
              <a:rPr lang="it-IT" sz="2200" i="1" u="sng" dirty="0">
                <a:solidFill>
                  <a:srgbClr val="4B92DB"/>
                </a:solidFill>
                <a:latin typeface="Source Sans Pro" panose="020B0503030403020204" pitchFamily="34" charset="77"/>
                <a:cs typeface="Arial" panose="020B0604020202020204" pitchFamily="34" charset="0"/>
              </a:rPr>
              <a:t>c.d. principio di </a:t>
            </a:r>
            <a:r>
              <a:rPr lang="it-IT" sz="2200" i="1" u="sng" dirty="0" err="1">
                <a:solidFill>
                  <a:srgbClr val="4B92DB"/>
                </a:solidFill>
                <a:latin typeface="Source Sans Pro" panose="020B0503030403020204" pitchFamily="34" charset="77"/>
                <a:cs typeface="Arial" panose="020B0604020202020204" pitchFamily="34" charset="0"/>
              </a:rPr>
              <a:t>omnicomprensività</a:t>
            </a:r>
            <a:endParaRPr lang="it-IT" sz="1400" u="sng" dirty="0">
              <a:solidFill>
                <a:srgbClr val="4B92DB"/>
              </a:solidFill>
              <a:latin typeface="Arial" panose="020B0604020202020204" pitchFamily="34" charset="0"/>
              <a:cs typeface="Arial" panose="020B0604020202020204" pitchFamily="34" charset="0"/>
            </a:endParaRPr>
          </a:p>
        </p:txBody>
      </p:sp>
      <p:cxnSp>
        <p:nvCxnSpPr>
          <p:cNvPr id="29" name="Connettore 1 2">
            <a:extLst>
              <a:ext uri="{FF2B5EF4-FFF2-40B4-BE49-F238E27FC236}">
                <a16:creationId xmlns:a16="http://schemas.microsoft.com/office/drawing/2014/main" id="{948E6C4A-8E91-425E-AC7A-5ECA239CFE0E}"/>
              </a:ext>
            </a:extLst>
          </p:cNvPr>
          <p:cNvCxnSpPr/>
          <p:nvPr/>
        </p:nvCxnSpPr>
        <p:spPr>
          <a:xfrm>
            <a:off x="4255853" y="3112004"/>
            <a:ext cx="360000" cy="0"/>
          </a:xfrm>
          <a:prstGeom prst="line">
            <a:avLst/>
          </a:prstGeom>
          <a:ln w="15875" cap="rnd">
            <a:tailEnd type="oval"/>
          </a:ln>
        </p:spPr>
        <p:style>
          <a:lnRef idx="1">
            <a:schemeClr val="accent1"/>
          </a:lnRef>
          <a:fillRef idx="0">
            <a:schemeClr val="accent1"/>
          </a:fillRef>
          <a:effectRef idx="0">
            <a:schemeClr val="accent1"/>
          </a:effectRef>
          <a:fontRef idx="minor">
            <a:schemeClr val="tx1"/>
          </a:fontRef>
        </p:style>
      </p:cxnSp>
      <p:sp>
        <p:nvSpPr>
          <p:cNvPr id="31" name="Rettangolo 30">
            <a:extLst>
              <a:ext uri="{FF2B5EF4-FFF2-40B4-BE49-F238E27FC236}">
                <a16:creationId xmlns:a16="http://schemas.microsoft.com/office/drawing/2014/main" id="{5DEC341D-D0D0-42E1-B6B1-D713258A5898}"/>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32" name="Elemento grafico 31" descr="Lente di ingrandimento">
            <a:extLst>
              <a:ext uri="{FF2B5EF4-FFF2-40B4-BE49-F238E27FC236}">
                <a16:creationId xmlns:a16="http://schemas.microsoft.com/office/drawing/2014/main" id="{94D8082D-858C-4C33-BE67-48DDB8C9B9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spTree>
    <p:extLst>
      <p:ext uri="{BB962C8B-B14F-4D97-AF65-F5344CB8AC3E}">
        <p14:creationId xmlns:p14="http://schemas.microsoft.com/office/powerpoint/2010/main" val="940340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BE76206C-11A3-402F-9ED2-0941317F4C0E}"/>
              </a:ext>
            </a:extLst>
          </p:cNvPr>
          <p:cNvSpPr>
            <a:spLocks noGrp="1"/>
          </p:cNvSpPr>
          <p:nvPr>
            <p:ph type="sldNum" sz="quarter" idx="12"/>
          </p:nvPr>
        </p:nvSpPr>
        <p:spPr>
          <a:xfrm>
            <a:off x="8888318" y="6379091"/>
            <a:ext cx="2743200" cy="365125"/>
          </a:xfrm>
        </p:spPr>
        <p:txBody>
          <a:bodyPr/>
          <a:lstStyle/>
          <a:p>
            <a:fld id="{DFCDB558-D404-46A0-80BB-E0FA3373A935}" type="slidenum">
              <a:rPr lang="it-IT" smtClean="0"/>
              <a:t>19</a:t>
            </a:fld>
            <a:endParaRPr lang="it-IT"/>
          </a:p>
        </p:txBody>
      </p:sp>
      <p:graphicFrame>
        <p:nvGraphicFramePr>
          <p:cNvPr id="7" name="Tabella 6">
            <a:extLst>
              <a:ext uri="{FF2B5EF4-FFF2-40B4-BE49-F238E27FC236}">
                <a16:creationId xmlns:a16="http://schemas.microsoft.com/office/drawing/2014/main" id="{D2093596-34C5-43A1-A9F7-4F9A49570C95}"/>
              </a:ext>
            </a:extLst>
          </p:cNvPr>
          <p:cNvGraphicFramePr>
            <a:graphicFrameLocks noGrp="1"/>
          </p:cNvGraphicFramePr>
          <p:nvPr>
            <p:extLst>
              <p:ext uri="{D42A27DB-BD31-4B8C-83A1-F6EECF244321}">
                <p14:modId xmlns:p14="http://schemas.microsoft.com/office/powerpoint/2010/main" val="3095644593"/>
              </p:ext>
            </p:extLst>
          </p:nvPr>
        </p:nvGraphicFramePr>
        <p:xfrm>
          <a:off x="474472" y="1200761"/>
          <a:ext cx="10757780" cy="5230620"/>
        </p:xfrm>
        <a:graphic>
          <a:graphicData uri="http://schemas.openxmlformats.org/drawingml/2006/table">
            <a:tbl>
              <a:tblPr firstRow="1" firstCol="1" bandRow="1">
                <a:tableStyleId>{5FD0F851-EC5A-4D38-B0AD-8093EC10F338}</a:tableStyleId>
              </a:tblPr>
              <a:tblGrid>
                <a:gridCol w="4283122">
                  <a:extLst>
                    <a:ext uri="{9D8B030D-6E8A-4147-A177-3AD203B41FA5}">
                      <a16:colId xmlns:a16="http://schemas.microsoft.com/office/drawing/2014/main" val="864456516"/>
                    </a:ext>
                  </a:extLst>
                </a:gridCol>
                <a:gridCol w="6474658">
                  <a:extLst>
                    <a:ext uri="{9D8B030D-6E8A-4147-A177-3AD203B41FA5}">
                      <a16:colId xmlns:a16="http://schemas.microsoft.com/office/drawing/2014/main" val="3821215669"/>
                    </a:ext>
                  </a:extLst>
                </a:gridCol>
              </a:tblGrid>
              <a:tr h="41439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b="1" kern="1200" dirty="0">
                          <a:solidFill>
                            <a:schemeClr val="accent2"/>
                          </a:solidFill>
                          <a:latin typeface="+mn-lt"/>
                          <a:ea typeface="+mn-ea"/>
                          <a:cs typeface="+mn-cs"/>
                        </a:rPr>
                        <a:t>COMMA 2 – DEROGHE AL PRINCIPIO DI TASSAZIONE OMNICOMPRENSIVA</a:t>
                      </a:r>
                      <a:endParaRPr lang="it-IT" sz="1600" dirty="0"/>
                    </a:p>
                  </a:txBody>
                  <a:tcPr marL="65361" marR="65361" marT="0" marB="0" anchor="ctr"/>
                </a:tc>
                <a:tc hMerge="1">
                  <a:txBody>
                    <a:bodyPr/>
                    <a:lstStyle/>
                    <a:p>
                      <a:pPr algn="just">
                        <a:lnSpc>
                          <a:spcPct val="115000"/>
                        </a:lnSpc>
                        <a:spcAft>
                          <a:spcPts val="0"/>
                        </a:spcAft>
                      </a:pPr>
                      <a:endParaRPr lang="it-IT" sz="1200" b="0" i="0" u="none" kern="1200" dirty="0">
                        <a:solidFill>
                          <a:srgbClr val="004288"/>
                        </a:solidFill>
                        <a:latin typeface="Source Sans Pro" panose="020B0503030403020204" pitchFamily="34" charset="77"/>
                        <a:ea typeface="+mn-ea"/>
                        <a:cs typeface="Arial" panose="020B0604020202020204" pitchFamily="34" charset="0"/>
                      </a:endParaRPr>
                    </a:p>
                  </a:txBody>
                  <a:tcPr marL="65361" marR="65361" marT="0" marB="0" anchor="ctr"/>
                </a:tc>
                <a:extLst>
                  <a:ext uri="{0D108BD9-81ED-4DB2-BD59-A6C34878D82A}">
                    <a16:rowId xmlns:a16="http://schemas.microsoft.com/office/drawing/2014/main" val="570063100"/>
                  </a:ext>
                </a:extLst>
              </a:tr>
              <a:tr h="352657">
                <a:tc row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kern="1200" dirty="0">
                          <a:solidFill>
                            <a:srgbClr val="4B92DB"/>
                          </a:solidFill>
                          <a:latin typeface="+mn-lt"/>
                          <a:ea typeface="+mn-ea"/>
                          <a:cs typeface="+mn-cs"/>
                        </a:rPr>
                        <a:t>NON  CONCORRONO A FORMARE IL REDDITO ..</a:t>
                      </a:r>
                    </a:p>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Contributi previdenziali e assistenziali obbligatori</a:t>
                      </a:r>
                    </a:p>
                  </a:txBody>
                  <a:tcPr marL="65361" marR="65361" marT="0" marB="0" anchor="ctr"/>
                </a:tc>
                <a:extLst>
                  <a:ext uri="{0D108BD9-81ED-4DB2-BD59-A6C34878D82A}">
                    <a16:rowId xmlns:a16="http://schemas.microsoft.com/office/drawing/2014/main" val="3832246920"/>
                  </a:ext>
                </a:extLst>
              </a:tr>
              <a:tr h="389967">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Contributi di assistenza sanitaria</a:t>
                      </a:r>
                    </a:p>
                  </a:txBody>
                  <a:tcPr marL="65361" marR="65361" marT="0" marB="0" anchor="ctr"/>
                </a:tc>
                <a:extLst>
                  <a:ext uri="{0D108BD9-81ED-4DB2-BD59-A6C34878D82A}">
                    <a16:rowId xmlns:a16="http://schemas.microsoft.com/office/drawing/2014/main" val="2156848820"/>
                  </a:ext>
                </a:extLst>
              </a:tr>
              <a:tr h="398266">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Somministrazioni di vitto o prestazioni o indennità sostitutive</a:t>
                      </a:r>
                    </a:p>
                  </a:txBody>
                  <a:tcPr marL="65361" marR="65361" marT="0" marB="0" anchor="ctr"/>
                </a:tc>
                <a:extLst>
                  <a:ext uri="{0D108BD9-81ED-4DB2-BD59-A6C34878D82A}">
                    <a16:rowId xmlns:a16="http://schemas.microsoft.com/office/drawing/2014/main" val="521718567"/>
                  </a:ext>
                </a:extLst>
              </a:tr>
              <a:tr h="407750">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Servizi di trasporto collettivo</a:t>
                      </a:r>
                    </a:p>
                  </a:txBody>
                  <a:tcPr marL="65361" marR="65361" marT="0" marB="0" anchor="ctr"/>
                </a:tc>
                <a:extLst>
                  <a:ext uri="{0D108BD9-81ED-4DB2-BD59-A6C34878D82A}">
                    <a16:rowId xmlns:a16="http://schemas.microsoft.com/office/drawing/2014/main" val="2395532857"/>
                  </a:ext>
                </a:extLst>
              </a:tr>
              <a:tr h="470719">
                <a:tc vMerge="1">
                  <a:txBody>
                    <a:bodyPr/>
                    <a:lstStyle/>
                    <a:p>
                      <a:endParaRPr lang="it-IT"/>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Abbonamenti per il trasporto pubblico locale, regionale e interregionale</a:t>
                      </a:r>
                    </a:p>
                  </a:txBody>
                  <a:tcPr marL="65361" marR="65361" marT="0" marB="0" anchor="ctr"/>
                </a:tc>
                <a:extLst>
                  <a:ext uri="{0D108BD9-81ED-4DB2-BD59-A6C34878D82A}">
                    <a16:rowId xmlns:a16="http://schemas.microsoft.com/office/drawing/2014/main" val="948958532"/>
                  </a:ext>
                </a:extLst>
              </a:tr>
              <a:tr h="500013">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Opere e servizi di utilità sociale</a:t>
                      </a:r>
                    </a:p>
                  </a:txBody>
                  <a:tcPr marL="65361" marR="65361" marT="0" marB="0" anchor="ctr"/>
                </a:tc>
                <a:extLst>
                  <a:ext uri="{0D108BD9-81ED-4DB2-BD59-A6C34878D82A}">
                    <a16:rowId xmlns:a16="http://schemas.microsoft.com/office/drawing/2014/main" val="3631756245"/>
                  </a:ext>
                </a:extLst>
              </a:tr>
              <a:tr h="404238">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Servizi di educazione e istruzione</a:t>
                      </a:r>
                    </a:p>
                  </a:txBody>
                  <a:tcPr marL="65361" marR="65361" marT="0" marB="0" anchor="ctr"/>
                </a:tc>
                <a:extLst>
                  <a:ext uri="{0D108BD9-81ED-4DB2-BD59-A6C34878D82A}">
                    <a16:rowId xmlns:a16="http://schemas.microsoft.com/office/drawing/2014/main" val="4187181733"/>
                  </a:ext>
                </a:extLst>
              </a:tr>
              <a:tr h="369819">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Servizi di assistenza ai familiari anziani o non autosufficienti</a:t>
                      </a:r>
                    </a:p>
                  </a:txBody>
                  <a:tcPr marL="65361" marR="65361" marT="0" marB="0" anchor="ctr"/>
                </a:tc>
                <a:extLst>
                  <a:ext uri="{0D108BD9-81ED-4DB2-BD59-A6C34878D82A}">
                    <a16:rowId xmlns:a16="http://schemas.microsoft.com/office/drawing/2014/main" val="993273054"/>
                  </a:ext>
                </a:extLst>
              </a:tr>
              <a:tr h="559470">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Contributi e premi per rischio di non autosufficienza e gravi patologie</a:t>
                      </a:r>
                    </a:p>
                  </a:txBody>
                  <a:tcPr marL="65361" marR="65361" marT="0" marB="0" anchor="ctr"/>
                </a:tc>
                <a:extLst>
                  <a:ext uri="{0D108BD9-81ED-4DB2-BD59-A6C34878D82A}">
                    <a16:rowId xmlns:a16="http://schemas.microsoft.com/office/drawing/2014/main" val="1239929661"/>
                  </a:ext>
                </a:extLst>
              </a:tr>
              <a:tr h="413963">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Piani di azionariato diffuso</a:t>
                      </a:r>
                    </a:p>
                  </a:txBody>
                  <a:tcPr marL="65361" marR="65361" marT="0" marB="0" anchor="ctr"/>
                </a:tc>
                <a:extLst>
                  <a:ext uri="{0D108BD9-81ED-4DB2-BD59-A6C34878D82A}">
                    <a16:rowId xmlns:a16="http://schemas.microsoft.com/office/drawing/2014/main" val="1735680361"/>
                  </a:ext>
                </a:extLst>
              </a:tr>
              <a:tr h="549364">
                <a:tc vMerge="1">
                  <a:txBody>
                    <a:bodyPr/>
                    <a:lstStyle/>
                    <a:p>
                      <a:endParaRPr lang="it-IT" dirty="0"/>
                    </a:p>
                  </a:txBody>
                  <a:tcPr marL="65361" marR="65361" marT="0" marB="0" anchor="ctr"/>
                </a:tc>
                <a:tc>
                  <a:txBody>
                    <a:bodyPr/>
                    <a:lstStyle/>
                    <a:p>
                      <a:pPr algn="just">
                        <a:lnSpc>
                          <a:spcPct val="115000"/>
                        </a:lnSpc>
                        <a:spcAft>
                          <a:spcPts val="0"/>
                        </a:spcAft>
                        <a:tabLst>
                          <a:tab pos="1247775" algn="l"/>
                        </a:tabLst>
                      </a:pPr>
                      <a:r>
                        <a:rPr lang="it-IT" sz="1600" b="0" i="0" u="none" kern="1200" dirty="0">
                          <a:solidFill>
                            <a:srgbClr val="004288"/>
                          </a:solidFill>
                          <a:latin typeface="Source Sans Pro" panose="020B0503030403020204" pitchFamily="34" charset="77"/>
                          <a:ea typeface="+mn-ea"/>
                          <a:cs typeface="Arial" panose="020B0604020202020204" pitchFamily="34" charset="0"/>
                        </a:rPr>
                        <a:t>Somme trattenute per oneri deducibili e previdenza complementare</a:t>
                      </a:r>
                    </a:p>
                  </a:txBody>
                  <a:tcPr marL="65361" marR="65361" marT="0" marB="0" anchor="ctr"/>
                </a:tc>
                <a:extLst>
                  <a:ext uri="{0D108BD9-81ED-4DB2-BD59-A6C34878D82A}">
                    <a16:rowId xmlns:a16="http://schemas.microsoft.com/office/drawing/2014/main" val="2810934854"/>
                  </a:ext>
                </a:extLst>
              </a:tr>
            </a:tbl>
          </a:graphicData>
        </a:graphic>
      </p:graphicFrame>
      <p:sp>
        <p:nvSpPr>
          <p:cNvPr id="17" name="Rettangolo 16">
            <a:extLst>
              <a:ext uri="{FF2B5EF4-FFF2-40B4-BE49-F238E27FC236}">
                <a16:creationId xmlns:a16="http://schemas.microsoft.com/office/drawing/2014/main" id="{FBD6113A-7F6A-45E2-A4BF-6F360164F15B}"/>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19" name="Elemento grafico 18" descr="Lente di ingrandimento">
            <a:extLst>
              <a:ext uri="{FF2B5EF4-FFF2-40B4-BE49-F238E27FC236}">
                <a16:creationId xmlns:a16="http://schemas.microsoft.com/office/drawing/2014/main" id="{831BF460-5DA0-4B11-847C-8CDAE6C4F5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spTree>
    <p:extLst>
      <p:ext uri="{BB962C8B-B14F-4D97-AF65-F5344CB8AC3E}">
        <p14:creationId xmlns:p14="http://schemas.microsoft.com/office/powerpoint/2010/main" val="3541071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08B1B1B7-E7A6-4518-9473-DCBAE28B4343}"/>
              </a:ext>
            </a:extLst>
          </p:cNvPr>
          <p:cNvSpPr/>
          <p:nvPr/>
        </p:nvSpPr>
        <p:spPr>
          <a:xfrm>
            <a:off x="395334" y="508585"/>
            <a:ext cx="10677053" cy="1169551"/>
          </a:xfrm>
          <a:prstGeom prst="rect">
            <a:avLst/>
          </a:prstGeom>
        </p:spPr>
        <p:txBody>
          <a:bodyPr wrap="square">
            <a:spAutoFit/>
          </a:bodyPr>
          <a:lstStyle/>
          <a:p>
            <a:pPr>
              <a:spcAft>
                <a:spcPts val="0"/>
              </a:spcAft>
            </a:pPr>
            <a:r>
              <a:rPr lang="it-IT" sz="2000" dirty="0">
                <a:solidFill>
                  <a:srgbClr val="4B92DB"/>
                </a:solidFill>
                <a:latin typeface="Source Sans Pro" panose="020B0503030403020204" pitchFamily="34" charset="0"/>
                <a:ea typeface="Source Sans Pro" panose="020B0503030403020204" pitchFamily="34" charset="0"/>
                <a:cs typeface="Times New Roman" panose="02020603050405020304" pitchFamily="18" charset="0"/>
              </a:rPr>
              <a:t>Ciclo di incontri informativi</a:t>
            </a:r>
            <a:endParaRPr lang="it-IT" dirty="0">
              <a:solidFill>
                <a:srgbClr val="004288"/>
              </a:solidFill>
              <a:latin typeface="Source Sans Pro" panose="020B0503030403020204" pitchFamily="34" charset="0"/>
              <a:ea typeface="Source Sans Pro" panose="020B0503030403020204" pitchFamily="34" charset="0"/>
              <a:cs typeface="Times New Roman" panose="02020603050405020304" pitchFamily="18" charset="0"/>
            </a:endParaRPr>
          </a:p>
          <a:p>
            <a:pPr>
              <a:spcAft>
                <a:spcPts val="0"/>
              </a:spcAft>
            </a:pPr>
            <a:r>
              <a:rPr lang="it-IT" sz="3200" b="1" dirty="0">
                <a:solidFill>
                  <a:srgbClr val="246CB7"/>
                </a:solidFill>
                <a:latin typeface="Arial" panose="020B0604020202020204" pitchFamily="34" charset="0"/>
                <a:ea typeface="Source Sans Pro" panose="020B0503030403020204" pitchFamily="34" charset="0"/>
                <a:cs typeface="Arial" panose="020B0604020202020204" pitchFamily="34" charset="0"/>
              </a:rPr>
              <a:t>La tassazione del reddito di lavoro dipendente</a:t>
            </a:r>
            <a:endParaRPr lang="it-IT" sz="3200" dirty="0">
              <a:solidFill>
                <a:srgbClr val="004288"/>
              </a:solidFill>
              <a:latin typeface="Arial" panose="020B0604020202020204" pitchFamily="34" charset="0"/>
              <a:ea typeface="Source Sans Pro" panose="020B0503030403020204" pitchFamily="34" charset="0"/>
              <a:cs typeface="Arial" panose="020B0604020202020204" pitchFamily="34" charset="0"/>
            </a:endParaRPr>
          </a:p>
          <a:p>
            <a:pPr>
              <a:spcAft>
                <a:spcPts val="0"/>
              </a:spcAft>
            </a:pPr>
            <a:endParaRPr lang="it-IT" dirty="0">
              <a:solidFill>
                <a:srgbClr val="004288"/>
              </a:solidFill>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5" name="Rettangolo 1">
            <a:extLst>
              <a:ext uri="{FF2B5EF4-FFF2-40B4-BE49-F238E27FC236}">
                <a16:creationId xmlns:a16="http://schemas.microsoft.com/office/drawing/2014/main" id="{D5FB4A4D-375D-4F03-B9A6-87BFE577BF85}"/>
              </a:ext>
            </a:extLst>
          </p:cNvPr>
          <p:cNvSpPr>
            <a:spLocks noChangeArrowheads="1"/>
          </p:cNvSpPr>
          <p:nvPr/>
        </p:nvSpPr>
        <p:spPr bwMode="auto">
          <a:xfrm>
            <a:off x="467419" y="1859871"/>
            <a:ext cx="10967108" cy="521190"/>
          </a:xfrm>
          <a:prstGeom prst="rect">
            <a:avLst/>
          </a:prstGeom>
          <a:solidFill>
            <a:srgbClr val="246CB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rPr>
              <a:t>1° Incontro - 20 marzo 2019 ore 14.30</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Rectangle 4">
            <a:extLst>
              <a:ext uri="{FF2B5EF4-FFF2-40B4-BE49-F238E27FC236}">
                <a16:creationId xmlns:a16="http://schemas.microsoft.com/office/drawing/2014/main" id="{978F775E-CCA2-4BC5-8B58-E2F9A44E5E7F}"/>
              </a:ext>
            </a:extLst>
          </p:cNvPr>
          <p:cNvSpPr>
            <a:spLocks noChangeArrowheads="1"/>
          </p:cNvSpPr>
          <p:nvPr/>
        </p:nvSpPr>
        <p:spPr bwMode="auto">
          <a:xfrm>
            <a:off x="467419" y="2427226"/>
            <a:ext cx="1096710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Arial" panose="020B0604020202020204" pitchFamily="34" charset="0"/>
                <a:ea typeface="Source Sans Pro" panose="020B0503030403020204" pitchFamily="34" charset="0"/>
                <a:cs typeface="Times New Roman" panose="02020603050405020304" pitchFamily="18" charset="0"/>
              </a:rPr>
              <a:t> </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sng" strike="noStrike" cap="none" normalizeH="0" baseline="0" dirty="0">
                <a:ln>
                  <a:noFill/>
                </a:ln>
                <a:solidFill>
                  <a:srgbClr val="4B92DB"/>
                </a:solidFill>
                <a:effectLst/>
                <a:latin typeface="Arial" panose="020B0604020202020204" pitchFamily="34" charset="0"/>
                <a:ea typeface="Source Sans Pro" panose="020B0503030403020204" pitchFamily="34" charset="0"/>
                <a:cs typeface="Arial" panose="020B0604020202020204" pitchFamily="34" charset="0"/>
              </a:rPr>
              <a:t>I BENEFIT CHE NON CONCORRONO ALLA FORMAZIONE DEL REDDITO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700" b="0" i="0" u="none" strike="noStrike" cap="none" normalizeH="0" baseline="0" dirty="0">
              <a:ln>
                <a:noFill/>
              </a:ln>
              <a:solidFill>
                <a:srgbClr val="337AB7"/>
              </a:solidFill>
              <a:effectLst/>
              <a:latin typeface="Arial" panose="020B0604020202020204" pitchFamily="34" charset="0"/>
              <a:ea typeface="Source Sans Pro" panose="020B0503030403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004288"/>
                </a:solidFill>
                <a:effectLst/>
                <a:latin typeface="Arial" panose="020B0604020202020204" pitchFamily="34" charset="0"/>
                <a:ea typeface="Source Sans Pro" panose="020B0503030403020204" pitchFamily="34" charset="0"/>
                <a:cs typeface="Times New Roman" panose="02020603050405020304" pitchFamily="18" charset="0"/>
              </a:rPr>
              <a:t>I principi del reddito di lavoro dipendente e le ipotesi tipiche d’esenzione previste dall’art. 51, comma 2, del Testo Unico: contributi previdenziali e di assistenza sanitaria,  polizze assicurative, piani di azionariato, servizi d’istruzione e assistenza, opere e servizi di utilità sociale, servizi di trasporto pubblico. </a:t>
            </a:r>
            <a:endParaRPr kumimoji="0" lang="it-IT" altLang="it-IT" sz="2000" b="0" i="0" u="none" strike="noStrike" cap="none" normalizeH="0" baseline="0" dirty="0">
              <a:ln>
                <a:noFill/>
              </a:ln>
              <a:solidFill>
                <a:srgbClr val="004288"/>
              </a:solidFill>
              <a:effectLst/>
              <a:latin typeface="Arial" panose="020B0604020202020204" pitchFamily="34" charset="0"/>
            </a:endParaRPr>
          </a:p>
        </p:txBody>
      </p:sp>
      <p:sp>
        <p:nvSpPr>
          <p:cNvPr id="7" name="Rettangolo 1">
            <a:extLst>
              <a:ext uri="{FF2B5EF4-FFF2-40B4-BE49-F238E27FC236}">
                <a16:creationId xmlns:a16="http://schemas.microsoft.com/office/drawing/2014/main" id="{8F3C483D-BF42-4B79-8882-F067AB8689CF}"/>
              </a:ext>
            </a:extLst>
          </p:cNvPr>
          <p:cNvSpPr>
            <a:spLocks noChangeArrowheads="1"/>
          </p:cNvSpPr>
          <p:nvPr/>
        </p:nvSpPr>
        <p:spPr bwMode="auto">
          <a:xfrm>
            <a:off x="467419" y="4429543"/>
            <a:ext cx="10967108" cy="521190"/>
          </a:xfrm>
          <a:prstGeom prst="rect">
            <a:avLst/>
          </a:prstGeom>
          <a:solidFill>
            <a:srgbClr val="246CB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rPr>
              <a:t>2° Incontro - 4 aprile 2019 ore 14.30</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Rectangle 4">
            <a:extLst>
              <a:ext uri="{FF2B5EF4-FFF2-40B4-BE49-F238E27FC236}">
                <a16:creationId xmlns:a16="http://schemas.microsoft.com/office/drawing/2014/main" id="{8A6315FE-EA4B-4C20-B1E9-1B57DD7D0904}"/>
              </a:ext>
            </a:extLst>
          </p:cNvPr>
          <p:cNvSpPr>
            <a:spLocks noChangeArrowheads="1"/>
          </p:cNvSpPr>
          <p:nvPr/>
        </p:nvSpPr>
        <p:spPr bwMode="auto">
          <a:xfrm>
            <a:off x="395334" y="4964739"/>
            <a:ext cx="10967108" cy="1215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Arial" panose="020B0604020202020204" pitchFamily="34" charset="0"/>
                <a:ea typeface="Source Sans Pro" panose="020B0503030403020204" pitchFamily="34" charset="0"/>
                <a:cs typeface="Times New Roman" panose="02020603050405020304" pitchFamily="18" charset="0"/>
              </a:rPr>
              <a:t> </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2000" u="sng" dirty="0">
                <a:solidFill>
                  <a:srgbClr val="4B92DB"/>
                </a:solidFill>
                <a:latin typeface="Arial" panose="020B0604020202020204" pitchFamily="34" charset="0"/>
                <a:ea typeface="Source Sans Pro" panose="020B0503030403020204" pitchFamily="34" charset="0"/>
                <a:cs typeface="Arial" panose="020B0604020202020204" pitchFamily="34" charset="0"/>
              </a:rPr>
              <a:t>I CRITERI DI VALORIZZAZIONE DEI COMPENSI IN NATURA</a:t>
            </a:r>
          </a:p>
          <a:p>
            <a:pPr lvl="0" algn="just" eaLnBrk="0" fontAlgn="base" hangingPunct="0">
              <a:spcBef>
                <a:spcPct val="0"/>
              </a:spcBef>
              <a:spcAft>
                <a:spcPct val="0"/>
              </a:spcAft>
            </a:pPr>
            <a:endParaRPr kumimoji="0" lang="it-IT" altLang="it-IT" sz="700" b="0" i="0" u="none" strike="noStrike" cap="none" normalizeH="0" baseline="0" dirty="0">
              <a:ln>
                <a:noFill/>
              </a:ln>
              <a:solidFill>
                <a:srgbClr val="337AB7"/>
              </a:solidFill>
              <a:effectLst/>
              <a:latin typeface="Arial" panose="020B0604020202020204" pitchFamily="34" charset="0"/>
              <a:ea typeface="Source Sans Pro" panose="020B0503030403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1400" dirty="0">
                <a:solidFill>
                  <a:srgbClr val="004288"/>
                </a:solidFill>
                <a:latin typeface="Arial" panose="020B0604020202020204" pitchFamily="34" charset="0"/>
                <a:ea typeface="Source Sans Pro" panose="020B0503030403020204" pitchFamily="34" charset="0"/>
                <a:cs typeface="Times New Roman" panose="02020603050405020304" pitchFamily="18" charset="0"/>
              </a:rPr>
              <a:t>I criteri di valorizzazione dei compensi in natura, la franchigia di esenzione dei 258,23 euro, i benefit a determinazione forfettaria (prestiti, fabbricati e auto ad uso promiscuo), la disciplina fiscale dei voucher e dei buoni spesa, anche alla luce della Direttiva UE 2016/1065.</a:t>
            </a:r>
            <a:endParaRPr kumimoji="0" lang="it-IT" altLang="it-IT" sz="2000" b="0" i="0" u="none" strike="noStrike" cap="none" normalizeH="0" baseline="0" dirty="0">
              <a:ln>
                <a:noFill/>
              </a:ln>
              <a:solidFill>
                <a:srgbClr val="004288"/>
              </a:solidFill>
              <a:effectLst/>
              <a:latin typeface="Arial" panose="020B0604020202020204" pitchFamily="34" charset="0"/>
            </a:endParaRPr>
          </a:p>
        </p:txBody>
      </p:sp>
      <p:sp>
        <p:nvSpPr>
          <p:cNvPr id="11" name="Segnaposto numero diapositiva 1">
            <a:extLst>
              <a:ext uri="{FF2B5EF4-FFF2-40B4-BE49-F238E27FC236}">
                <a16:creationId xmlns:a16="http://schemas.microsoft.com/office/drawing/2014/main" id="{FDF09C12-49D1-4C0B-8B2A-EF5E3FA9DC16}"/>
              </a:ext>
            </a:extLst>
          </p:cNvPr>
          <p:cNvSpPr txBox="1">
            <a:spLocks/>
          </p:cNvSpPr>
          <p:nvPr/>
        </p:nvSpPr>
        <p:spPr>
          <a:xfrm>
            <a:off x="8610600" y="6292158"/>
            <a:ext cx="2624750" cy="429317"/>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CDB558-D404-46A0-80BB-E0FA3373A935}" type="slidenum">
              <a:rPr lang="it-IT" sz="1200" smtClean="0">
                <a:solidFill>
                  <a:schemeClr val="bg2">
                    <a:lumMod val="75000"/>
                  </a:schemeClr>
                </a:solidFill>
              </a:rPr>
              <a:pPr algn="r"/>
              <a:t>2</a:t>
            </a:fld>
            <a:endParaRPr lang="it-IT" sz="1200" dirty="0">
              <a:solidFill>
                <a:schemeClr val="bg2">
                  <a:lumMod val="75000"/>
                </a:schemeClr>
              </a:solidFill>
            </a:endParaRPr>
          </a:p>
        </p:txBody>
      </p:sp>
    </p:spTree>
    <p:extLst>
      <p:ext uri="{BB962C8B-B14F-4D97-AF65-F5344CB8AC3E}">
        <p14:creationId xmlns:p14="http://schemas.microsoft.com/office/powerpoint/2010/main" val="1497577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198D7858-D33F-458F-B66A-3913878A4C54}"/>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20</a:t>
            </a:fld>
            <a:endParaRPr lang="it-IT"/>
          </a:p>
        </p:txBody>
      </p:sp>
      <p:grpSp>
        <p:nvGrpSpPr>
          <p:cNvPr id="20" name="Gruppo 8">
            <a:extLst>
              <a:ext uri="{FF2B5EF4-FFF2-40B4-BE49-F238E27FC236}">
                <a16:creationId xmlns:a16="http://schemas.microsoft.com/office/drawing/2014/main" id="{12EF693E-965A-403F-B5D1-85AA013BCAC0}"/>
              </a:ext>
            </a:extLst>
          </p:cNvPr>
          <p:cNvGrpSpPr>
            <a:grpSpLocks/>
          </p:cNvGrpSpPr>
          <p:nvPr/>
        </p:nvGrpSpPr>
        <p:grpSpPr bwMode="auto">
          <a:xfrm>
            <a:off x="3923224" y="1588675"/>
            <a:ext cx="7885083" cy="1821275"/>
            <a:chOff x="-48950" y="-530636"/>
            <a:chExt cx="8566420" cy="1772160"/>
          </a:xfrm>
        </p:grpSpPr>
        <p:sp>
          <p:nvSpPr>
            <p:cNvPr id="22" name="Rettangolo 21">
              <a:extLst>
                <a:ext uri="{FF2B5EF4-FFF2-40B4-BE49-F238E27FC236}">
                  <a16:creationId xmlns:a16="http://schemas.microsoft.com/office/drawing/2014/main" id="{383DC5CB-20E8-4FFE-B538-43FB2714C69B}"/>
                </a:ext>
              </a:extLst>
            </p:cNvPr>
            <p:cNvSpPr/>
            <p:nvPr/>
          </p:nvSpPr>
          <p:spPr>
            <a:xfrm>
              <a:off x="1945209" y="-530636"/>
              <a:ext cx="6572261" cy="1557146"/>
            </a:xfrm>
            <a:prstGeom prst="rect">
              <a:avLst/>
            </a:prstGeom>
          </p:spPr>
          <p:style>
            <a:lnRef idx="0">
              <a:scrgbClr r="0" g="0" b="0"/>
            </a:lnRef>
            <a:fillRef idx="0">
              <a:scrgbClr r="0" g="0" b="0"/>
            </a:fillRef>
            <a:effectRef idx="0">
              <a:scrgbClr r="0" g="0" b="0"/>
            </a:effectRef>
            <a:fontRef idx="minor">
              <a:schemeClr val="lt1"/>
            </a:fontRef>
          </p:style>
          <p:txBody>
            <a:bodyPr lIns="180000" tIns="78232" rIns="252000" bIns="78232" anchor="ctr"/>
            <a:lstStyle>
              <a:lvl1pPr marL="177800" indent="-177800" defTabSz="488950"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defTabSz="4889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defTabSz="48895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defTabSz="48895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defTabSz="48895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8895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ea typeface="+mn-ea"/>
                  <a:cs typeface="Arial" panose="020B0604020202020204" pitchFamily="34" charset="0"/>
                </a:rPr>
                <a:t>criterio di determinazione in denaro dei compensi in natura secondo il </a:t>
              </a:r>
              <a:r>
                <a:rPr lang="it-IT" sz="1900" u="sng" dirty="0">
                  <a:solidFill>
                    <a:srgbClr val="4B92DB"/>
                  </a:solidFill>
                  <a:latin typeface="Source Sans Pro" panose="020B0503030403020204" pitchFamily="34" charset="77"/>
                  <a:ea typeface="+mn-ea"/>
                  <a:cs typeface="Arial" panose="020B0604020202020204" pitchFamily="34" charset="0"/>
                </a:rPr>
                <a:t>valore normale</a:t>
              </a:r>
              <a:r>
                <a:rPr lang="it-IT" sz="1900" dirty="0">
                  <a:solidFill>
                    <a:srgbClr val="004288"/>
                  </a:solidFill>
                  <a:latin typeface="Source Sans Pro" panose="020B0503030403020204" pitchFamily="34" charset="77"/>
                  <a:ea typeface="+mn-ea"/>
                  <a:cs typeface="Arial" panose="020B0604020202020204" pitchFamily="34" charset="0"/>
                </a:rPr>
                <a:t>;</a:t>
              </a:r>
            </a:p>
            <a:p>
              <a:pPr marL="0" indent="0" algn="just">
                <a:lnSpc>
                  <a:spcPct val="150000"/>
                </a:lnSpc>
              </a:pPr>
              <a:endParaRPr lang="it-IT" sz="1000" dirty="0">
                <a:solidFill>
                  <a:srgbClr val="004288"/>
                </a:solidFill>
                <a:latin typeface="Source Sans Pro" panose="020B0503030403020204" pitchFamily="34" charset="77"/>
                <a:ea typeface="+mn-ea"/>
                <a:cs typeface="Arial" panose="020B0604020202020204" pitchFamily="34" charset="0"/>
              </a:endParaRPr>
            </a:p>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ea typeface="+mn-ea"/>
                  <a:cs typeface="Arial" panose="020B0604020202020204" pitchFamily="34" charset="0"/>
                </a:rPr>
                <a:t>non concorrono a formare se complessivamente di importo non superiore nel periodo d’imposta a 258,23 euro; se il predetto valore è superiore al citato limite, lo stesso concorre a formare il reddito.</a:t>
              </a:r>
            </a:p>
          </p:txBody>
        </p:sp>
        <p:sp>
          <p:nvSpPr>
            <p:cNvPr id="23" name="Rettangolo 22">
              <a:extLst>
                <a:ext uri="{FF2B5EF4-FFF2-40B4-BE49-F238E27FC236}">
                  <a16:creationId xmlns:a16="http://schemas.microsoft.com/office/drawing/2014/main" id="{F9A536F8-9C3C-415C-A294-8E2B31910352}"/>
                </a:ext>
              </a:extLst>
            </p:cNvPr>
            <p:cNvSpPr>
              <a:spLocks noChangeArrowheads="1"/>
            </p:cNvSpPr>
            <p:nvPr/>
          </p:nvSpPr>
          <p:spPr bwMode="auto">
            <a:xfrm rot="10800000">
              <a:off x="-48950" y="-315622"/>
              <a:ext cx="5867399" cy="1557146"/>
            </a:xfrm>
            <a:prstGeom prst="rect">
              <a:avLst/>
            </a:prstGeom>
            <a:noFill/>
            <a:ln>
              <a:noFill/>
            </a:ln>
            <a:effectLst>
              <a:outerShdw dist="20000" dir="5400000" rotWithShape="0">
                <a:srgbClr val="000000">
                  <a:alpha val="37999"/>
                </a:srgbClr>
              </a:outerShdw>
            </a:effectLst>
            <a:extLst>
              <a:ext uri="{909E8E84-426E-40DD-AFC4-6F175D3DCCD1}">
                <a14:hiddenFill xmlns:a14="http://schemas.microsoft.com/office/drawing/2010/main">
                  <a:solidFill>
                    <a:srgbClr val="B2C1DB">
                      <a:alpha val="50195"/>
                    </a:srgbClr>
                  </a:solidFill>
                </a14:hiddenFill>
              </a:ext>
              <a:ext uri="{91240B29-F687-4F45-9708-019B960494DF}">
                <a14:hiddenLine xmlns:a14="http://schemas.microsoft.com/office/drawing/2010/main" w="38100" algn="ctr">
                  <a:solidFill>
                    <a:srgbClr val="FFFFFF"/>
                  </a:solidFill>
                  <a:miter lim="800000"/>
                  <a:headEnd/>
                  <a:tailEnd/>
                </a14:hiddenLine>
              </a:ext>
            </a:extLst>
          </p:spPr>
          <p:txBody>
            <a:bodyPr/>
            <a:lstStyle/>
            <a:p>
              <a:endParaRPr lang="it-IT"/>
            </a:p>
          </p:txBody>
        </p:sp>
      </p:grpSp>
      <p:graphicFrame>
        <p:nvGraphicFramePr>
          <p:cNvPr id="24" name="Group 111">
            <a:extLst>
              <a:ext uri="{FF2B5EF4-FFF2-40B4-BE49-F238E27FC236}">
                <a16:creationId xmlns:a16="http://schemas.microsoft.com/office/drawing/2014/main" id="{CFD9E519-4800-4ADA-BBEF-3022D163B595}"/>
              </a:ext>
            </a:extLst>
          </p:cNvPr>
          <p:cNvGraphicFramePr>
            <a:graphicFrameLocks noGrp="1"/>
          </p:cNvGraphicFramePr>
          <p:nvPr>
            <p:extLst>
              <p:ext uri="{D42A27DB-BD31-4B8C-83A1-F6EECF244321}">
                <p14:modId xmlns:p14="http://schemas.microsoft.com/office/powerpoint/2010/main" val="262891027"/>
              </p:ext>
            </p:extLst>
          </p:nvPr>
        </p:nvGraphicFramePr>
        <p:xfrm>
          <a:off x="470658" y="1537810"/>
          <a:ext cx="4852779" cy="729921"/>
        </p:xfrm>
        <a:graphic>
          <a:graphicData uri="http://schemas.openxmlformats.org/drawingml/2006/table">
            <a:tbl>
              <a:tblPr>
                <a:tableStyleId>{5FD0F851-EC5A-4D38-B0AD-8093EC10F338}</a:tableStyleId>
              </a:tblPr>
              <a:tblGrid>
                <a:gridCol w="1548264">
                  <a:extLst>
                    <a:ext uri="{9D8B030D-6E8A-4147-A177-3AD203B41FA5}">
                      <a16:colId xmlns:a16="http://schemas.microsoft.com/office/drawing/2014/main" val="20000"/>
                    </a:ext>
                  </a:extLst>
                </a:gridCol>
                <a:gridCol w="3304515">
                  <a:extLst>
                    <a:ext uri="{9D8B030D-6E8A-4147-A177-3AD203B41FA5}">
                      <a16:colId xmlns:a16="http://schemas.microsoft.com/office/drawing/2014/main" val="20001"/>
                    </a:ext>
                  </a:extLst>
                </a:gridCol>
              </a:tblGrid>
              <a:tr h="729921">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COMMA 3</a:t>
                      </a:r>
                    </a:p>
                  </a:txBody>
                  <a:tcPr anchor="ctr" horzOverflow="overflow"/>
                </a:tc>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VALORIZZAZIONE DEI BENEFIT</a:t>
                      </a:r>
                    </a:p>
                  </a:txBody>
                  <a:tcPr anchor="ctr" horzOverflow="overflow"/>
                </a:tc>
                <a:extLst>
                  <a:ext uri="{0D108BD9-81ED-4DB2-BD59-A6C34878D82A}">
                    <a16:rowId xmlns:a16="http://schemas.microsoft.com/office/drawing/2014/main" val="10000"/>
                  </a:ext>
                </a:extLst>
              </a:tr>
            </a:tbl>
          </a:graphicData>
        </a:graphic>
      </p:graphicFrame>
      <p:graphicFrame>
        <p:nvGraphicFramePr>
          <p:cNvPr id="13" name="Group 111">
            <a:extLst>
              <a:ext uri="{FF2B5EF4-FFF2-40B4-BE49-F238E27FC236}">
                <a16:creationId xmlns:a16="http://schemas.microsoft.com/office/drawing/2014/main" id="{51DFC7A9-3125-4ED5-98B4-B5F8EB7E67EC}"/>
              </a:ext>
            </a:extLst>
          </p:cNvPr>
          <p:cNvGraphicFramePr>
            <a:graphicFrameLocks noGrp="1"/>
          </p:cNvGraphicFramePr>
          <p:nvPr>
            <p:extLst>
              <p:ext uri="{D42A27DB-BD31-4B8C-83A1-F6EECF244321}">
                <p14:modId xmlns:p14="http://schemas.microsoft.com/office/powerpoint/2010/main" val="417626002"/>
              </p:ext>
            </p:extLst>
          </p:nvPr>
        </p:nvGraphicFramePr>
        <p:xfrm>
          <a:off x="470658" y="4955229"/>
          <a:ext cx="4852779" cy="729921"/>
        </p:xfrm>
        <a:graphic>
          <a:graphicData uri="http://schemas.openxmlformats.org/drawingml/2006/table">
            <a:tbl>
              <a:tblPr>
                <a:tableStyleId>{5FD0F851-EC5A-4D38-B0AD-8093EC10F338}</a:tableStyleId>
              </a:tblPr>
              <a:tblGrid>
                <a:gridCol w="1548264">
                  <a:extLst>
                    <a:ext uri="{9D8B030D-6E8A-4147-A177-3AD203B41FA5}">
                      <a16:colId xmlns:a16="http://schemas.microsoft.com/office/drawing/2014/main" val="20000"/>
                    </a:ext>
                  </a:extLst>
                </a:gridCol>
                <a:gridCol w="3304515">
                  <a:extLst>
                    <a:ext uri="{9D8B030D-6E8A-4147-A177-3AD203B41FA5}">
                      <a16:colId xmlns:a16="http://schemas.microsoft.com/office/drawing/2014/main" val="20001"/>
                    </a:ext>
                  </a:extLst>
                </a:gridCol>
              </a:tblGrid>
              <a:tr h="729921">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COMMA 4</a:t>
                      </a:r>
                    </a:p>
                  </a:txBody>
                  <a:tcPr anchor="ctr" horzOverflow="overflow"/>
                </a:tc>
                <a:tc>
                  <a:txBody>
                    <a:bodyPr/>
                    <a:lstStyle>
                      <a:lvl1pPr defTabSz="457200"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defTabSz="45720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defTabSz="4572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defTabSz="4572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just" defTabSz="457200" rtl="0" eaLnBrk="0" fontAlgn="base" latinLnBrk="0" hangingPunct="0">
                        <a:lnSpc>
                          <a:spcPct val="100000"/>
                        </a:lnSpc>
                        <a:spcBef>
                          <a:spcPct val="20000"/>
                        </a:spcBef>
                        <a:spcAft>
                          <a:spcPct val="0"/>
                        </a:spcAft>
                        <a:buClrTx/>
                        <a:buSzTx/>
                        <a:buFont typeface="Arial" panose="020B0604020202020204" pitchFamily="34" charset="0"/>
                        <a:buNone/>
                        <a:tabLst/>
                      </a:pPr>
                      <a:r>
                        <a:rPr lang="it-IT" altLang="it-IT" sz="1800" b="1" kern="1200" dirty="0">
                          <a:solidFill>
                            <a:schemeClr val="accent2"/>
                          </a:solidFill>
                          <a:latin typeface="+mn-lt"/>
                          <a:ea typeface="+mn-ea"/>
                          <a:cs typeface="+mn-cs"/>
                        </a:rPr>
                        <a:t>DETERMINAZIONE FORFETTARIA</a:t>
                      </a:r>
                    </a:p>
                  </a:txBody>
                  <a:tcPr anchor="ctr" horzOverflow="overflow"/>
                </a:tc>
                <a:extLst>
                  <a:ext uri="{0D108BD9-81ED-4DB2-BD59-A6C34878D82A}">
                    <a16:rowId xmlns:a16="http://schemas.microsoft.com/office/drawing/2014/main" val="10000"/>
                  </a:ext>
                </a:extLst>
              </a:tr>
            </a:tbl>
          </a:graphicData>
        </a:graphic>
      </p:graphicFrame>
      <p:sp>
        <p:nvSpPr>
          <p:cNvPr id="16" name="Rectangle 15">
            <a:extLst>
              <a:ext uri="{FF2B5EF4-FFF2-40B4-BE49-F238E27FC236}">
                <a16:creationId xmlns:a16="http://schemas.microsoft.com/office/drawing/2014/main" id="{C759DCB5-78A1-42B0-99F5-A66174657D83}"/>
              </a:ext>
            </a:extLst>
          </p:cNvPr>
          <p:cNvSpPr>
            <a:spLocks noChangeArrowheads="1"/>
          </p:cNvSpPr>
          <p:nvPr/>
        </p:nvSpPr>
        <p:spPr bwMode="auto">
          <a:xfrm>
            <a:off x="5957232" y="4048659"/>
            <a:ext cx="3817069" cy="2376264"/>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marL="285750" indent="-285750" algn="just" defTabSz="488950">
              <a:lnSpc>
                <a:spcPct val="150000"/>
              </a:lnSpc>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autoveicoli aziendali ad uso promiscuo;</a:t>
            </a:r>
          </a:p>
          <a:p>
            <a:pPr marL="285750" indent="-285750" algn="just" defTabSz="488950">
              <a:lnSpc>
                <a:spcPct val="150000"/>
              </a:lnSpc>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prestiti aziendali concessi ai dipendenti;</a:t>
            </a:r>
          </a:p>
          <a:p>
            <a:pPr marL="285750" indent="-285750" algn="just" defTabSz="488950">
              <a:lnSpc>
                <a:spcPct val="150000"/>
              </a:lnSpc>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fabbricati concessi in uso ai dipendenti</a:t>
            </a:r>
            <a:r>
              <a:rPr lang="it-IT" altLang="it-IT" sz="2000" dirty="0">
                <a:solidFill>
                  <a:srgbClr val="004288"/>
                </a:solidFill>
                <a:latin typeface="Source Sans Pro" panose="020B0503030403020204" pitchFamily="34" charset="77"/>
                <a:cs typeface="Arial" panose="020B0604020202020204" pitchFamily="34" charset="0"/>
              </a:rPr>
              <a:t>.</a:t>
            </a:r>
          </a:p>
        </p:txBody>
      </p:sp>
      <p:sp>
        <p:nvSpPr>
          <p:cNvPr id="17" name="Rettangolo 16">
            <a:extLst>
              <a:ext uri="{FF2B5EF4-FFF2-40B4-BE49-F238E27FC236}">
                <a16:creationId xmlns:a16="http://schemas.microsoft.com/office/drawing/2014/main" id="{17D0C3DB-25B1-4B77-979D-AADCBC4E17DE}"/>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18" name="Elemento grafico 17" descr="Lente di ingrandimento">
            <a:extLst>
              <a:ext uri="{FF2B5EF4-FFF2-40B4-BE49-F238E27FC236}">
                <a16:creationId xmlns:a16="http://schemas.microsoft.com/office/drawing/2014/main" id="{3495E11F-2A55-44F5-92EE-6A7ED337C7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spTree>
    <p:extLst>
      <p:ext uri="{BB962C8B-B14F-4D97-AF65-F5344CB8AC3E}">
        <p14:creationId xmlns:p14="http://schemas.microsoft.com/office/powerpoint/2010/main" val="314872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B92DB"/>
        </a:solidFill>
        <a:effectLst/>
      </p:bgPr>
    </p:bg>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3BC8890A-1045-4D68-9A90-20835DBE84F9}"/>
              </a:ext>
            </a:extLst>
          </p:cNvPr>
          <p:cNvSpPr>
            <a:spLocks noGrp="1"/>
          </p:cNvSpPr>
          <p:nvPr>
            <p:ph type="sldNum" sz="quarter" idx="12"/>
          </p:nvPr>
        </p:nvSpPr>
        <p:spPr/>
        <p:txBody>
          <a:bodyPr/>
          <a:lstStyle/>
          <a:p>
            <a:fld id="{DFCDB558-D404-46A0-80BB-E0FA3373A935}" type="slidenum">
              <a:rPr lang="it-IT" smtClean="0"/>
              <a:t>21</a:t>
            </a:fld>
            <a:endParaRPr lang="it-IT"/>
          </a:p>
        </p:txBody>
      </p:sp>
      <p:sp>
        <p:nvSpPr>
          <p:cNvPr id="5" name="Titolo 1">
            <a:extLst>
              <a:ext uri="{FF2B5EF4-FFF2-40B4-BE49-F238E27FC236}">
                <a16:creationId xmlns:a16="http://schemas.microsoft.com/office/drawing/2014/main" id="{FAC3E730-EC87-4D93-A0EB-3A77A0C8B078}"/>
              </a:ext>
            </a:extLst>
          </p:cNvPr>
          <p:cNvSpPr txBox="1">
            <a:spLocks/>
          </p:cNvSpPr>
          <p:nvPr/>
        </p:nvSpPr>
        <p:spPr bwMode="auto">
          <a:xfrm>
            <a:off x="844361" y="1802779"/>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eaLnBrk="1" hangingPunct="1"/>
            <a:r>
              <a:rPr lang="it-IT" altLang="it-IT" sz="3200" dirty="0">
                <a:solidFill>
                  <a:schemeClr val="bg1"/>
                </a:solidFill>
                <a:latin typeface="Arial" panose="020B0604020202020204" pitchFamily="34" charset="0"/>
                <a:cs typeface="Arial" panose="020B0604020202020204" pitchFamily="34" charset="0"/>
              </a:rPr>
              <a:t>I benefit che non concorrono alla formazione dl reddito</a:t>
            </a:r>
          </a:p>
        </p:txBody>
      </p:sp>
      <p:sp>
        <p:nvSpPr>
          <p:cNvPr id="2" name="Rettangolo 1">
            <a:extLst>
              <a:ext uri="{FF2B5EF4-FFF2-40B4-BE49-F238E27FC236}">
                <a16:creationId xmlns:a16="http://schemas.microsoft.com/office/drawing/2014/main" id="{E2B0D77E-1574-4BF6-BB4C-5F646902B01E}"/>
              </a:ext>
            </a:extLst>
          </p:cNvPr>
          <p:cNvSpPr/>
          <p:nvPr/>
        </p:nvSpPr>
        <p:spPr>
          <a:xfrm>
            <a:off x="844361" y="3140765"/>
            <a:ext cx="10125765" cy="369332"/>
          </a:xfrm>
          <a:prstGeom prst="rect">
            <a:avLst/>
          </a:prstGeom>
        </p:spPr>
        <p:txBody>
          <a:bodyPr wrap="square">
            <a:spAutoFit/>
          </a:bodyPr>
          <a:lstStyle/>
          <a:p>
            <a:r>
              <a:rPr lang="it-IT" altLang="it-IT" dirty="0">
                <a:solidFill>
                  <a:schemeClr val="bg1"/>
                </a:solidFill>
                <a:latin typeface="Arial" panose="020B0604020202020204" pitchFamily="34" charset="0"/>
                <a:cs typeface="Arial" panose="020B0604020202020204" pitchFamily="34" charset="0"/>
              </a:rPr>
              <a:t>Polizze assicurative e contributi alla previdenza complementare e sanità integrativa</a:t>
            </a:r>
          </a:p>
        </p:txBody>
      </p:sp>
    </p:spTree>
    <p:extLst>
      <p:ext uri="{BB962C8B-B14F-4D97-AF65-F5344CB8AC3E}">
        <p14:creationId xmlns:p14="http://schemas.microsoft.com/office/powerpoint/2010/main" val="2842014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452749" y="1169353"/>
            <a:ext cx="11008939" cy="4949047"/>
          </a:xfrm>
          <a:prstGeom prst="rect">
            <a:avLst/>
          </a:prstGeom>
        </p:spPr>
        <p:txBody>
          <a:bodyPr wrap="square">
            <a:spAutoFit/>
          </a:bodyPr>
          <a:lstStyle/>
          <a:p>
            <a:pPr algn="just">
              <a:lnSpc>
                <a:spcPct val="150000"/>
              </a:lnSpc>
            </a:pPr>
            <a:r>
              <a:rPr lang="it-IT" sz="1900" dirty="0">
                <a:solidFill>
                  <a:srgbClr val="004288"/>
                </a:solidFill>
                <a:latin typeface="Source Sans Pro" panose="020B0503030403020204" pitchFamily="34" charset="77"/>
                <a:cs typeface="Arial" panose="020B0604020202020204" pitchFamily="34" charset="0"/>
              </a:rPr>
              <a:t>Le polizze di assicurazione, stipulate da parte del datore di lavoro a favore dei dipendenti, possono essere di varie tipologie:</a:t>
            </a:r>
          </a:p>
          <a:p>
            <a:pPr algn="just">
              <a:lnSpc>
                <a:spcPct val="130000"/>
              </a:lnSpc>
            </a:pPr>
            <a:endParaRPr lang="it-IT" sz="1900" dirty="0">
              <a:solidFill>
                <a:srgbClr val="004288"/>
              </a:solidFill>
              <a:latin typeface="Source Sans Pro" panose="020B0503030403020204" pitchFamily="34" charset="77"/>
              <a:cs typeface="Arial" panose="020B0604020202020204" pitchFamily="34" charset="0"/>
            </a:endParaRPr>
          </a:p>
          <a:p>
            <a:pPr algn="just">
              <a:lnSpc>
                <a:spcPct val="130000"/>
              </a:lnSpc>
            </a:pPr>
            <a:endParaRPr lang="it-IT" sz="600" dirty="0">
              <a:latin typeface="Arial" panose="020B0604020202020204" pitchFamily="34" charset="0"/>
              <a:cs typeface="Arial" panose="020B0604020202020204" pitchFamily="34" charset="0"/>
            </a:endParaRPr>
          </a:p>
          <a:p>
            <a:pPr marL="285750" indent="-285750" algn="just">
              <a:lnSpc>
                <a:spcPct val="130000"/>
              </a:lnSpc>
              <a:buFont typeface="Courier New" panose="02070309020205020404" pitchFamily="49" charset="0"/>
              <a:buChar char="o"/>
            </a:pPr>
            <a:r>
              <a:rPr lang="it-IT" sz="1900" dirty="0">
                <a:solidFill>
                  <a:srgbClr val="004288"/>
                </a:solidFill>
                <a:latin typeface="Source Sans Pro" panose="020B0503030403020204" pitchFamily="34" charset="77"/>
                <a:cs typeface="Arial" panose="020B0604020202020204" pitchFamily="34" charset="0"/>
              </a:rPr>
              <a:t>polizze per rischi professionali</a:t>
            </a:r>
          </a:p>
          <a:p>
            <a:pPr algn="just">
              <a:lnSpc>
                <a:spcPct val="130000"/>
              </a:lnSpc>
            </a:pPr>
            <a:endParaRPr lang="it-IT" sz="1050" dirty="0">
              <a:solidFill>
                <a:srgbClr val="004288"/>
              </a:solidFill>
              <a:latin typeface="Source Sans Pro" panose="020B0503030403020204" pitchFamily="34" charset="77"/>
              <a:cs typeface="Arial" panose="020B0604020202020204" pitchFamily="34" charset="0"/>
            </a:endParaRPr>
          </a:p>
          <a:p>
            <a:pPr marL="285750" indent="-285750" algn="just">
              <a:lnSpc>
                <a:spcPct val="130000"/>
              </a:lnSpc>
              <a:buFont typeface="Courier New" panose="02070309020205020404" pitchFamily="49" charset="0"/>
              <a:buChar char="o"/>
            </a:pPr>
            <a:r>
              <a:rPr lang="it-IT" sz="1900" dirty="0">
                <a:solidFill>
                  <a:srgbClr val="004288"/>
                </a:solidFill>
                <a:latin typeface="Source Sans Pro" panose="020B0503030403020204" pitchFamily="34" charset="77"/>
                <a:cs typeface="Arial" panose="020B0604020202020204" pitchFamily="34" charset="0"/>
              </a:rPr>
              <a:t>polizze per responsabilità civile</a:t>
            </a:r>
          </a:p>
          <a:p>
            <a:pPr algn="just">
              <a:lnSpc>
                <a:spcPct val="130000"/>
              </a:lnSpc>
            </a:pPr>
            <a:endParaRPr lang="it-IT" dirty="0">
              <a:latin typeface="Arial" panose="020B0604020202020204" pitchFamily="34" charset="0"/>
              <a:cs typeface="Arial" panose="020B0604020202020204" pitchFamily="34" charset="0"/>
            </a:endParaRPr>
          </a:p>
          <a:p>
            <a:pPr algn="just">
              <a:lnSpc>
                <a:spcPct val="130000"/>
              </a:lnSpc>
            </a:pPr>
            <a:endParaRPr lang="it-IT" sz="2800" dirty="0">
              <a:latin typeface="Arial" panose="020B0604020202020204" pitchFamily="34" charset="0"/>
              <a:cs typeface="Arial" panose="020B0604020202020204" pitchFamily="34" charset="0"/>
            </a:endParaRPr>
          </a:p>
          <a:p>
            <a:pPr marL="285750" indent="-285750" algn="just">
              <a:lnSpc>
                <a:spcPct val="130000"/>
              </a:lnSpc>
              <a:buFont typeface="Courier New" panose="02070309020205020404" pitchFamily="49" charset="0"/>
              <a:buChar char="o"/>
            </a:pPr>
            <a:r>
              <a:rPr lang="it-IT" sz="1900" dirty="0">
                <a:solidFill>
                  <a:srgbClr val="004288"/>
                </a:solidFill>
                <a:latin typeface="Source Sans Pro" panose="020B0503030403020204" pitchFamily="34" charset="77"/>
                <a:cs typeface="Arial" panose="020B0604020202020204" pitchFamily="34" charset="0"/>
              </a:rPr>
              <a:t>polizze per rischi extra professionali</a:t>
            </a:r>
          </a:p>
          <a:p>
            <a:pPr algn="just">
              <a:lnSpc>
                <a:spcPct val="130000"/>
              </a:lnSpc>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30000"/>
              </a:lnSpc>
              <a:buFont typeface="Courier New" panose="02070309020205020404" pitchFamily="49" charset="0"/>
              <a:buChar char="o"/>
            </a:pPr>
            <a:r>
              <a:rPr lang="it-IT" sz="1900" dirty="0">
                <a:solidFill>
                  <a:srgbClr val="004288"/>
                </a:solidFill>
                <a:latin typeface="Source Sans Pro" panose="020B0503030403020204" pitchFamily="34" charset="77"/>
                <a:cs typeface="Arial" panose="020B0604020202020204" pitchFamily="34" charset="0"/>
              </a:rPr>
              <a:t>polizze «miste» professionali ed extra professionali</a:t>
            </a:r>
          </a:p>
          <a:p>
            <a:pPr algn="just">
              <a:lnSpc>
                <a:spcPct val="130000"/>
              </a:lnSpc>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30000"/>
              </a:lnSpc>
              <a:buFont typeface="Courier New" panose="02070309020205020404" pitchFamily="49" charset="0"/>
              <a:buChar char="o"/>
            </a:pPr>
            <a:r>
              <a:rPr lang="it-IT" sz="1900" dirty="0">
                <a:solidFill>
                  <a:srgbClr val="004288"/>
                </a:solidFill>
                <a:latin typeface="Source Sans Pro" panose="020B0503030403020204" pitchFamily="34" charset="77"/>
                <a:cs typeface="Arial" panose="020B0604020202020204" pitchFamily="34" charset="0"/>
              </a:rPr>
              <a:t>polizze per spese sanitarie</a:t>
            </a:r>
          </a:p>
        </p:txBody>
      </p:sp>
      <p:sp>
        <p:nvSpPr>
          <p:cNvPr id="4" name="Parentesi graffa chiusa 3"/>
          <p:cNvSpPr/>
          <p:nvPr/>
        </p:nvSpPr>
        <p:spPr>
          <a:xfrm>
            <a:off x="4218916" y="2504572"/>
            <a:ext cx="733171" cy="1139304"/>
          </a:xfrm>
          <a:prstGeom prst="rightBrace">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11" name="Rettangolo 10"/>
          <p:cNvSpPr/>
          <p:nvPr/>
        </p:nvSpPr>
        <p:spPr>
          <a:xfrm>
            <a:off x="5286435" y="2773756"/>
            <a:ext cx="5840904" cy="484748"/>
          </a:xfrm>
          <a:prstGeom prst="rect">
            <a:avLst/>
          </a:prstGeom>
        </p:spPr>
        <p:txBody>
          <a:bodyPr wrap="square">
            <a:spAutoFit/>
          </a:bodyPr>
          <a:lstStyle/>
          <a:p>
            <a:pPr>
              <a:lnSpc>
                <a:spcPct val="150000"/>
              </a:lnSpc>
            </a:pPr>
            <a:r>
              <a:rPr lang="it-IT" sz="1900" dirty="0">
                <a:solidFill>
                  <a:srgbClr val="004288"/>
                </a:solidFill>
                <a:latin typeface="Source Sans Pro" panose="020B0503030403020204" pitchFamily="34" charset="77"/>
                <a:cs typeface="Arial" panose="020B0604020202020204" pitchFamily="34" charset="0"/>
              </a:rPr>
              <a:t>Polizze stipulate nell’interesse del </a:t>
            </a:r>
            <a:r>
              <a:rPr lang="it-IT" sz="1900" u="sng" dirty="0">
                <a:solidFill>
                  <a:srgbClr val="4B92DB"/>
                </a:solidFill>
                <a:latin typeface="Source Sans Pro" panose="020B0503030403020204" pitchFamily="34" charset="77"/>
                <a:cs typeface="Arial" panose="020B0604020202020204" pitchFamily="34" charset="0"/>
              </a:rPr>
              <a:t>datore di lavoro</a:t>
            </a:r>
          </a:p>
        </p:txBody>
      </p:sp>
      <p:sp>
        <p:nvSpPr>
          <p:cNvPr id="12" name="Rettangolo 11"/>
          <p:cNvSpPr/>
          <p:nvPr/>
        </p:nvSpPr>
        <p:spPr>
          <a:xfrm>
            <a:off x="7099381" y="4939938"/>
            <a:ext cx="4893367" cy="484748"/>
          </a:xfrm>
          <a:prstGeom prst="rect">
            <a:avLst/>
          </a:prstGeom>
        </p:spPr>
        <p:txBody>
          <a:bodyPr wrap="square">
            <a:spAutoFit/>
          </a:bodyPr>
          <a:lstStyle/>
          <a:p>
            <a:pPr>
              <a:lnSpc>
                <a:spcPct val="150000"/>
              </a:lnSpc>
            </a:pPr>
            <a:r>
              <a:rPr lang="it-IT" sz="1900" dirty="0">
                <a:solidFill>
                  <a:srgbClr val="004288"/>
                </a:solidFill>
                <a:latin typeface="Source Sans Pro" panose="020B0503030403020204" pitchFamily="34" charset="77"/>
                <a:cs typeface="Arial" panose="020B0604020202020204" pitchFamily="34" charset="0"/>
              </a:rPr>
              <a:t>Polizze stipulate nell’interesse del </a:t>
            </a:r>
            <a:r>
              <a:rPr lang="it-IT" sz="1900" u="sng" dirty="0">
                <a:solidFill>
                  <a:srgbClr val="4B92DB"/>
                </a:solidFill>
                <a:latin typeface="Source Sans Pro" panose="020B0503030403020204" pitchFamily="34" charset="77"/>
                <a:cs typeface="Arial" panose="020B0604020202020204" pitchFamily="34" charset="0"/>
              </a:rPr>
              <a:t>lavoratore</a:t>
            </a:r>
          </a:p>
        </p:txBody>
      </p:sp>
      <p:sp>
        <p:nvSpPr>
          <p:cNvPr id="14" name="Parentesi graffa chiusa 13">
            <a:extLst>
              <a:ext uri="{FF2B5EF4-FFF2-40B4-BE49-F238E27FC236}">
                <a16:creationId xmlns:a16="http://schemas.microsoft.com/office/drawing/2014/main" id="{564E7726-C7DE-4F7F-BDBB-39148571635C}"/>
              </a:ext>
            </a:extLst>
          </p:cNvPr>
          <p:cNvSpPr/>
          <p:nvPr/>
        </p:nvSpPr>
        <p:spPr>
          <a:xfrm>
            <a:off x="6096000" y="4367486"/>
            <a:ext cx="733171" cy="1702077"/>
          </a:xfrm>
          <a:prstGeom prst="rightBrace">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pic>
        <p:nvPicPr>
          <p:cNvPr id="3" name="Elemento grafico 2" descr="Chiave inglese">
            <a:extLst>
              <a:ext uri="{FF2B5EF4-FFF2-40B4-BE49-F238E27FC236}">
                <a16:creationId xmlns:a16="http://schemas.microsoft.com/office/drawing/2014/main" id="{CC3AAB75-474F-4C2D-AC09-AA35514A06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737" y="190366"/>
            <a:ext cx="769469" cy="769469"/>
          </a:xfrm>
          <a:prstGeom prst="rect">
            <a:avLst/>
          </a:prstGeom>
        </p:spPr>
      </p:pic>
      <p:sp>
        <p:nvSpPr>
          <p:cNvPr id="15" name="Rettangolo 14">
            <a:extLst>
              <a:ext uri="{FF2B5EF4-FFF2-40B4-BE49-F238E27FC236}">
                <a16:creationId xmlns:a16="http://schemas.microsoft.com/office/drawing/2014/main" id="{B0DA9979-7940-4918-BCE1-F7E0EDDFC7E6}"/>
              </a:ext>
            </a:extLst>
          </p:cNvPr>
          <p:cNvSpPr/>
          <p:nvPr/>
        </p:nvSpPr>
        <p:spPr>
          <a:xfrm>
            <a:off x="1502688" y="313491"/>
            <a:ext cx="3342582"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Polizze assicurative</a:t>
            </a:r>
          </a:p>
        </p:txBody>
      </p:sp>
      <p:sp>
        <p:nvSpPr>
          <p:cNvPr id="16" name="Segnaposto numero diapositiva 1">
            <a:extLst>
              <a:ext uri="{FF2B5EF4-FFF2-40B4-BE49-F238E27FC236}">
                <a16:creationId xmlns:a16="http://schemas.microsoft.com/office/drawing/2014/main" id="{B789B19A-ADE7-4400-9C68-D341A8C2F8B1}"/>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22</a:t>
            </a:fld>
            <a:endParaRPr lang="it-IT"/>
          </a:p>
        </p:txBody>
      </p:sp>
    </p:spTree>
    <p:extLst>
      <p:ext uri="{BB962C8B-B14F-4D97-AF65-F5344CB8AC3E}">
        <p14:creationId xmlns:p14="http://schemas.microsoft.com/office/powerpoint/2010/main" val="35700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39B1561C-493E-4EED-86FA-452A889D8420}"/>
              </a:ext>
            </a:extLst>
          </p:cNvPr>
          <p:cNvSpPr>
            <a:spLocks noGrp="1"/>
          </p:cNvSpPr>
          <p:nvPr>
            <p:ph type="sldNum" sz="quarter" idx="12"/>
          </p:nvPr>
        </p:nvSpPr>
        <p:spPr/>
        <p:txBody>
          <a:bodyPr/>
          <a:lstStyle/>
          <a:p>
            <a:fld id="{DFCDB558-D404-46A0-80BB-E0FA3373A935}" type="slidenum">
              <a:rPr lang="it-IT" smtClean="0"/>
              <a:t>23</a:t>
            </a:fld>
            <a:endParaRPr lang="it-IT"/>
          </a:p>
        </p:txBody>
      </p:sp>
      <p:pic>
        <p:nvPicPr>
          <p:cNvPr id="3" name="Elemento grafico 2" descr="Chiave inglese">
            <a:extLst>
              <a:ext uri="{FF2B5EF4-FFF2-40B4-BE49-F238E27FC236}">
                <a16:creationId xmlns:a16="http://schemas.microsoft.com/office/drawing/2014/main" id="{648AE882-E268-452F-91B2-74F486F2F6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737" y="190366"/>
            <a:ext cx="769469" cy="769469"/>
          </a:xfrm>
          <a:prstGeom prst="rect">
            <a:avLst/>
          </a:prstGeom>
        </p:spPr>
      </p:pic>
      <p:sp>
        <p:nvSpPr>
          <p:cNvPr id="4" name="Rettangolo 3">
            <a:extLst>
              <a:ext uri="{FF2B5EF4-FFF2-40B4-BE49-F238E27FC236}">
                <a16:creationId xmlns:a16="http://schemas.microsoft.com/office/drawing/2014/main" id="{9AA7B232-2331-47AA-9BCB-17FAAE17D592}"/>
              </a:ext>
            </a:extLst>
          </p:cNvPr>
          <p:cNvSpPr/>
          <p:nvPr/>
        </p:nvSpPr>
        <p:spPr>
          <a:xfrm>
            <a:off x="1502688" y="313491"/>
            <a:ext cx="3342582"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Polizze assicurative</a:t>
            </a:r>
          </a:p>
        </p:txBody>
      </p:sp>
      <p:sp>
        <p:nvSpPr>
          <p:cNvPr id="7" name="Rettangolo 6">
            <a:extLst>
              <a:ext uri="{FF2B5EF4-FFF2-40B4-BE49-F238E27FC236}">
                <a16:creationId xmlns:a16="http://schemas.microsoft.com/office/drawing/2014/main" id="{CC1F5E1F-FF62-40C5-8A08-F1AA35F64EFC}"/>
              </a:ext>
            </a:extLst>
          </p:cNvPr>
          <p:cNvSpPr/>
          <p:nvPr/>
        </p:nvSpPr>
        <p:spPr>
          <a:xfrm>
            <a:off x="561202" y="1262652"/>
            <a:ext cx="11181143" cy="1238672"/>
          </a:xfrm>
          <a:prstGeom prst="rect">
            <a:avLst/>
          </a:prstGeom>
        </p:spPr>
        <p:txBody>
          <a:bodyPr wrap="square">
            <a:spAutoFit/>
          </a:bodyPr>
          <a:lstStyle/>
          <a:p>
            <a:pPr algn="just">
              <a:lnSpc>
                <a:spcPct val="115000"/>
              </a:lnSpc>
            </a:pPr>
            <a:r>
              <a:rPr lang="it-IT" sz="2000" b="1" dirty="0">
                <a:solidFill>
                  <a:srgbClr val="004288"/>
                </a:solidFill>
                <a:latin typeface="Source Sans Pro" panose="020B0503030403020204" pitchFamily="34" charset="77"/>
                <a:cs typeface="Arial" panose="020B0604020202020204" pitchFamily="34" charset="0"/>
              </a:rPr>
              <a:t>CCNL Dirigenti Industria</a:t>
            </a:r>
          </a:p>
          <a:p>
            <a:pPr algn="just">
              <a:lnSpc>
                <a:spcPct val="115000"/>
              </a:lnSpc>
            </a:pPr>
            <a:endParaRPr lang="it-IT" sz="600" b="1" dirty="0">
              <a:solidFill>
                <a:srgbClr val="004288"/>
              </a:solidFill>
              <a:latin typeface="Source Sans Pro" panose="020B0503030403020204" pitchFamily="34" charset="77"/>
              <a:cs typeface="Arial" panose="020B0604020202020204" pitchFamily="34" charset="0"/>
            </a:endParaRPr>
          </a:p>
          <a:p>
            <a:pPr>
              <a:lnSpc>
                <a:spcPct val="115000"/>
              </a:lnSpc>
              <a:spcAft>
                <a:spcPts val="0"/>
              </a:spcAft>
            </a:pPr>
            <a:r>
              <a:rPr lang="it-IT" sz="1900" dirty="0">
                <a:solidFill>
                  <a:srgbClr val="004288"/>
                </a:solidFill>
                <a:latin typeface="Source Sans Pro" panose="020B0503030403020204" pitchFamily="34" charset="77"/>
                <a:cs typeface="Arial" panose="020B0604020202020204" pitchFamily="34" charset="0"/>
              </a:rPr>
              <a:t>Le Aziende hanno l'obbligo, derivante dai CCNL di categoria, di assicurare i propri Dirigenti contro il rischio di Infortunio professionale ed extra-professionale.</a:t>
            </a:r>
          </a:p>
        </p:txBody>
      </p:sp>
      <p:sp>
        <p:nvSpPr>
          <p:cNvPr id="5" name="Rettangolo 4">
            <a:extLst>
              <a:ext uri="{FF2B5EF4-FFF2-40B4-BE49-F238E27FC236}">
                <a16:creationId xmlns:a16="http://schemas.microsoft.com/office/drawing/2014/main" id="{5C0C9635-7C0B-4B15-8C02-9101C3CDBB25}"/>
              </a:ext>
            </a:extLst>
          </p:cNvPr>
          <p:cNvSpPr/>
          <p:nvPr/>
        </p:nvSpPr>
        <p:spPr>
          <a:xfrm>
            <a:off x="561203" y="2804141"/>
            <a:ext cx="11181142" cy="2669962"/>
          </a:xfrm>
          <a:prstGeom prst="rect">
            <a:avLst/>
          </a:prstGeom>
        </p:spPr>
        <p:txBody>
          <a:bodyPr wrap="square">
            <a:spAutoFit/>
          </a:bodyPr>
          <a:lstStyle/>
          <a:p>
            <a:pPr algn="just"/>
            <a:r>
              <a:rPr lang="it-IT" sz="1900" dirty="0">
                <a:solidFill>
                  <a:srgbClr val="004288"/>
                </a:solidFill>
                <a:latin typeface="Source Sans Pro" panose="020B0503030403020204" pitchFamily="34" charset="77"/>
                <a:cs typeface="Arial" panose="020B0604020202020204" pitchFamily="34" charset="0"/>
              </a:rPr>
              <a:t>In tal caso, devono essere distinte le due seguenti ipotesi:</a:t>
            </a:r>
          </a:p>
          <a:p>
            <a:pPr algn="just"/>
            <a:endParaRPr lang="it-IT" sz="105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beneficiario delle prestazioni sia stata designata l'Azienda;</a:t>
            </a:r>
          </a:p>
          <a:p>
            <a:pPr algn="just"/>
            <a:endParaRPr lang="it-IT" sz="11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beneficiario delle prestazioni sia stato designato direttamente il dipendente.</a:t>
            </a:r>
          </a:p>
          <a:p>
            <a:pPr algn="just"/>
            <a:endParaRPr lang="it-IT" sz="3200"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Nel primo caso il versamento dei contributi da parte del datore di lavoro non costituisce "elemento retributivo« e  non concorre alla formazione del reddito di lavoro dipendente (</a:t>
            </a:r>
            <a:r>
              <a:rPr lang="it-IT" sz="1900" dirty="0" err="1">
                <a:solidFill>
                  <a:srgbClr val="004288"/>
                </a:solidFill>
                <a:latin typeface="Source Sans Pro" panose="020B0503030403020204" pitchFamily="34" charset="77"/>
                <a:cs typeface="Arial" panose="020B0604020202020204" pitchFamily="34" charset="0"/>
              </a:rPr>
              <a:t>rif.</a:t>
            </a:r>
            <a:r>
              <a:rPr lang="it-IT" sz="1900" dirty="0">
                <a:solidFill>
                  <a:srgbClr val="004288"/>
                </a:solidFill>
                <a:latin typeface="Source Sans Pro" panose="020B0503030403020204" pitchFamily="34" charset="77"/>
                <a:cs typeface="Arial" panose="020B0604020202020204" pitchFamily="34" charset="0"/>
              </a:rPr>
              <a:t> Circolare Agenzia Entrate n. 55/1999).</a:t>
            </a:r>
          </a:p>
        </p:txBody>
      </p:sp>
    </p:spTree>
    <p:extLst>
      <p:ext uri="{BB962C8B-B14F-4D97-AF65-F5344CB8AC3E}">
        <p14:creationId xmlns:p14="http://schemas.microsoft.com/office/powerpoint/2010/main" val="4268243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39B1561C-493E-4EED-86FA-452A889D8420}"/>
              </a:ext>
            </a:extLst>
          </p:cNvPr>
          <p:cNvSpPr>
            <a:spLocks noGrp="1"/>
          </p:cNvSpPr>
          <p:nvPr>
            <p:ph type="sldNum" sz="quarter" idx="12"/>
          </p:nvPr>
        </p:nvSpPr>
        <p:spPr/>
        <p:txBody>
          <a:bodyPr/>
          <a:lstStyle/>
          <a:p>
            <a:fld id="{DFCDB558-D404-46A0-80BB-E0FA3373A935}" type="slidenum">
              <a:rPr lang="it-IT" smtClean="0"/>
              <a:t>24</a:t>
            </a:fld>
            <a:endParaRPr lang="it-IT"/>
          </a:p>
        </p:txBody>
      </p:sp>
      <p:pic>
        <p:nvPicPr>
          <p:cNvPr id="3" name="Elemento grafico 2" descr="Chiave inglese">
            <a:extLst>
              <a:ext uri="{FF2B5EF4-FFF2-40B4-BE49-F238E27FC236}">
                <a16:creationId xmlns:a16="http://schemas.microsoft.com/office/drawing/2014/main" id="{648AE882-E268-452F-91B2-74F486F2F6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1737" y="190366"/>
            <a:ext cx="769469" cy="769469"/>
          </a:xfrm>
          <a:prstGeom prst="rect">
            <a:avLst/>
          </a:prstGeom>
        </p:spPr>
      </p:pic>
      <p:sp>
        <p:nvSpPr>
          <p:cNvPr id="4" name="Rettangolo 3">
            <a:extLst>
              <a:ext uri="{FF2B5EF4-FFF2-40B4-BE49-F238E27FC236}">
                <a16:creationId xmlns:a16="http://schemas.microsoft.com/office/drawing/2014/main" id="{9AA7B232-2331-47AA-9BCB-17FAAE17D592}"/>
              </a:ext>
            </a:extLst>
          </p:cNvPr>
          <p:cNvSpPr/>
          <p:nvPr/>
        </p:nvSpPr>
        <p:spPr>
          <a:xfrm>
            <a:off x="1502688" y="313491"/>
            <a:ext cx="3342582"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Polizze assicurative</a:t>
            </a:r>
          </a:p>
        </p:txBody>
      </p:sp>
      <p:sp>
        <p:nvSpPr>
          <p:cNvPr id="8" name="Rettangolo 7">
            <a:extLst>
              <a:ext uri="{FF2B5EF4-FFF2-40B4-BE49-F238E27FC236}">
                <a16:creationId xmlns:a16="http://schemas.microsoft.com/office/drawing/2014/main" id="{BC055DBF-4B79-453F-A105-08B10FBBFCFD}"/>
              </a:ext>
            </a:extLst>
          </p:cNvPr>
          <p:cNvSpPr/>
          <p:nvPr/>
        </p:nvSpPr>
        <p:spPr>
          <a:xfrm>
            <a:off x="417968" y="1548330"/>
            <a:ext cx="11279109" cy="3434210"/>
          </a:xfrm>
          <a:prstGeom prst="rect">
            <a:avLst/>
          </a:prstGeom>
        </p:spPr>
        <p:txBody>
          <a:bodyPr wrap="square">
            <a:spAutoFit/>
          </a:bodyPr>
          <a:lstStyle/>
          <a:p>
            <a:pPr algn="just">
              <a:lnSpc>
                <a:spcPct val="115000"/>
              </a:lnSpc>
              <a:spcAft>
                <a:spcPts val="0"/>
              </a:spcAft>
            </a:pPr>
            <a:r>
              <a:rPr lang="it-IT" sz="1900" dirty="0">
                <a:solidFill>
                  <a:srgbClr val="004288"/>
                </a:solidFill>
                <a:latin typeface="Source Sans Pro" panose="020B0503030403020204" pitchFamily="34" charset="77"/>
                <a:cs typeface="Arial" panose="020B0604020202020204" pitchFamily="34" charset="0"/>
              </a:rPr>
              <a:t>La </a:t>
            </a:r>
            <a:r>
              <a:rPr lang="it-IT" sz="1900" b="1" dirty="0">
                <a:solidFill>
                  <a:srgbClr val="004288"/>
                </a:solidFill>
                <a:latin typeface="Source Sans Pro" panose="020B0503030403020204" pitchFamily="34" charset="77"/>
                <a:cs typeface="Arial" panose="020B0604020202020204" pitchFamily="34" charset="0"/>
              </a:rPr>
              <a:t>circolare 55/1999 </a:t>
            </a:r>
            <a:r>
              <a:rPr lang="it-IT" sz="1900" dirty="0">
                <a:solidFill>
                  <a:srgbClr val="004288"/>
                </a:solidFill>
                <a:latin typeface="Source Sans Pro" panose="020B0503030403020204" pitchFamily="34" charset="77"/>
                <a:cs typeface="Arial" panose="020B0604020202020204" pitchFamily="34" charset="0"/>
              </a:rPr>
              <a:t>stabilisce che: </a:t>
            </a:r>
          </a:p>
          <a:p>
            <a:pPr algn="just">
              <a:lnSpc>
                <a:spcPct val="115000"/>
              </a:lnSpc>
              <a:spcAft>
                <a:spcPts val="0"/>
              </a:spcAft>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lnSpc>
                <a:spcPct val="115000"/>
              </a:lnSpc>
              <a:spcAft>
                <a:spcPts val="0"/>
              </a:spcAf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a:t>
            </a:r>
            <a:r>
              <a:rPr lang="it-IT" sz="1900" i="1" dirty="0">
                <a:solidFill>
                  <a:srgbClr val="004288"/>
                </a:solidFill>
                <a:latin typeface="Source Sans Pro" panose="020B0503030403020204" pitchFamily="34" charset="77"/>
                <a:cs typeface="Arial" panose="020B0604020202020204" pitchFamily="34" charset="0"/>
              </a:rPr>
              <a:t>Qualora il contratto, l'accordo o il regolamento aziendale prevedano l'obbligo per il datore di lavoro di fornire talune prestazioni assistenziali, il datore di lavoro, che è obbligato al pagamento di dette prestazioni assistenziali, può liberamente scegliere di garantirsi una copertura economica per tali pagamenti ovvero attendere l'evento e sopportarne interamente il carico». </a:t>
            </a:r>
          </a:p>
          <a:p>
            <a:pPr algn="just">
              <a:lnSpc>
                <a:spcPct val="115000"/>
              </a:lnSpc>
              <a:spcAft>
                <a:spcPts val="0"/>
              </a:spcAft>
            </a:pPr>
            <a:endParaRPr lang="it-IT" sz="1900" i="1" dirty="0">
              <a:solidFill>
                <a:srgbClr val="004288"/>
              </a:solidFill>
              <a:latin typeface="Source Sans Pro" panose="020B0503030403020204" pitchFamily="34" charset="77"/>
              <a:cs typeface="Arial" panose="020B0604020202020204" pitchFamily="34" charset="0"/>
            </a:endParaRPr>
          </a:p>
          <a:p>
            <a:pPr marL="342900" indent="-342900" algn="just">
              <a:lnSpc>
                <a:spcPct val="115000"/>
              </a:lnSpc>
              <a:spcAft>
                <a:spcPts val="0"/>
              </a:spcAft>
              <a:buFont typeface="Arial" panose="020B0604020202020204" pitchFamily="34" charset="0"/>
              <a:buChar char="•"/>
            </a:pPr>
            <a:r>
              <a:rPr lang="it-IT" sz="1900" i="1" dirty="0">
                <a:solidFill>
                  <a:srgbClr val="004288"/>
                </a:solidFill>
                <a:latin typeface="Source Sans Pro" panose="020B0503030403020204" pitchFamily="34" charset="77"/>
                <a:cs typeface="Arial" panose="020B0604020202020204" pitchFamily="34" charset="0"/>
              </a:rPr>
              <a:t>«Nel primo caso la stipula di una polizza assicurativa o l'iscrizione ad un ente o ad una cassa risponde ad un interesse esclusivo del datore di lavoro e l'eventuale pagamento del premio o dei contributi, non costituendo elemento retributivo, non deve concorrere a formare il reddito di lavoro dipendente...»</a:t>
            </a:r>
          </a:p>
        </p:txBody>
      </p:sp>
    </p:spTree>
    <p:extLst>
      <p:ext uri="{BB962C8B-B14F-4D97-AF65-F5344CB8AC3E}">
        <p14:creationId xmlns:p14="http://schemas.microsoft.com/office/powerpoint/2010/main" val="111540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39B1561C-493E-4EED-86FA-452A889D8420}"/>
              </a:ext>
            </a:extLst>
          </p:cNvPr>
          <p:cNvSpPr>
            <a:spLocks noGrp="1"/>
          </p:cNvSpPr>
          <p:nvPr>
            <p:ph type="sldNum" sz="quarter" idx="12"/>
          </p:nvPr>
        </p:nvSpPr>
        <p:spPr/>
        <p:txBody>
          <a:bodyPr/>
          <a:lstStyle/>
          <a:p>
            <a:fld id="{DFCDB558-D404-46A0-80BB-E0FA3373A935}" type="slidenum">
              <a:rPr lang="it-IT" smtClean="0"/>
              <a:t>25</a:t>
            </a:fld>
            <a:endParaRPr lang="it-IT"/>
          </a:p>
        </p:txBody>
      </p:sp>
      <p:sp>
        <p:nvSpPr>
          <p:cNvPr id="4" name="Rettangolo 3">
            <a:extLst>
              <a:ext uri="{FF2B5EF4-FFF2-40B4-BE49-F238E27FC236}">
                <a16:creationId xmlns:a16="http://schemas.microsoft.com/office/drawing/2014/main" id="{9AA7B232-2331-47AA-9BCB-17FAAE17D592}"/>
              </a:ext>
            </a:extLst>
          </p:cNvPr>
          <p:cNvSpPr/>
          <p:nvPr/>
        </p:nvSpPr>
        <p:spPr>
          <a:xfrm>
            <a:off x="1602276" y="387976"/>
            <a:ext cx="7524817"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Contributi di assistenza sanitaria e previdenza</a:t>
            </a:r>
          </a:p>
        </p:txBody>
      </p:sp>
      <p:pic>
        <p:nvPicPr>
          <p:cNvPr id="12" name="Elemento grafico 11" descr="Cassaforte">
            <a:extLst>
              <a:ext uri="{FF2B5EF4-FFF2-40B4-BE49-F238E27FC236}">
                <a16:creationId xmlns:a16="http://schemas.microsoft.com/office/drawing/2014/main" id="{DCDAD61B-5D6B-4DEE-8805-C7BD7A4A2C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5485" y="192386"/>
            <a:ext cx="914400" cy="914400"/>
          </a:xfrm>
          <a:prstGeom prst="rect">
            <a:avLst/>
          </a:prstGeom>
        </p:spPr>
      </p:pic>
      <p:sp>
        <p:nvSpPr>
          <p:cNvPr id="13" name="Rettangolo 12">
            <a:extLst>
              <a:ext uri="{FF2B5EF4-FFF2-40B4-BE49-F238E27FC236}">
                <a16:creationId xmlns:a16="http://schemas.microsoft.com/office/drawing/2014/main" id="{33647692-DE19-4481-A719-0D25F9FFD195}"/>
              </a:ext>
            </a:extLst>
          </p:cNvPr>
          <p:cNvSpPr/>
          <p:nvPr/>
        </p:nvSpPr>
        <p:spPr>
          <a:xfrm>
            <a:off x="4354717" y="1632684"/>
            <a:ext cx="7331798" cy="1416734"/>
          </a:xfrm>
          <a:prstGeom prst="rect">
            <a:avLst/>
          </a:prstGeom>
        </p:spPr>
        <p:txBody>
          <a:bodyPr wrap="square">
            <a:spAutoFit/>
          </a:bodyPr>
          <a:lstStyle/>
          <a:p>
            <a:pPr algn="just">
              <a:lnSpc>
                <a:spcPct val="115000"/>
              </a:lnSpc>
            </a:pPr>
            <a:r>
              <a:rPr lang="it-IT" sz="1900" dirty="0">
                <a:solidFill>
                  <a:srgbClr val="004288"/>
                </a:solidFill>
                <a:latin typeface="Source Sans Pro" panose="020B0503030403020204" pitchFamily="34" charset="77"/>
                <a:cs typeface="Arial" panose="020B0604020202020204" pitchFamily="34" charset="0"/>
              </a:rPr>
              <a:t>I contributi di assistenza sanitaria versati dal datore di lavoro e/o dal lavoratore ad enti e casse aventi finalità assistenziale non concorrono a formare il reddito imponibile del lavoratore dipendente, per un importo annuo massimo di </a:t>
            </a:r>
            <a:r>
              <a:rPr lang="it-IT" sz="1900" u="sng" dirty="0">
                <a:solidFill>
                  <a:srgbClr val="4B92DB"/>
                </a:solidFill>
                <a:latin typeface="Source Sans Pro" panose="020B0503030403020204" pitchFamily="34" charset="77"/>
                <a:cs typeface="Arial" panose="020B0604020202020204" pitchFamily="34" charset="0"/>
              </a:rPr>
              <a:t>3.615,20 euro</a:t>
            </a:r>
            <a:r>
              <a:rPr lang="it-IT" sz="1900" dirty="0">
                <a:solidFill>
                  <a:srgbClr val="004288"/>
                </a:solidFill>
                <a:latin typeface="Source Sans Pro" panose="020B0503030403020204" pitchFamily="34" charset="77"/>
                <a:cs typeface="Arial" panose="020B0604020202020204" pitchFamily="34" charset="0"/>
              </a:rPr>
              <a:t>.</a:t>
            </a:r>
          </a:p>
        </p:txBody>
      </p:sp>
      <p:sp>
        <p:nvSpPr>
          <p:cNvPr id="14" name="Freccia a pentagono 13">
            <a:extLst>
              <a:ext uri="{FF2B5EF4-FFF2-40B4-BE49-F238E27FC236}">
                <a16:creationId xmlns:a16="http://schemas.microsoft.com/office/drawing/2014/main" id="{6D9174D0-B6C1-4DCB-8D1C-61FA3C1EDDC0}"/>
              </a:ext>
            </a:extLst>
          </p:cNvPr>
          <p:cNvSpPr/>
          <p:nvPr/>
        </p:nvSpPr>
        <p:spPr>
          <a:xfrm>
            <a:off x="505485" y="1898269"/>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ASSISTENZA SANITARIA</a:t>
            </a:r>
          </a:p>
        </p:txBody>
      </p:sp>
      <p:sp>
        <p:nvSpPr>
          <p:cNvPr id="15" name="Rettangolo 14">
            <a:extLst>
              <a:ext uri="{FF2B5EF4-FFF2-40B4-BE49-F238E27FC236}">
                <a16:creationId xmlns:a16="http://schemas.microsoft.com/office/drawing/2014/main" id="{3BCD2BE9-E474-4FA6-BC1C-01D523692F05}"/>
              </a:ext>
            </a:extLst>
          </p:cNvPr>
          <p:cNvSpPr/>
          <p:nvPr/>
        </p:nvSpPr>
        <p:spPr>
          <a:xfrm>
            <a:off x="4354717" y="3926559"/>
            <a:ext cx="7331798" cy="1593706"/>
          </a:xfrm>
          <a:prstGeom prst="rect">
            <a:avLst/>
          </a:prstGeom>
        </p:spPr>
        <p:txBody>
          <a:bodyPr wrap="square">
            <a:spAutoFit/>
          </a:bodyPr>
          <a:lstStyle/>
          <a:p>
            <a:pPr algn="just">
              <a:lnSpc>
                <a:spcPct val="115000"/>
              </a:lnSpc>
            </a:pPr>
            <a:r>
              <a:rPr lang="it-IT" sz="1900" dirty="0">
                <a:solidFill>
                  <a:srgbClr val="004288"/>
                </a:solidFill>
                <a:latin typeface="Source Sans Pro" panose="020B0503030403020204" pitchFamily="34" charset="77"/>
                <a:cs typeface="Arial" panose="020B0604020202020204" pitchFamily="34" charset="0"/>
              </a:rPr>
              <a:t>I contributi versati dal lavoratore e dal datore di lavoro alle forme di previdenza complementare sono deducibili dal reddito complessivo per un importo annuo non superiore ad </a:t>
            </a:r>
            <a:r>
              <a:rPr lang="it-IT" sz="1900" u="sng" dirty="0">
                <a:solidFill>
                  <a:srgbClr val="4B92DB"/>
                </a:solidFill>
                <a:latin typeface="Source Sans Pro" panose="020B0503030403020204" pitchFamily="34" charset="77"/>
                <a:cs typeface="Arial" panose="020B0604020202020204" pitchFamily="34" charset="0"/>
              </a:rPr>
              <a:t>euro 5.164,57.</a:t>
            </a:r>
          </a:p>
          <a:p>
            <a:pPr algn="just">
              <a:lnSpc>
                <a:spcPct val="115000"/>
              </a:lnSpc>
            </a:pPr>
            <a:endParaRPr lang="it-IT" sz="1000" u="sng" dirty="0">
              <a:solidFill>
                <a:srgbClr val="4B92DB"/>
              </a:solidFill>
              <a:latin typeface="Source Sans Pro" panose="020B0503030403020204" pitchFamily="34" charset="77"/>
              <a:cs typeface="Arial" panose="020B0604020202020204" pitchFamily="34" charset="0"/>
            </a:endParaRPr>
          </a:p>
          <a:p>
            <a:pPr algn="just">
              <a:lnSpc>
                <a:spcPct val="115000"/>
              </a:lnSpc>
            </a:pPr>
            <a:r>
              <a:rPr lang="it-IT" sz="1900" u="sng" dirty="0">
                <a:solidFill>
                  <a:srgbClr val="004288"/>
                </a:solidFill>
                <a:latin typeface="Source Sans Pro" panose="020B0503030403020204" pitchFamily="34" charset="77"/>
                <a:cs typeface="Arial" panose="020B0604020202020204" pitchFamily="34" charset="0"/>
              </a:rPr>
              <a:t>(DEROGA I LAVORATORI DI PRIMA OCCUPAZIONE)</a:t>
            </a:r>
          </a:p>
        </p:txBody>
      </p:sp>
      <p:sp>
        <p:nvSpPr>
          <p:cNvPr id="16" name="Freccia a pentagono 15">
            <a:extLst>
              <a:ext uri="{FF2B5EF4-FFF2-40B4-BE49-F238E27FC236}">
                <a16:creationId xmlns:a16="http://schemas.microsoft.com/office/drawing/2014/main" id="{C58D73FE-FF9F-4919-8B17-6A0A867D56DF}"/>
              </a:ext>
            </a:extLst>
          </p:cNvPr>
          <p:cNvSpPr/>
          <p:nvPr/>
        </p:nvSpPr>
        <p:spPr>
          <a:xfrm>
            <a:off x="505485" y="4121484"/>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PREVIDENZA COMPLEMENTARE</a:t>
            </a:r>
          </a:p>
        </p:txBody>
      </p:sp>
    </p:spTree>
    <p:extLst>
      <p:ext uri="{BB962C8B-B14F-4D97-AF65-F5344CB8AC3E}">
        <p14:creationId xmlns:p14="http://schemas.microsoft.com/office/powerpoint/2010/main" val="1308353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480615" y="1364125"/>
            <a:ext cx="10976495" cy="3759491"/>
          </a:xfrm>
          <a:prstGeom prst="rect">
            <a:avLst/>
          </a:prstGeom>
        </p:spPr>
        <p:txBody>
          <a:bodyPr wrap="square">
            <a:spAutoFit/>
          </a:bodyPr>
          <a:lstStyle/>
          <a:p>
            <a:pPr lvl="0" algn="just"/>
            <a:r>
              <a:rPr lang="it-IT" sz="1900" dirty="0">
                <a:solidFill>
                  <a:srgbClr val="004288"/>
                </a:solidFill>
                <a:latin typeface="Source Sans Pro" panose="020B0503030403020204" pitchFamily="34" charset="77"/>
                <a:cs typeface="Arial" panose="020B0604020202020204" pitchFamily="34" charset="0"/>
              </a:rPr>
              <a:t>La Legge di Stabilità 2016 ha reso strutturale la tassazione agevolata sui premi di produttività e sulle somme erogate sotto forma di partecipazione agli utili dell’impresa.</a:t>
            </a:r>
          </a:p>
          <a:p>
            <a:pPr lvl="0" algn="just">
              <a:lnSpc>
                <a:spcPct val="150000"/>
              </a:lnSpc>
            </a:pPr>
            <a:endParaRPr lang="it-IT" sz="1900" dirty="0">
              <a:solidFill>
                <a:srgbClr val="004288"/>
              </a:solidFill>
              <a:latin typeface="Source Sans Pro" panose="020B0503030403020204" pitchFamily="34" charset="77"/>
              <a:cs typeface="Arial" panose="020B0604020202020204" pitchFamily="34" charset="0"/>
            </a:endParaRPr>
          </a:p>
          <a:p>
            <a:pPr lvl="0" algn="just"/>
            <a:r>
              <a:rPr lang="it-IT" sz="1900" dirty="0">
                <a:solidFill>
                  <a:srgbClr val="004288"/>
                </a:solidFill>
                <a:latin typeface="Source Sans Pro" panose="020B0503030403020204" pitchFamily="34" charset="77"/>
                <a:cs typeface="Arial" panose="020B0604020202020204" pitchFamily="34" charset="0"/>
              </a:rPr>
              <a:t>In particolare, in base all’art. 182 e ss. della Legge 208/2015, sono assoggettati dell’imposta sostitutiva del 10 per cento, entro il limite di </a:t>
            </a:r>
            <a:r>
              <a:rPr lang="it-IT" sz="1900" dirty="0">
                <a:solidFill>
                  <a:srgbClr val="4B92DB"/>
                </a:solidFill>
                <a:latin typeface="Source Sans Pro" panose="020B0503030403020204" pitchFamily="34" charset="77"/>
                <a:cs typeface="Arial" panose="020B0604020202020204" pitchFamily="34" charset="0"/>
              </a:rPr>
              <a:t>3.000 euro lordi</a:t>
            </a:r>
            <a:r>
              <a:rPr lang="it-IT" sz="1900" dirty="0">
                <a:solidFill>
                  <a:srgbClr val="004288"/>
                </a:solidFill>
                <a:latin typeface="Source Sans Pro" panose="020B0503030403020204" pitchFamily="34" charset="77"/>
                <a:cs typeface="Arial" panose="020B0604020202020204" pitchFamily="34" charset="0"/>
              </a:rPr>
              <a:t>:</a:t>
            </a:r>
          </a:p>
          <a:p>
            <a:pPr lvl="0" algn="just" fontAlgn="base">
              <a:lnSpc>
                <a:spcPct val="120000"/>
              </a:lnSpc>
              <a:spcBef>
                <a:spcPct val="0"/>
              </a:spcBef>
              <a:spcAft>
                <a:spcPct val="0"/>
              </a:spcAft>
              <a:buClr>
                <a:srgbClr val="F59441"/>
              </a:buClr>
            </a:pPr>
            <a:endParaRPr lang="it-IT" altLang="it-IT" sz="1900" dirty="0">
              <a:solidFill>
                <a:srgbClr val="004288"/>
              </a:solidFill>
              <a:latin typeface="Source Sans Pro" panose="020B0503030403020204" pitchFamily="34" charset="77"/>
              <a:cs typeface="Arial" panose="020B0604020202020204" pitchFamily="34" charset="0"/>
            </a:endParaRPr>
          </a:p>
          <a:p>
            <a:pPr marL="342900" indent="-342900" algn="just" fontAlgn="base">
              <a:lnSpc>
                <a:spcPct val="150000"/>
              </a:lnSpc>
              <a:spcBef>
                <a:spcPct val="0"/>
              </a:spcBef>
              <a:spcAft>
                <a:spcPct val="0"/>
              </a:spcAft>
              <a:buClr>
                <a:srgbClr val="004288"/>
              </a:buClr>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i premi di risultato di ammontare variabile;</a:t>
            </a:r>
          </a:p>
          <a:p>
            <a:pPr marL="342900" indent="-342900" algn="just" fontAlgn="base">
              <a:lnSpc>
                <a:spcPct val="150000"/>
              </a:lnSpc>
              <a:spcBef>
                <a:spcPct val="0"/>
              </a:spcBef>
              <a:spcAft>
                <a:spcPct val="0"/>
              </a:spcAft>
              <a:buClr>
                <a:srgbClr val="004288"/>
              </a:buClr>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definiti i</a:t>
            </a:r>
            <a:r>
              <a:rPr lang="it-IT" altLang="it-IT" sz="1900" dirty="0">
                <a:solidFill>
                  <a:srgbClr val="004288"/>
                </a:solidFill>
                <a:latin typeface="Source Sans Pro" panose="020B0503030403020204" pitchFamily="34" charset="77"/>
                <a:cs typeface="Arial" panose="020B0604020202020204" pitchFamily="34" charset="0"/>
              </a:rPr>
              <a:t>n esecuzione di contratti aziendali o territoriali di cui all’art. 51 del </a:t>
            </a:r>
            <a:r>
              <a:rPr lang="it-IT" altLang="it-IT" sz="1900" dirty="0" err="1">
                <a:solidFill>
                  <a:srgbClr val="004288"/>
                </a:solidFill>
                <a:latin typeface="Source Sans Pro" panose="020B0503030403020204" pitchFamily="34" charset="77"/>
                <a:cs typeface="Arial" panose="020B0604020202020204" pitchFamily="34" charset="0"/>
              </a:rPr>
              <a:t>D.Lgs.</a:t>
            </a:r>
            <a:r>
              <a:rPr lang="it-IT" altLang="it-IT" sz="1900" dirty="0">
                <a:solidFill>
                  <a:srgbClr val="004288"/>
                </a:solidFill>
                <a:latin typeface="Source Sans Pro" panose="020B0503030403020204" pitchFamily="34" charset="77"/>
                <a:cs typeface="Arial" panose="020B0604020202020204" pitchFamily="34" charset="0"/>
              </a:rPr>
              <a:t> 81/2015;</a:t>
            </a:r>
          </a:p>
          <a:p>
            <a:pPr marL="342900" indent="-342900" algn="just" fontAlgn="base">
              <a:lnSpc>
                <a:spcPct val="150000"/>
              </a:lnSpc>
              <a:spcBef>
                <a:spcPct val="0"/>
              </a:spcBef>
              <a:spcAft>
                <a:spcPct val="0"/>
              </a:spcAft>
              <a:buClr>
                <a:srgbClr val="004288"/>
              </a:buClr>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legati ad incrementi di produttività, redditività, qualità, innovazione ed efficienza;</a:t>
            </a:r>
          </a:p>
          <a:p>
            <a:pPr marL="342900" indent="-342900" algn="just" fontAlgn="base">
              <a:lnSpc>
                <a:spcPct val="150000"/>
              </a:lnSpc>
              <a:spcBef>
                <a:spcPct val="0"/>
              </a:spcBef>
              <a:spcAft>
                <a:spcPct val="0"/>
              </a:spcAft>
              <a:buClr>
                <a:srgbClr val="004288"/>
              </a:buClr>
              <a:buFont typeface="Arial" panose="020B0604020202020204" pitchFamily="34" charset="0"/>
              <a:buChar char="•"/>
            </a:pPr>
            <a:r>
              <a:rPr lang="it-IT" altLang="it-IT" sz="1900" dirty="0">
                <a:solidFill>
                  <a:srgbClr val="004288"/>
                </a:solidFill>
                <a:latin typeface="Source Sans Pro" panose="020B0503030403020204" pitchFamily="34" charset="77"/>
                <a:cs typeface="Arial" panose="020B0604020202020204" pitchFamily="34" charset="0"/>
              </a:rPr>
              <a:t>misurabili e verificabili sulla base dei criteri definiti con il Decreto 25 marzo 2016.</a:t>
            </a:r>
          </a:p>
        </p:txBody>
      </p:sp>
      <p:sp>
        <p:nvSpPr>
          <p:cNvPr id="8" name="Rettangolo 7">
            <a:extLst>
              <a:ext uri="{FF2B5EF4-FFF2-40B4-BE49-F238E27FC236}">
                <a16:creationId xmlns:a16="http://schemas.microsoft.com/office/drawing/2014/main" id="{967A0D38-B694-44F6-B56C-3BD83688A21F}"/>
              </a:ext>
            </a:extLst>
          </p:cNvPr>
          <p:cNvSpPr/>
          <p:nvPr/>
        </p:nvSpPr>
        <p:spPr>
          <a:xfrm>
            <a:off x="1602276" y="387976"/>
            <a:ext cx="792556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Detassazione dei premi e conversione in welfare</a:t>
            </a:r>
          </a:p>
        </p:txBody>
      </p:sp>
      <p:pic>
        <p:nvPicPr>
          <p:cNvPr id="3" name="Elemento grafico 2" descr="Tendenza in salita">
            <a:extLst>
              <a:ext uri="{FF2B5EF4-FFF2-40B4-BE49-F238E27FC236}">
                <a16:creationId xmlns:a16="http://schemas.microsoft.com/office/drawing/2014/main" id="{F4279A16-E1FA-4E11-87CF-1DE2ED711B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762" y="212564"/>
            <a:ext cx="914400" cy="914400"/>
          </a:xfrm>
          <a:prstGeom prst="rect">
            <a:avLst/>
          </a:prstGeom>
        </p:spPr>
      </p:pic>
      <p:sp>
        <p:nvSpPr>
          <p:cNvPr id="11" name="Segnaposto numero diapositiva 1">
            <a:extLst>
              <a:ext uri="{FF2B5EF4-FFF2-40B4-BE49-F238E27FC236}">
                <a16:creationId xmlns:a16="http://schemas.microsoft.com/office/drawing/2014/main" id="{5327D8A9-6153-41ED-8634-C8B181F346F6}"/>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26</a:t>
            </a:fld>
            <a:endParaRPr lang="it-IT"/>
          </a:p>
        </p:txBody>
      </p:sp>
    </p:spTree>
    <p:extLst>
      <p:ext uri="{BB962C8B-B14F-4D97-AF65-F5344CB8AC3E}">
        <p14:creationId xmlns:p14="http://schemas.microsoft.com/office/powerpoint/2010/main" val="2969190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D2409BDF-E5FB-4A4F-923C-E653BA6C86BD}"/>
              </a:ext>
            </a:extLst>
          </p:cNvPr>
          <p:cNvSpPr/>
          <p:nvPr/>
        </p:nvSpPr>
        <p:spPr>
          <a:xfrm>
            <a:off x="582531" y="1579282"/>
            <a:ext cx="11277509" cy="3754874"/>
          </a:xfrm>
          <a:prstGeom prst="rect">
            <a:avLst/>
          </a:prstGeom>
        </p:spPr>
        <p:txBody>
          <a:bodyPr wrap="square">
            <a:spAutoFit/>
          </a:bodyPr>
          <a:lstStyle/>
          <a:p>
            <a:pPr algn="just"/>
            <a:r>
              <a:rPr lang="it-IT" sz="1900" b="1" dirty="0">
                <a:solidFill>
                  <a:srgbClr val="004288"/>
                </a:solidFill>
                <a:latin typeface="Source Sans Pro" panose="020B0503030403020204" pitchFamily="34" charset="77"/>
                <a:cs typeface="Arial" panose="020B0604020202020204" pitchFamily="34" charset="0"/>
              </a:rPr>
              <a:t>Soggetti Beneficiari</a:t>
            </a:r>
          </a:p>
          <a:p>
            <a:pPr algn="just"/>
            <a:endParaRPr lang="it-IT" sz="1900" b="1"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I dipendenti del settore privato (esclusi i redditi assimilati lavoro dipendente):</a:t>
            </a:r>
          </a:p>
          <a:p>
            <a:pPr algn="just"/>
            <a:endParaRPr lang="it-IT" sz="1050" dirty="0">
              <a:solidFill>
                <a:srgbClr val="004288"/>
              </a:solidFill>
              <a:latin typeface="Source Sans Pro" panose="020B0503030403020204" pitchFamily="34" charset="77"/>
              <a:cs typeface="Arial" panose="020B0604020202020204" pitchFamily="34" charset="0"/>
            </a:endParaRPr>
          </a:p>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a tempo determinato e tempo indeterminato</a:t>
            </a:r>
          </a:p>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compresi i lavoratori in somministrazione</a:t>
            </a:r>
          </a:p>
          <a:p>
            <a:pPr algn="just"/>
            <a:endParaRPr lang="it-IT" sz="1900" dirty="0">
              <a:solidFill>
                <a:srgbClr val="004288"/>
              </a:solidFill>
              <a:latin typeface="Source Sans Pro" panose="020B0503030403020204" pitchFamily="34" charset="77"/>
              <a:cs typeface="Arial" panose="020B0604020202020204" pitchFamily="34" charset="0"/>
            </a:endParaRPr>
          </a:p>
          <a:p>
            <a:pPr algn="just"/>
            <a:endParaRPr lang="it-IT" sz="1900"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con reddito da lavoro dipendente non superiore, nell'anno precedente, a</a:t>
            </a:r>
            <a:r>
              <a:rPr lang="it-IT" sz="1900" u="sng" dirty="0">
                <a:solidFill>
                  <a:srgbClr val="4B92DB"/>
                </a:solidFill>
                <a:latin typeface="Source Sans Pro" panose="020B0503030403020204" pitchFamily="34" charset="77"/>
                <a:cs typeface="Arial" panose="020B0604020202020204" pitchFamily="34" charset="0"/>
              </a:rPr>
              <a:t> 80.000</a:t>
            </a:r>
            <a:r>
              <a:rPr lang="it-IT" sz="1900" dirty="0">
                <a:solidFill>
                  <a:srgbClr val="4B92DB"/>
                </a:solidFill>
                <a:latin typeface="Source Sans Pro" panose="020B0503030403020204" pitchFamily="34" charset="77"/>
                <a:cs typeface="Arial" panose="020B0604020202020204" pitchFamily="34" charset="0"/>
              </a:rPr>
              <a:t>  </a:t>
            </a:r>
            <a:r>
              <a:rPr lang="it-IT" sz="1900" dirty="0">
                <a:solidFill>
                  <a:srgbClr val="004288"/>
                </a:solidFill>
                <a:latin typeface="Source Sans Pro" panose="020B0503030403020204" pitchFamily="34" charset="77"/>
                <a:cs typeface="Arial" panose="020B0604020202020204" pitchFamily="34" charset="0"/>
              </a:rPr>
              <a:t>euro considerando:</a:t>
            </a:r>
          </a:p>
          <a:p>
            <a:pPr algn="just"/>
            <a:endParaRPr lang="it-IT" sz="10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TUTTI i redditi di lavoro dipendente e assimilati  (anche se più rapporti di lavoro) e le pensioni</a:t>
            </a: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SOLO reddito soggetto a tassazione ordinaria al lordo delle somme soggette a imposta sostitutiva del 10%</a:t>
            </a:r>
          </a:p>
          <a:p>
            <a:pPr algn="just"/>
            <a:endParaRPr lang="it-IT" sz="1900" dirty="0">
              <a:solidFill>
                <a:srgbClr val="004288"/>
              </a:solidFill>
              <a:latin typeface="Source Sans Pro" panose="020B0503030403020204" pitchFamily="34" charset="77"/>
              <a:cs typeface="Arial" panose="020B0604020202020204" pitchFamily="34" charset="0"/>
            </a:endParaRPr>
          </a:p>
        </p:txBody>
      </p:sp>
      <p:sp>
        <p:nvSpPr>
          <p:cNvPr id="7" name="Rettangolo 6">
            <a:extLst>
              <a:ext uri="{FF2B5EF4-FFF2-40B4-BE49-F238E27FC236}">
                <a16:creationId xmlns:a16="http://schemas.microsoft.com/office/drawing/2014/main" id="{10EAB05F-43ED-4427-8FC3-7FCB73BB0E9A}"/>
              </a:ext>
            </a:extLst>
          </p:cNvPr>
          <p:cNvSpPr/>
          <p:nvPr/>
        </p:nvSpPr>
        <p:spPr>
          <a:xfrm>
            <a:off x="1602276" y="387976"/>
            <a:ext cx="792556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Detassazione dei premi e conversione in welfare</a:t>
            </a:r>
          </a:p>
        </p:txBody>
      </p:sp>
      <p:pic>
        <p:nvPicPr>
          <p:cNvPr id="11" name="Elemento grafico 10" descr="Tendenza in salita">
            <a:extLst>
              <a:ext uri="{FF2B5EF4-FFF2-40B4-BE49-F238E27FC236}">
                <a16:creationId xmlns:a16="http://schemas.microsoft.com/office/drawing/2014/main" id="{AA484B86-2A25-4A5D-8570-502B8D25BC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762" y="212564"/>
            <a:ext cx="914400" cy="914400"/>
          </a:xfrm>
          <a:prstGeom prst="rect">
            <a:avLst/>
          </a:prstGeom>
        </p:spPr>
      </p:pic>
      <p:sp>
        <p:nvSpPr>
          <p:cNvPr id="12" name="Segnaposto numero diapositiva 1">
            <a:extLst>
              <a:ext uri="{FF2B5EF4-FFF2-40B4-BE49-F238E27FC236}">
                <a16:creationId xmlns:a16="http://schemas.microsoft.com/office/drawing/2014/main" id="{2FAC7C87-1F02-49F8-86B4-D373410DD394}"/>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27</a:t>
            </a:fld>
            <a:endParaRPr lang="it-IT"/>
          </a:p>
        </p:txBody>
      </p:sp>
    </p:spTree>
    <p:extLst>
      <p:ext uri="{BB962C8B-B14F-4D97-AF65-F5344CB8AC3E}">
        <p14:creationId xmlns:p14="http://schemas.microsoft.com/office/powerpoint/2010/main" val="3927865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4404547" y="1749663"/>
            <a:ext cx="7113069" cy="2800767"/>
          </a:xfrm>
          <a:prstGeom prst="rect">
            <a:avLst/>
          </a:prstGeom>
        </p:spPr>
        <p:txBody>
          <a:bodyPr wrap="square">
            <a:spAutoFit/>
          </a:bodyPr>
          <a:lstStyle/>
          <a:p>
            <a:pPr algn="just"/>
            <a:r>
              <a:rPr lang="it-IT" sz="1900" dirty="0">
                <a:solidFill>
                  <a:srgbClr val="004288"/>
                </a:solidFill>
                <a:latin typeface="Source Sans Pro" panose="020B0503030403020204" pitchFamily="34" charset="77"/>
                <a:cs typeface="Arial" panose="020B0604020202020204" pitchFamily="34" charset="0"/>
              </a:rPr>
              <a:t>In alternativa all’imposta sostitutiva del 10%, la norma prevede la possibilità, a scelta del dipendente, di </a:t>
            </a:r>
            <a:r>
              <a:rPr lang="it-IT" sz="1900" u="sng" dirty="0">
                <a:solidFill>
                  <a:srgbClr val="4B92DB"/>
                </a:solidFill>
                <a:latin typeface="Source Sans Pro" panose="020B0503030403020204" pitchFamily="34" charset="77"/>
                <a:cs typeface="Arial" panose="020B0604020202020204" pitchFamily="34" charset="0"/>
              </a:rPr>
              <a:t>convertire il premio di produttività, in tutto o in parte, in welfare</a:t>
            </a:r>
            <a:r>
              <a:rPr lang="it-IT" sz="1900" dirty="0">
                <a:solidFill>
                  <a:srgbClr val="004288"/>
                </a:solidFill>
                <a:latin typeface="Source Sans Pro" panose="020B0503030403020204" pitchFamily="34" charset="77"/>
                <a:cs typeface="Arial" panose="020B0604020202020204" pitchFamily="34" charset="0"/>
              </a:rPr>
              <a:t>,  a condizione che la conversione sia prevista dal contratto aziendale o territoriale.</a:t>
            </a:r>
          </a:p>
          <a:p>
            <a:pPr algn="just"/>
            <a:endParaRPr lang="it-IT" sz="2000"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Entrambe le opzioni (premio in denaro o servizi welfare) sono quindi soggette alle condizioni e alle limitazioni di importo e di reddito descritte in precedenza (3.000 euro di importo e 80.000 euro di reddito).</a:t>
            </a:r>
          </a:p>
        </p:txBody>
      </p:sp>
      <p:sp>
        <p:nvSpPr>
          <p:cNvPr id="8" name="Rettangolo 7">
            <a:extLst>
              <a:ext uri="{FF2B5EF4-FFF2-40B4-BE49-F238E27FC236}">
                <a16:creationId xmlns:a16="http://schemas.microsoft.com/office/drawing/2014/main" id="{33EE632E-BABD-4762-9F7B-9C7B38835D62}"/>
              </a:ext>
            </a:extLst>
          </p:cNvPr>
          <p:cNvSpPr/>
          <p:nvPr/>
        </p:nvSpPr>
        <p:spPr>
          <a:xfrm>
            <a:off x="1602276" y="387976"/>
            <a:ext cx="792556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Detassazione dei premi e conversione in welfare</a:t>
            </a:r>
          </a:p>
        </p:txBody>
      </p:sp>
      <p:pic>
        <p:nvPicPr>
          <p:cNvPr id="9" name="Elemento grafico 8" descr="Tendenza in salita">
            <a:extLst>
              <a:ext uri="{FF2B5EF4-FFF2-40B4-BE49-F238E27FC236}">
                <a16:creationId xmlns:a16="http://schemas.microsoft.com/office/drawing/2014/main" id="{5CF49C1C-0EB2-4936-AC5F-96479CC68E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762" y="212564"/>
            <a:ext cx="914400" cy="914400"/>
          </a:xfrm>
          <a:prstGeom prst="rect">
            <a:avLst/>
          </a:prstGeom>
        </p:spPr>
      </p:pic>
      <p:sp>
        <p:nvSpPr>
          <p:cNvPr id="10" name="Freccia a pentagono 9">
            <a:extLst>
              <a:ext uri="{FF2B5EF4-FFF2-40B4-BE49-F238E27FC236}">
                <a16:creationId xmlns:a16="http://schemas.microsoft.com/office/drawing/2014/main" id="{D2ABEB87-21FC-4711-8ED3-22FAFA8126BE}"/>
              </a:ext>
            </a:extLst>
          </p:cNvPr>
          <p:cNvSpPr/>
          <p:nvPr/>
        </p:nvSpPr>
        <p:spPr>
          <a:xfrm>
            <a:off x="545241" y="2017538"/>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CONVERSIONE DEL PREMIO IN  WELFARE</a:t>
            </a:r>
          </a:p>
        </p:txBody>
      </p:sp>
      <p:sp>
        <p:nvSpPr>
          <p:cNvPr id="11" name="Segnaposto numero diapositiva 1">
            <a:extLst>
              <a:ext uri="{FF2B5EF4-FFF2-40B4-BE49-F238E27FC236}">
                <a16:creationId xmlns:a16="http://schemas.microsoft.com/office/drawing/2014/main" id="{87D2E7C9-E479-4FCB-8D77-B76E841F59A3}"/>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28</a:t>
            </a:fld>
            <a:endParaRPr lang="it-IT"/>
          </a:p>
        </p:txBody>
      </p:sp>
    </p:spTree>
    <p:extLst>
      <p:ext uri="{BB962C8B-B14F-4D97-AF65-F5344CB8AC3E}">
        <p14:creationId xmlns:p14="http://schemas.microsoft.com/office/powerpoint/2010/main" val="3340043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4468590" y="2767953"/>
            <a:ext cx="7104542" cy="3046988"/>
          </a:xfrm>
          <a:prstGeom prst="rect">
            <a:avLst/>
          </a:prstGeom>
        </p:spPr>
        <p:txBody>
          <a:bodyPr wrap="square">
            <a:spAutoFit/>
          </a:bodyPr>
          <a:lstStyle/>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previdenza complementare (5.164,57 euro); per la previdenza complementare i contributi versati in sostituzione dei premi non rilevano ai fini della tassazione della prestazione complementare.</a:t>
            </a:r>
          </a:p>
          <a:p>
            <a:pPr algn="just"/>
            <a:endParaRPr lang="it-IT" sz="20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i contributi di assistenza sanitaria (3.615,20 euro);</a:t>
            </a:r>
          </a:p>
          <a:p>
            <a:pPr algn="just"/>
            <a:endParaRPr lang="it-IT" sz="20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i piani di azionariato diffuso il tetto (2.065,83 euro); per questi ultimi non rilevano, inoltre, le condizioni della generalità dei  dipendenti e dell’</a:t>
            </a:r>
            <a:r>
              <a:rPr lang="it-IT" sz="1900" i="1" dirty="0">
                <a:solidFill>
                  <a:srgbClr val="004288"/>
                </a:solidFill>
                <a:latin typeface="Source Sans Pro" panose="020B0503030403020204" pitchFamily="34" charset="77"/>
                <a:cs typeface="Arial" panose="020B0604020202020204" pitchFamily="34" charset="0"/>
              </a:rPr>
              <a:t>holding </a:t>
            </a:r>
            <a:r>
              <a:rPr lang="it-IT" sz="1900" i="1" dirty="0" err="1">
                <a:solidFill>
                  <a:srgbClr val="004288"/>
                </a:solidFill>
                <a:latin typeface="Source Sans Pro" panose="020B0503030403020204" pitchFamily="34" charset="77"/>
                <a:cs typeface="Arial" panose="020B0604020202020204" pitchFamily="34" charset="0"/>
              </a:rPr>
              <a:t>period</a:t>
            </a:r>
            <a:r>
              <a:rPr lang="it-IT" sz="1900" dirty="0">
                <a:solidFill>
                  <a:srgbClr val="004288"/>
                </a:solidFill>
                <a:latin typeface="Source Sans Pro" panose="020B0503030403020204" pitchFamily="34" charset="77"/>
                <a:cs typeface="Arial" panose="020B0604020202020204" pitchFamily="34" charset="0"/>
              </a:rPr>
              <a:t>.</a:t>
            </a:r>
          </a:p>
        </p:txBody>
      </p:sp>
      <p:sp>
        <p:nvSpPr>
          <p:cNvPr id="3" name="Rettangolo 2"/>
          <p:cNvSpPr/>
          <p:nvPr/>
        </p:nvSpPr>
        <p:spPr>
          <a:xfrm>
            <a:off x="4595896" y="1820141"/>
            <a:ext cx="6977236" cy="677108"/>
          </a:xfrm>
          <a:prstGeom prst="rect">
            <a:avLst/>
          </a:prstGeom>
        </p:spPr>
        <p:txBody>
          <a:bodyPr wrap="square">
            <a:spAutoFit/>
          </a:bodyPr>
          <a:lstStyle/>
          <a:p>
            <a:pPr algn="just"/>
            <a:r>
              <a:rPr lang="it-IT" sz="1900" dirty="0">
                <a:solidFill>
                  <a:srgbClr val="004288"/>
                </a:solidFill>
                <a:latin typeface="Source Sans Pro" panose="020B0503030403020204" pitchFamily="34" charset="77"/>
                <a:cs typeface="Arial" panose="020B0604020202020204" pitchFamily="34" charset="0"/>
              </a:rPr>
              <a:t>In caso di conversione del premio in welfare,  non rilavano i limiti fiscali previsti per:</a:t>
            </a:r>
          </a:p>
        </p:txBody>
      </p:sp>
      <p:sp>
        <p:nvSpPr>
          <p:cNvPr id="9" name="Rettangolo 8"/>
          <p:cNvSpPr/>
          <p:nvPr/>
        </p:nvSpPr>
        <p:spPr>
          <a:xfrm>
            <a:off x="1602276" y="797409"/>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Norma introdotta dalla L. 232/2016</a:t>
            </a:r>
          </a:p>
        </p:txBody>
      </p:sp>
      <p:sp>
        <p:nvSpPr>
          <p:cNvPr id="11" name="Rettangolo 10">
            <a:extLst>
              <a:ext uri="{FF2B5EF4-FFF2-40B4-BE49-F238E27FC236}">
                <a16:creationId xmlns:a16="http://schemas.microsoft.com/office/drawing/2014/main" id="{7D587E88-CA73-44CF-86A2-0A2395B4D0B6}"/>
              </a:ext>
            </a:extLst>
          </p:cNvPr>
          <p:cNvSpPr/>
          <p:nvPr/>
        </p:nvSpPr>
        <p:spPr>
          <a:xfrm>
            <a:off x="1602276" y="387976"/>
            <a:ext cx="792556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Detassazione dei premi e conversione in welfare</a:t>
            </a:r>
          </a:p>
        </p:txBody>
      </p:sp>
      <p:pic>
        <p:nvPicPr>
          <p:cNvPr id="12" name="Elemento grafico 11" descr="Tendenza in salita">
            <a:extLst>
              <a:ext uri="{FF2B5EF4-FFF2-40B4-BE49-F238E27FC236}">
                <a16:creationId xmlns:a16="http://schemas.microsoft.com/office/drawing/2014/main" id="{128DBB7F-033E-4B51-A22B-783E942536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762" y="212564"/>
            <a:ext cx="914400" cy="914400"/>
          </a:xfrm>
          <a:prstGeom prst="rect">
            <a:avLst/>
          </a:prstGeom>
        </p:spPr>
      </p:pic>
      <p:sp>
        <p:nvSpPr>
          <p:cNvPr id="13" name="Freccia a pentagono 12">
            <a:extLst>
              <a:ext uri="{FF2B5EF4-FFF2-40B4-BE49-F238E27FC236}">
                <a16:creationId xmlns:a16="http://schemas.microsoft.com/office/drawing/2014/main" id="{2E8CDEAC-2628-4774-B4D5-723E8286F1AA}"/>
              </a:ext>
            </a:extLst>
          </p:cNvPr>
          <p:cNvSpPr/>
          <p:nvPr/>
        </p:nvSpPr>
        <p:spPr>
          <a:xfrm>
            <a:off x="618868" y="2054467"/>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CONVERSIONE DEL PREMIO IN  WELFARE</a:t>
            </a:r>
          </a:p>
        </p:txBody>
      </p:sp>
      <p:sp>
        <p:nvSpPr>
          <p:cNvPr id="14" name="Segnaposto numero diapositiva 1">
            <a:extLst>
              <a:ext uri="{FF2B5EF4-FFF2-40B4-BE49-F238E27FC236}">
                <a16:creationId xmlns:a16="http://schemas.microsoft.com/office/drawing/2014/main" id="{F7600340-BBCE-43D5-9BCE-6B5D557D3261}"/>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29</a:t>
            </a:fld>
            <a:endParaRPr lang="it-IT"/>
          </a:p>
        </p:txBody>
      </p:sp>
    </p:spTree>
    <p:extLst>
      <p:ext uri="{BB962C8B-B14F-4D97-AF65-F5344CB8AC3E}">
        <p14:creationId xmlns:p14="http://schemas.microsoft.com/office/powerpoint/2010/main" val="409605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1">
            <a:extLst>
              <a:ext uri="{FF2B5EF4-FFF2-40B4-BE49-F238E27FC236}">
                <a16:creationId xmlns:a16="http://schemas.microsoft.com/office/drawing/2014/main" id="{D5FB4A4D-375D-4F03-B9A6-87BFE577BF85}"/>
              </a:ext>
            </a:extLst>
          </p:cNvPr>
          <p:cNvSpPr>
            <a:spLocks noChangeArrowheads="1"/>
          </p:cNvSpPr>
          <p:nvPr/>
        </p:nvSpPr>
        <p:spPr bwMode="auto">
          <a:xfrm>
            <a:off x="521739" y="483744"/>
            <a:ext cx="10967108" cy="521190"/>
          </a:xfrm>
          <a:prstGeom prst="rect">
            <a:avLst/>
          </a:prstGeom>
          <a:solidFill>
            <a:srgbClr val="246CB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1200" dirty="0">
                <a:solidFill>
                  <a:srgbClr val="FFFFFF"/>
                </a:solidFill>
                <a:latin typeface="Arial" panose="020B0604020202020204" pitchFamily="34" charset="0"/>
                <a:ea typeface="Source Sans Pro" panose="020B0503030403020204" pitchFamily="34" charset="0"/>
                <a:cs typeface="Times New Roman" panose="02020603050405020304" pitchFamily="18" charset="0"/>
              </a:rPr>
              <a:t>3</a:t>
            </a:r>
            <a:r>
              <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rPr>
              <a:t>° Incontro - 15 maggio 2019 ore 14.30</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Rectangle 4">
            <a:extLst>
              <a:ext uri="{FF2B5EF4-FFF2-40B4-BE49-F238E27FC236}">
                <a16:creationId xmlns:a16="http://schemas.microsoft.com/office/drawing/2014/main" id="{978F775E-CCA2-4BC5-8B58-E2F9A44E5E7F}"/>
              </a:ext>
            </a:extLst>
          </p:cNvPr>
          <p:cNvSpPr>
            <a:spLocks noChangeArrowheads="1"/>
          </p:cNvSpPr>
          <p:nvPr/>
        </p:nvSpPr>
        <p:spPr bwMode="auto">
          <a:xfrm>
            <a:off x="449654" y="1019786"/>
            <a:ext cx="10967108"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Arial" panose="020B0604020202020204" pitchFamily="34" charset="0"/>
                <a:ea typeface="Source Sans Pro" panose="020B0503030403020204" pitchFamily="34" charset="0"/>
                <a:cs typeface="Times New Roman" panose="02020603050405020304" pitchFamily="18" charset="0"/>
              </a:rPr>
              <a:t> </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2000" u="sng" dirty="0">
                <a:solidFill>
                  <a:srgbClr val="4B92DB"/>
                </a:solidFill>
                <a:latin typeface="Arial" panose="020B0604020202020204" pitchFamily="34" charset="0"/>
                <a:ea typeface="Source Sans Pro" panose="020B0503030403020204" pitchFamily="34" charset="0"/>
                <a:cs typeface="Arial" panose="020B0604020202020204" pitchFamily="34" charset="0"/>
              </a:rPr>
              <a:t>IL REGIME FISCALE DELLE TRASFERTE E I RIMBORSI SPESA</a:t>
            </a:r>
          </a:p>
          <a:p>
            <a:pPr lvl="0" algn="just" eaLnBrk="0" fontAlgn="base" hangingPunct="0">
              <a:spcBef>
                <a:spcPct val="0"/>
              </a:spcBef>
              <a:spcAft>
                <a:spcPct val="0"/>
              </a:spcAft>
            </a:pPr>
            <a:endParaRPr kumimoji="0" lang="it-IT" altLang="it-IT" sz="300" b="0" i="0" u="none" strike="noStrike" cap="none" normalizeH="0" baseline="0" dirty="0">
              <a:ln>
                <a:noFill/>
              </a:ln>
              <a:solidFill>
                <a:srgbClr val="337AB7"/>
              </a:solidFill>
              <a:effectLst/>
              <a:latin typeface="Arial" panose="020B0604020202020204" pitchFamily="34" charset="0"/>
              <a:ea typeface="Source Sans Pro" panose="020B0503030403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1400" dirty="0">
                <a:solidFill>
                  <a:srgbClr val="004288"/>
                </a:solidFill>
                <a:latin typeface="Arial" panose="020B0604020202020204" pitchFamily="34" charset="0"/>
                <a:ea typeface="Source Sans Pro" panose="020B0503030403020204" pitchFamily="34" charset="0"/>
                <a:cs typeface="Times New Roman" panose="02020603050405020304" pitchFamily="18" charset="0"/>
              </a:rPr>
              <a:t>Il regime fiscale delle trasferte, i trasfertisti, le indennità di trasferimento e di prima sistemazione, i servizi e le indennità di mensa.</a:t>
            </a:r>
            <a:endParaRPr kumimoji="0" lang="it-IT" altLang="it-IT" sz="2000" b="0" i="0" u="none" strike="noStrike" cap="none" normalizeH="0" baseline="0" dirty="0">
              <a:ln>
                <a:noFill/>
              </a:ln>
              <a:solidFill>
                <a:srgbClr val="004288"/>
              </a:solidFill>
              <a:effectLst/>
              <a:latin typeface="Arial" panose="020B0604020202020204" pitchFamily="34" charset="0"/>
            </a:endParaRPr>
          </a:p>
        </p:txBody>
      </p:sp>
      <p:sp>
        <p:nvSpPr>
          <p:cNvPr id="7" name="Rettangolo 1">
            <a:extLst>
              <a:ext uri="{FF2B5EF4-FFF2-40B4-BE49-F238E27FC236}">
                <a16:creationId xmlns:a16="http://schemas.microsoft.com/office/drawing/2014/main" id="{8F3C483D-BF42-4B79-8882-F067AB8689CF}"/>
              </a:ext>
            </a:extLst>
          </p:cNvPr>
          <p:cNvSpPr>
            <a:spLocks noChangeArrowheads="1"/>
          </p:cNvSpPr>
          <p:nvPr/>
        </p:nvSpPr>
        <p:spPr bwMode="auto">
          <a:xfrm>
            <a:off x="521739" y="2589776"/>
            <a:ext cx="10967108" cy="521190"/>
          </a:xfrm>
          <a:prstGeom prst="rect">
            <a:avLst/>
          </a:prstGeom>
          <a:solidFill>
            <a:srgbClr val="246CB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rPr>
              <a:t>4° Incontro - 19 giugno 2019 ore 14.30</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8" name="Rectangle 4">
            <a:extLst>
              <a:ext uri="{FF2B5EF4-FFF2-40B4-BE49-F238E27FC236}">
                <a16:creationId xmlns:a16="http://schemas.microsoft.com/office/drawing/2014/main" id="{8A6315FE-EA4B-4C20-B1E9-1B57DD7D0904}"/>
              </a:ext>
            </a:extLst>
          </p:cNvPr>
          <p:cNvSpPr>
            <a:spLocks noChangeArrowheads="1"/>
          </p:cNvSpPr>
          <p:nvPr/>
        </p:nvSpPr>
        <p:spPr bwMode="auto">
          <a:xfrm>
            <a:off x="449654" y="3194647"/>
            <a:ext cx="10967108" cy="90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Arial" panose="020B0604020202020204" pitchFamily="34" charset="0"/>
                <a:ea typeface="Source Sans Pro" panose="020B0503030403020204" pitchFamily="34" charset="0"/>
                <a:cs typeface="Times New Roman" panose="02020603050405020304" pitchFamily="18" charset="0"/>
              </a:rPr>
              <a:t> </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2000" u="sng" dirty="0">
                <a:solidFill>
                  <a:srgbClr val="4B92DB"/>
                </a:solidFill>
                <a:latin typeface="Arial" panose="020B0604020202020204" pitchFamily="34" charset="0"/>
                <a:ea typeface="Source Sans Pro" panose="020B0503030403020204" pitchFamily="34" charset="0"/>
                <a:cs typeface="Arial" panose="020B0604020202020204" pitchFamily="34" charset="0"/>
              </a:rPr>
              <a:t>LA DETASSAZIONE DEI PREMI E IL WELFARE AZIENDALE</a:t>
            </a:r>
          </a:p>
          <a:p>
            <a:pPr lvl="0" algn="just" eaLnBrk="0" fontAlgn="base" hangingPunct="0">
              <a:spcBef>
                <a:spcPct val="0"/>
              </a:spcBef>
              <a:spcAft>
                <a:spcPct val="0"/>
              </a:spcAft>
            </a:pPr>
            <a:endParaRPr kumimoji="0" lang="it-IT" altLang="it-IT" sz="700" b="0" i="0" u="sng" strike="noStrike" cap="none" normalizeH="0" baseline="0" dirty="0">
              <a:ln>
                <a:noFill/>
              </a:ln>
              <a:solidFill>
                <a:srgbClr val="4B92DB"/>
              </a:solidFill>
              <a:effectLst/>
              <a:latin typeface="Arial" panose="020B0604020202020204" pitchFamily="34" charset="0"/>
              <a:cs typeface="Arial" panose="020B0604020202020204" pitchFamily="34" charset="0"/>
            </a:endParaRPr>
          </a:p>
          <a:p>
            <a:pPr lvl="0" algn="just" eaLnBrk="0" fontAlgn="base" hangingPunct="0">
              <a:spcBef>
                <a:spcPct val="0"/>
              </a:spcBef>
              <a:spcAft>
                <a:spcPct val="0"/>
              </a:spcAft>
            </a:pPr>
            <a:r>
              <a:rPr lang="it-IT" altLang="it-IT" sz="1400" dirty="0">
                <a:solidFill>
                  <a:srgbClr val="004288"/>
                </a:solidFill>
                <a:latin typeface="Arial" panose="020B0604020202020204" pitchFamily="34" charset="0"/>
                <a:ea typeface="Source Sans Pro" panose="020B0503030403020204" pitchFamily="34" charset="0"/>
                <a:cs typeface="Times New Roman" panose="02020603050405020304" pitchFamily="18" charset="0"/>
              </a:rPr>
              <a:t>La tassazione agevolata sui premi di risultato e le fonti contrattuali del welfare aziendale. Aspetti fiscali e sindacali.</a:t>
            </a:r>
            <a:endParaRPr kumimoji="0" lang="it-IT" altLang="it-IT" sz="2000" b="0" i="0" u="none" strike="noStrike" cap="none" normalizeH="0" baseline="0" dirty="0">
              <a:ln>
                <a:noFill/>
              </a:ln>
              <a:solidFill>
                <a:srgbClr val="004288"/>
              </a:solidFill>
              <a:effectLst/>
              <a:latin typeface="Arial" panose="020B0604020202020204" pitchFamily="34" charset="0"/>
            </a:endParaRPr>
          </a:p>
        </p:txBody>
      </p:sp>
      <p:sp>
        <p:nvSpPr>
          <p:cNvPr id="9" name="Rettangolo 1">
            <a:extLst>
              <a:ext uri="{FF2B5EF4-FFF2-40B4-BE49-F238E27FC236}">
                <a16:creationId xmlns:a16="http://schemas.microsoft.com/office/drawing/2014/main" id="{050A54B8-DEBE-4EC3-B478-36BA392F0D6F}"/>
              </a:ext>
            </a:extLst>
          </p:cNvPr>
          <p:cNvSpPr>
            <a:spLocks noChangeArrowheads="1"/>
          </p:cNvSpPr>
          <p:nvPr/>
        </p:nvSpPr>
        <p:spPr bwMode="auto">
          <a:xfrm>
            <a:off x="521739" y="4695808"/>
            <a:ext cx="10967108" cy="521190"/>
          </a:xfrm>
          <a:prstGeom prst="rect">
            <a:avLst/>
          </a:prstGeom>
          <a:solidFill>
            <a:srgbClr val="246CB7"/>
          </a:solidFill>
          <a:ln>
            <a:noFill/>
          </a:ln>
          <a:effectLst>
            <a:outerShdw dist="23000" dir="5400000" rotWithShape="0">
              <a:srgbClr val="00000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FFFFFF"/>
                </a:solidFill>
                <a:effectLst/>
                <a:latin typeface="Arial" panose="020B0604020202020204" pitchFamily="34" charset="0"/>
                <a:ea typeface="Source Sans Pro" panose="020B0503030403020204" pitchFamily="34" charset="0"/>
                <a:cs typeface="Times New Roman" panose="02020603050405020304" pitchFamily="18" charset="0"/>
              </a:rPr>
              <a:t>5° Incontro - 10 luglio 2019 ore 14.30</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0" name="Rectangle 4">
            <a:extLst>
              <a:ext uri="{FF2B5EF4-FFF2-40B4-BE49-F238E27FC236}">
                <a16:creationId xmlns:a16="http://schemas.microsoft.com/office/drawing/2014/main" id="{02B49238-13D0-4F31-AE6B-A0B0D65C375F}"/>
              </a:ext>
            </a:extLst>
          </p:cNvPr>
          <p:cNvSpPr>
            <a:spLocks noChangeArrowheads="1"/>
          </p:cNvSpPr>
          <p:nvPr/>
        </p:nvSpPr>
        <p:spPr bwMode="auto">
          <a:xfrm>
            <a:off x="449654" y="5232713"/>
            <a:ext cx="10967108"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00000"/>
                </a:solidFill>
                <a:effectLst/>
                <a:latin typeface="Arial" panose="020B0604020202020204" pitchFamily="34" charset="0"/>
                <a:ea typeface="Source Sans Pro" panose="020B0503030403020204" pitchFamily="34" charset="0"/>
                <a:cs typeface="Times New Roman" panose="02020603050405020304" pitchFamily="18" charset="0"/>
              </a:rPr>
              <a:t> </a:t>
            </a:r>
            <a:endParaRPr kumimoji="0" lang="it-IT" altLang="it-IT" sz="600" b="0" i="0" u="none" strike="noStrike" cap="none" normalizeH="0" baseline="0" dirty="0">
              <a:ln>
                <a:noFill/>
              </a:ln>
              <a:solidFill>
                <a:schemeClr val="tx1"/>
              </a:solidFill>
              <a:effectLst/>
              <a:latin typeface="Arial" panose="020B0604020202020204" pitchFamily="34" charset="0"/>
            </a:endParaRPr>
          </a:p>
          <a:p>
            <a:pPr lvl="0" algn="just" eaLnBrk="0" fontAlgn="base" hangingPunct="0">
              <a:spcBef>
                <a:spcPct val="0"/>
              </a:spcBef>
              <a:spcAft>
                <a:spcPct val="0"/>
              </a:spcAft>
            </a:pPr>
            <a:r>
              <a:rPr lang="it-IT" altLang="it-IT" sz="2000" u="sng" dirty="0">
                <a:solidFill>
                  <a:srgbClr val="4B92DB"/>
                </a:solidFill>
                <a:latin typeface="Arial" panose="020B0604020202020204" pitchFamily="34" charset="0"/>
                <a:ea typeface="Source Sans Pro" panose="020B0503030403020204" pitchFamily="34" charset="0"/>
                <a:cs typeface="Arial" panose="020B0604020202020204" pitchFamily="34" charset="0"/>
              </a:rPr>
              <a:t>IL REDDITO DI LAVORO DIPENDENTE ALL'ESTERO</a:t>
            </a:r>
          </a:p>
          <a:p>
            <a:pPr lvl="0" algn="just" eaLnBrk="0" fontAlgn="base" hangingPunct="0">
              <a:spcBef>
                <a:spcPct val="0"/>
              </a:spcBef>
              <a:spcAft>
                <a:spcPct val="0"/>
              </a:spcAft>
            </a:pPr>
            <a:endParaRPr kumimoji="0" lang="it-IT" altLang="it-IT" sz="700" b="0" i="0" u="sng" strike="noStrike" cap="none" normalizeH="0" baseline="0" dirty="0">
              <a:ln>
                <a:noFill/>
              </a:ln>
              <a:solidFill>
                <a:srgbClr val="4B92DB"/>
              </a:solidFill>
              <a:effectLst/>
              <a:latin typeface="Arial" panose="020B0604020202020204" pitchFamily="34" charset="0"/>
              <a:cs typeface="Arial" panose="020B0604020202020204" pitchFamily="34" charset="0"/>
            </a:endParaRPr>
          </a:p>
          <a:p>
            <a:pPr lvl="0" algn="just" eaLnBrk="0" fontAlgn="base" hangingPunct="0">
              <a:spcBef>
                <a:spcPct val="0"/>
              </a:spcBef>
              <a:spcAft>
                <a:spcPct val="0"/>
              </a:spcAft>
            </a:pPr>
            <a:r>
              <a:rPr lang="it-IT" altLang="it-IT" sz="1400" dirty="0">
                <a:solidFill>
                  <a:srgbClr val="004288"/>
                </a:solidFill>
                <a:latin typeface="Arial" panose="020B0604020202020204" pitchFamily="34" charset="0"/>
                <a:ea typeface="Source Sans Pro" panose="020B0503030403020204" pitchFamily="34" charset="0"/>
                <a:cs typeface="Times New Roman" panose="02020603050405020304" pitchFamily="18" charset="0"/>
              </a:rPr>
              <a:t>La tassazione del reddito di lavoro dipendente prodotto all’estero, la residenza fiscale, i rimedi per evitare la doppia imposizione, i regimi agevolativi per il “rientro dei cervelli”.</a:t>
            </a:r>
            <a:endParaRPr kumimoji="0" lang="it-IT" altLang="it-IT" sz="2000" b="0" i="0" u="none" strike="noStrike" cap="none" normalizeH="0" baseline="0" dirty="0">
              <a:ln>
                <a:noFill/>
              </a:ln>
              <a:solidFill>
                <a:srgbClr val="004288"/>
              </a:solidFill>
              <a:effectLst/>
              <a:latin typeface="Arial" panose="020B0604020202020204" pitchFamily="34" charset="0"/>
            </a:endParaRPr>
          </a:p>
        </p:txBody>
      </p:sp>
      <p:sp>
        <p:nvSpPr>
          <p:cNvPr id="11" name="Segnaposto numero diapositiva 1">
            <a:extLst>
              <a:ext uri="{FF2B5EF4-FFF2-40B4-BE49-F238E27FC236}">
                <a16:creationId xmlns:a16="http://schemas.microsoft.com/office/drawing/2014/main" id="{122C5674-4724-4D9B-8852-05ED4EF640DF}"/>
              </a:ext>
            </a:extLst>
          </p:cNvPr>
          <p:cNvSpPr txBox="1">
            <a:spLocks/>
          </p:cNvSpPr>
          <p:nvPr/>
        </p:nvSpPr>
        <p:spPr>
          <a:xfrm>
            <a:off x="8610600" y="6292158"/>
            <a:ext cx="2624750" cy="429317"/>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FCDB558-D404-46A0-80BB-E0FA3373A935}" type="slidenum">
              <a:rPr lang="it-IT" sz="1200" smtClean="0">
                <a:solidFill>
                  <a:schemeClr val="bg2">
                    <a:lumMod val="75000"/>
                  </a:schemeClr>
                </a:solidFill>
              </a:rPr>
              <a:pPr algn="r"/>
              <a:t>3</a:t>
            </a:fld>
            <a:endParaRPr lang="it-IT" sz="1200" dirty="0">
              <a:solidFill>
                <a:schemeClr val="bg2">
                  <a:lumMod val="75000"/>
                </a:schemeClr>
              </a:solidFill>
            </a:endParaRPr>
          </a:p>
        </p:txBody>
      </p:sp>
    </p:spTree>
    <p:extLst>
      <p:ext uri="{BB962C8B-B14F-4D97-AF65-F5344CB8AC3E}">
        <p14:creationId xmlns:p14="http://schemas.microsoft.com/office/powerpoint/2010/main" val="2679567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4B92DB"/>
        </a:solidFill>
        <a:effectLst/>
      </p:bgPr>
    </p:bg>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FAC3E730-EC87-4D93-A0EB-3A77A0C8B078}"/>
              </a:ext>
            </a:extLst>
          </p:cNvPr>
          <p:cNvSpPr txBox="1">
            <a:spLocks/>
          </p:cNvSpPr>
          <p:nvPr/>
        </p:nvSpPr>
        <p:spPr bwMode="auto">
          <a:xfrm>
            <a:off x="844361" y="1802779"/>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ts val="4200"/>
              </a:lnSpc>
              <a:spcBef>
                <a:spcPct val="0"/>
              </a:spcBef>
              <a:spcAft>
                <a:spcPct val="0"/>
              </a:spcAft>
              <a:buClrTx/>
              <a:buSzTx/>
              <a:buFontTx/>
              <a:buNone/>
              <a:tabLst/>
              <a:defRPr/>
            </a:pPr>
            <a:r>
              <a:rPr kumimoji="0" lang="it-IT" altLang="it-IT" sz="32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I benefit che non concorrono alla formazione dl reddito</a:t>
            </a:r>
          </a:p>
        </p:txBody>
      </p:sp>
      <p:sp>
        <p:nvSpPr>
          <p:cNvPr id="2" name="Rettangolo 1">
            <a:extLst>
              <a:ext uri="{FF2B5EF4-FFF2-40B4-BE49-F238E27FC236}">
                <a16:creationId xmlns:a16="http://schemas.microsoft.com/office/drawing/2014/main" id="{E2B0D77E-1574-4BF6-BB4C-5F646902B01E}"/>
              </a:ext>
            </a:extLst>
          </p:cNvPr>
          <p:cNvSpPr/>
          <p:nvPr/>
        </p:nvSpPr>
        <p:spPr>
          <a:xfrm>
            <a:off x="735032" y="3140765"/>
            <a:ext cx="10125765"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Servizi di trasporto e spese sostenute per i familiari del dipendente</a:t>
            </a:r>
          </a:p>
        </p:txBody>
      </p:sp>
    </p:spTree>
    <p:extLst>
      <p:ext uri="{BB962C8B-B14F-4D97-AF65-F5344CB8AC3E}">
        <p14:creationId xmlns:p14="http://schemas.microsoft.com/office/powerpoint/2010/main" val="1875492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4B92DB"/>
        </a:solidFill>
        <a:effectLst/>
      </p:bgPr>
    </p:bg>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FAC3E730-EC87-4D93-A0EB-3A77A0C8B078}"/>
              </a:ext>
            </a:extLst>
          </p:cNvPr>
          <p:cNvSpPr txBox="1">
            <a:spLocks/>
          </p:cNvSpPr>
          <p:nvPr/>
        </p:nvSpPr>
        <p:spPr bwMode="auto">
          <a:xfrm>
            <a:off x="844361" y="1802779"/>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ts val="4200"/>
              </a:lnSpc>
              <a:spcBef>
                <a:spcPct val="0"/>
              </a:spcBef>
              <a:spcAft>
                <a:spcPct val="0"/>
              </a:spcAft>
              <a:buClrTx/>
              <a:buSzTx/>
              <a:buFontTx/>
              <a:buNone/>
              <a:tabLst/>
              <a:defRPr/>
            </a:pPr>
            <a:r>
              <a:rPr kumimoji="0" lang="it-IT" altLang="it-IT" sz="32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I benefit che non concorrono alla formazione dl reddito</a:t>
            </a:r>
          </a:p>
        </p:txBody>
      </p:sp>
      <p:sp>
        <p:nvSpPr>
          <p:cNvPr id="2" name="Rettangolo 1">
            <a:extLst>
              <a:ext uri="{FF2B5EF4-FFF2-40B4-BE49-F238E27FC236}">
                <a16:creationId xmlns:a16="http://schemas.microsoft.com/office/drawing/2014/main" id="{E2B0D77E-1574-4BF6-BB4C-5F646902B01E}"/>
              </a:ext>
            </a:extLst>
          </p:cNvPr>
          <p:cNvSpPr/>
          <p:nvPr/>
        </p:nvSpPr>
        <p:spPr>
          <a:xfrm>
            <a:off x="744971" y="3140765"/>
            <a:ext cx="10125765"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Le opere e i servizi di utilità sociale</a:t>
            </a:r>
          </a:p>
        </p:txBody>
      </p:sp>
    </p:spTree>
    <p:extLst>
      <p:ext uri="{BB962C8B-B14F-4D97-AF65-F5344CB8AC3E}">
        <p14:creationId xmlns:p14="http://schemas.microsoft.com/office/powerpoint/2010/main" val="42652460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4293655" y="1291169"/>
            <a:ext cx="7335079" cy="31700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endParaRPr lang="it-IT" altLang="it-IT" sz="2000" dirty="0">
              <a:solidFill>
                <a:srgbClr val="004288"/>
              </a:solidFill>
              <a:latin typeface="Source Sans Pro" panose="020B0503030403020204" pitchFamily="34" charset="77"/>
              <a:cs typeface="Arial" panose="020B0604020202020204" pitchFamily="34" charset="0"/>
            </a:endParaRPr>
          </a:p>
          <a:p>
            <a:pPr algn="just" eaLnBrk="0" fontAlgn="base" hangingPunct="0">
              <a:spcBef>
                <a:spcPct val="0"/>
              </a:spcBef>
              <a:spcAft>
                <a:spcPct val="0"/>
              </a:spcAft>
            </a:pPr>
            <a:endParaRPr lang="it-IT" altLang="it-IT" sz="2000" dirty="0">
              <a:solidFill>
                <a:srgbClr val="004288"/>
              </a:solidFill>
              <a:latin typeface="Source Sans Pro" panose="020B0503030403020204" pitchFamily="34" charset="77"/>
              <a:cs typeface="Arial" panose="020B0604020202020204" pitchFamily="34" charset="0"/>
            </a:endParaRPr>
          </a:p>
          <a:p>
            <a:pPr algn="just" eaLnBrk="0" fontAlgn="base" hangingPunct="0">
              <a:spcBef>
                <a:spcPct val="0"/>
              </a:spcBef>
              <a:spcAft>
                <a:spcPct val="0"/>
              </a:spcAft>
            </a:pPr>
            <a:r>
              <a:rPr lang="it-IT" altLang="it-IT" sz="2000" dirty="0">
                <a:solidFill>
                  <a:srgbClr val="004288"/>
                </a:solidFill>
                <a:latin typeface="Source Sans Pro" panose="020B0503030403020204" pitchFamily="34" charset="77"/>
                <a:cs typeface="Arial" panose="020B0604020202020204" pitchFamily="34" charset="0"/>
              </a:rPr>
              <a:t>Non concorre a formare il reddito:</a:t>
            </a:r>
          </a:p>
          <a:p>
            <a:pPr algn="just" eaLnBrk="0" fontAlgn="base" hangingPunct="0">
              <a:spcBef>
                <a:spcPct val="0"/>
              </a:spcBef>
              <a:spcAft>
                <a:spcPct val="0"/>
              </a:spcAft>
            </a:pPr>
            <a:r>
              <a:rPr lang="it-IT" altLang="it-IT" sz="2000" dirty="0">
                <a:solidFill>
                  <a:srgbClr val="004288"/>
                </a:solidFill>
                <a:latin typeface="Source Sans Pro" panose="020B0503030403020204" pitchFamily="34" charset="77"/>
                <a:cs typeface="Arial" panose="020B0604020202020204" pitchFamily="34" charset="0"/>
              </a:rPr>
              <a:t>l’utilizzazione delle opere e dei servizi riconosciuti dal datore di lavoro </a:t>
            </a:r>
            <a:r>
              <a:rPr lang="it-IT" altLang="it-IT" sz="2000" u="sng" dirty="0">
                <a:solidFill>
                  <a:srgbClr val="4B92DB"/>
                </a:solidFill>
                <a:latin typeface="Source Sans Pro" panose="020B0503030403020204" pitchFamily="34" charset="77"/>
                <a:cs typeface="Arial" panose="020B0604020202020204" pitchFamily="34" charset="0"/>
              </a:rPr>
              <a:t>volontariamente</a:t>
            </a:r>
            <a:r>
              <a:rPr lang="it-IT" altLang="it-IT" sz="2000" dirty="0">
                <a:solidFill>
                  <a:srgbClr val="004288"/>
                </a:solidFill>
                <a:latin typeface="Source Sans Pro" panose="020B0503030403020204" pitchFamily="34" charset="77"/>
                <a:cs typeface="Arial" panose="020B0604020202020204" pitchFamily="34" charset="0"/>
              </a:rPr>
              <a:t> o in </a:t>
            </a:r>
            <a:r>
              <a:rPr lang="it-IT" altLang="it-IT" sz="2000" u="sng" dirty="0">
                <a:solidFill>
                  <a:srgbClr val="4B92DB"/>
                </a:solidFill>
                <a:latin typeface="Source Sans Pro" panose="020B0503030403020204" pitchFamily="34" charset="77"/>
                <a:cs typeface="Arial" panose="020B0604020202020204" pitchFamily="34" charset="0"/>
              </a:rPr>
              <a:t>conformità a disposizioni di contratto, di accordo o di regolamento aziendale</a:t>
            </a:r>
            <a:r>
              <a:rPr lang="it-IT" altLang="it-IT" sz="2000" dirty="0">
                <a:solidFill>
                  <a:srgbClr val="004288"/>
                </a:solidFill>
                <a:latin typeface="Source Sans Pro" panose="020B0503030403020204" pitchFamily="34" charset="77"/>
                <a:cs typeface="Arial" panose="020B0604020202020204" pitchFamily="34" charset="0"/>
              </a:rPr>
              <a:t>, offerti alla generalità o a categorie di dipendenti e ai familiari indicati nell’art. 12 per le finalità di cui al comma 1 dell’art. 100.  </a:t>
            </a:r>
          </a:p>
          <a:p>
            <a:pPr algn="just" eaLnBrk="0" fontAlgn="base" hangingPunct="0">
              <a:spcBef>
                <a:spcPct val="0"/>
              </a:spcBef>
              <a:spcAft>
                <a:spcPct val="0"/>
              </a:spcAft>
            </a:pPr>
            <a:endParaRPr lang="it-IT" altLang="it-IT" sz="2000" dirty="0">
              <a:solidFill>
                <a:srgbClr val="004288"/>
              </a:solidFill>
              <a:latin typeface="Source Sans Pro" panose="020B0503030403020204" pitchFamily="34" charset="77"/>
              <a:cs typeface="Arial" panose="020B0604020202020204" pitchFamily="34" charset="0"/>
            </a:endParaRPr>
          </a:p>
          <a:p>
            <a:pPr algn="just" eaLnBrk="0" fontAlgn="base" hangingPunct="0">
              <a:spcBef>
                <a:spcPct val="0"/>
              </a:spcBef>
              <a:spcAft>
                <a:spcPct val="0"/>
              </a:spcAft>
            </a:pPr>
            <a:endParaRPr lang="it-IT" altLang="it-IT" sz="2000" dirty="0">
              <a:solidFill>
                <a:srgbClr val="004288"/>
              </a:solidFill>
              <a:latin typeface="Source Sans Pro" panose="020B0503030403020204" pitchFamily="34" charset="77"/>
              <a:cs typeface="Arial" panose="020B0604020202020204" pitchFamily="34" charset="0"/>
            </a:endParaRPr>
          </a:p>
        </p:txBody>
      </p:sp>
      <p:sp>
        <p:nvSpPr>
          <p:cNvPr id="9" name="Freccia a pentagono 8">
            <a:extLst>
              <a:ext uri="{FF2B5EF4-FFF2-40B4-BE49-F238E27FC236}">
                <a16:creationId xmlns:a16="http://schemas.microsoft.com/office/drawing/2014/main" id="{549BA5D2-AB65-4D8D-96F0-6C6EEFC100D6}"/>
              </a:ext>
            </a:extLst>
          </p:cNvPr>
          <p:cNvSpPr/>
          <p:nvPr/>
        </p:nvSpPr>
        <p:spPr>
          <a:xfrm>
            <a:off x="563266" y="2232875"/>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SERVIZI DI UTILITA’ SOCIALE </a:t>
            </a:r>
          </a:p>
        </p:txBody>
      </p:sp>
      <p:sp>
        <p:nvSpPr>
          <p:cNvPr id="14" name="Rettangolo 13">
            <a:extLst>
              <a:ext uri="{FF2B5EF4-FFF2-40B4-BE49-F238E27FC236}">
                <a16:creationId xmlns:a16="http://schemas.microsoft.com/office/drawing/2014/main" id="{557A68F3-B3EF-47DA-B628-7D2F79D61F13}"/>
              </a:ext>
            </a:extLst>
          </p:cNvPr>
          <p:cNvSpPr/>
          <p:nvPr/>
        </p:nvSpPr>
        <p:spPr>
          <a:xfrm>
            <a:off x="1602276" y="797409"/>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ART. 51 COMMA 2 LETT. F)</a:t>
            </a:r>
          </a:p>
        </p:txBody>
      </p:sp>
      <p:sp>
        <p:nvSpPr>
          <p:cNvPr id="15" name="Rettangolo 14">
            <a:extLst>
              <a:ext uri="{FF2B5EF4-FFF2-40B4-BE49-F238E27FC236}">
                <a16:creationId xmlns:a16="http://schemas.microsoft.com/office/drawing/2014/main" id="{7A321CB8-FA60-479F-8B13-E0033DCEBC0F}"/>
              </a:ext>
            </a:extLst>
          </p:cNvPr>
          <p:cNvSpPr/>
          <p:nvPr/>
        </p:nvSpPr>
        <p:spPr>
          <a:xfrm>
            <a:off x="1602276" y="387976"/>
            <a:ext cx="514275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Opere e servizi di utilità sociale</a:t>
            </a:r>
          </a:p>
        </p:txBody>
      </p:sp>
      <p:pic>
        <p:nvPicPr>
          <p:cNvPr id="3" name="Elemento grafico 2" descr="Sci di fondo">
            <a:extLst>
              <a:ext uri="{FF2B5EF4-FFF2-40B4-BE49-F238E27FC236}">
                <a16:creationId xmlns:a16="http://schemas.microsoft.com/office/drawing/2014/main" id="{8F776642-A0A0-4726-A989-3F044D7770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0817" y="243049"/>
            <a:ext cx="914400" cy="914400"/>
          </a:xfrm>
          <a:prstGeom prst="rect">
            <a:avLst/>
          </a:prstGeom>
        </p:spPr>
      </p:pic>
      <p:sp>
        <p:nvSpPr>
          <p:cNvPr id="4" name="Rettangolo 3">
            <a:extLst>
              <a:ext uri="{FF2B5EF4-FFF2-40B4-BE49-F238E27FC236}">
                <a16:creationId xmlns:a16="http://schemas.microsoft.com/office/drawing/2014/main" id="{DD42CD57-15EB-41A0-B425-1BE8CF948209}"/>
              </a:ext>
            </a:extLst>
          </p:cNvPr>
          <p:cNvSpPr/>
          <p:nvPr/>
        </p:nvSpPr>
        <p:spPr>
          <a:xfrm>
            <a:off x="4293655" y="4731701"/>
            <a:ext cx="7195931" cy="677108"/>
          </a:xfrm>
          <a:prstGeom prst="rect">
            <a:avLst/>
          </a:prstGeom>
        </p:spPr>
        <p:txBody>
          <a:bodyPr wrap="square">
            <a:spAutoFit/>
          </a:bodyPr>
          <a:lstStyle/>
          <a:p>
            <a:r>
              <a:rPr lang="it-IT" altLang="it-IT" sz="1900" u="sng" dirty="0">
                <a:solidFill>
                  <a:srgbClr val="4B92DB"/>
                </a:solidFill>
                <a:latin typeface="Source Sans Pro" panose="020B0503030403020204" pitchFamily="34" charset="77"/>
                <a:cs typeface="Arial" panose="020B0604020202020204" pitchFamily="34" charset="0"/>
                <a:sym typeface="Symbol" pitchFamily="18" charset="2"/>
              </a:rPr>
              <a:t>finalità  di  educazione,  istruzione,  ricreazione,  assistenza sociale   e   sanitaria   o   culto</a:t>
            </a:r>
            <a:endParaRPr lang="it-IT" sz="1900" u="sng" dirty="0">
              <a:solidFill>
                <a:srgbClr val="4B92DB"/>
              </a:solidFill>
              <a:latin typeface="Source Sans Pro" panose="020B0503030403020204" pitchFamily="34" charset="77"/>
              <a:cs typeface="Arial" panose="020B0604020202020204" pitchFamily="34" charset="0"/>
            </a:endParaRPr>
          </a:p>
        </p:txBody>
      </p:sp>
      <p:sp>
        <p:nvSpPr>
          <p:cNvPr id="16" name="Triangolo isoscele 15">
            <a:extLst>
              <a:ext uri="{FF2B5EF4-FFF2-40B4-BE49-F238E27FC236}">
                <a16:creationId xmlns:a16="http://schemas.microsoft.com/office/drawing/2014/main" id="{B8F71820-3136-451D-8A78-D9E8BD3B08AA}"/>
              </a:ext>
            </a:extLst>
          </p:cNvPr>
          <p:cNvSpPr>
            <a:spLocks noChangeArrowheads="1"/>
          </p:cNvSpPr>
          <p:nvPr/>
        </p:nvSpPr>
        <p:spPr bwMode="auto">
          <a:xfrm rot="10800000">
            <a:off x="6283893" y="4245244"/>
            <a:ext cx="631059" cy="216024"/>
          </a:xfrm>
          <a:prstGeom prst="triangle">
            <a:avLst>
              <a:gd name="adj" fmla="val 50000"/>
            </a:avLst>
          </a:prstGeom>
          <a:solidFill>
            <a:srgbClr val="4B92DB"/>
          </a:solidFill>
          <a:ln w="38100" algn="ctr">
            <a:solidFill>
              <a:schemeClr val="bg1"/>
            </a:solidFill>
            <a:miter lim="800000"/>
            <a:headEnd/>
            <a:tailEnd/>
          </a:ln>
          <a:effectLst>
            <a:outerShdw dist="20000" dir="5400000" rotWithShape="0">
              <a:srgbClr val="000000">
                <a:alpha val="37999"/>
              </a:srgbClr>
            </a:outerShdw>
          </a:effectLst>
        </p:spPr>
        <p:txBody>
          <a:bodyPr rot="10800000" anchor="ctr"/>
          <a:lstStyle/>
          <a:p>
            <a:pPr algn="ctr" defTabSz="457200" fontAlgn="auto">
              <a:spcBef>
                <a:spcPts val="0"/>
              </a:spcBef>
              <a:spcAft>
                <a:spcPts val="0"/>
              </a:spcAft>
              <a:defRPr/>
            </a:pPr>
            <a:endParaRPr lang="it-IT" dirty="0">
              <a:solidFill>
                <a:schemeClr val="lt1"/>
              </a:solidFill>
              <a:latin typeface="+mj-lt"/>
              <a:cs typeface="+mn-cs"/>
            </a:endParaRPr>
          </a:p>
        </p:txBody>
      </p:sp>
      <p:sp>
        <p:nvSpPr>
          <p:cNvPr id="17" name="Segnaposto numero diapositiva 1">
            <a:extLst>
              <a:ext uri="{FF2B5EF4-FFF2-40B4-BE49-F238E27FC236}">
                <a16:creationId xmlns:a16="http://schemas.microsoft.com/office/drawing/2014/main" id="{3A190A8C-A95D-412B-83C3-EB1115E59936}"/>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32</a:t>
            </a:fld>
            <a:endParaRPr lang="it-IT"/>
          </a:p>
        </p:txBody>
      </p:sp>
    </p:spTree>
    <p:extLst>
      <p:ext uri="{BB962C8B-B14F-4D97-AF65-F5344CB8AC3E}">
        <p14:creationId xmlns:p14="http://schemas.microsoft.com/office/powerpoint/2010/main" val="661164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55BEF339-8B90-473C-A50E-F1E08280F3E0}"/>
              </a:ext>
            </a:extLst>
          </p:cNvPr>
          <p:cNvSpPr>
            <a:spLocks noGrp="1"/>
          </p:cNvSpPr>
          <p:nvPr>
            <p:ph type="sldNum" sz="quarter" idx="12"/>
          </p:nvPr>
        </p:nvSpPr>
        <p:spPr/>
        <p:txBody>
          <a:bodyPr/>
          <a:lstStyle/>
          <a:p>
            <a:fld id="{DFCDB558-D404-46A0-80BB-E0FA3373A935}" type="slidenum">
              <a:rPr lang="it-IT" smtClean="0"/>
              <a:t>33</a:t>
            </a:fld>
            <a:endParaRPr lang="it-IT"/>
          </a:p>
        </p:txBody>
      </p:sp>
      <p:sp>
        <p:nvSpPr>
          <p:cNvPr id="43" name="Parentesi graffa chiusa 42">
            <a:extLst>
              <a:ext uri="{FF2B5EF4-FFF2-40B4-BE49-F238E27FC236}">
                <a16:creationId xmlns:a16="http://schemas.microsoft.com/office/drawing/2014/main" id="{129777C0-140D-4CE2-82D6-7768B037FB02}"/>
              </a:ext>
            </a:extLst>
          </p:cNvPr>
          <p:cNvSpPr/>
          <p:nvPr/>
        </p:nvSpPr>
        <p:spPr>
          <a:xfrm>
            <a:off x="4073065" y="1343725"/>
            <a:ext cx="508873" cy="1746981"/>
          </a:xfrm>
          <a:prstGeom prst="rightBrace">
            <a:avLst>
              <a:gd name="adj1" fmla="val 8333"/>
              <a:gd name="adj2" fmla="val 50822"/>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44" name="Parentesi graffa chiusa 43">
            <a:extLst>
              <a:ext uri="{FF2B5EF4-FFF2-40B4-BE49-F238E27FC236}">
                <a16:creationId xmlns:a16="http://schemas.microsoft.com/office/drawing/2014/main" id="{0791D2F0-2A14-4EF5-9C63-850D720F62CA}"/>
              </a:ext>
            </a:extLst>
          </p:cNvPr>
          <p:cNvSpPr/>
          <p:nvPr/>
        </p:nvSpPr>
        <p:spPr>
          <a:xfrm>
            <a:off x="4073065" y="3327202"/>
            <a:ext cx="508873" cy="636104"/>
          </a:xfrm>
          <a:prstGeom prst="rightBrace">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45" name="Rettangolo 44">
            <a:extLst>
              <a:ext uri="{FF2B5EF4-FFF2-40B4-BE49-F238E27FC236}">
                <a16:creationId xmlns:a16="http://schemas.microsoft.com/office/drawing/2014/main" id="{8EACA4C9-635C-4350-B763-2F2278C7E072}"/>
              </a:ext>
            </a:extLst>
          </p:cNvPr>
          <p:cNvSpPr/>
          <p:nvPr/>
        </p:nvSpPr>
        <p:spPr>
          <a:xfrm>
            <a:off x="5337311" y="1524712"/>
            <a:ext cx="4482547" cy="121235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defRPr/>
            </a:pPr>
            <a:r>
              <a:rPr lang="it-IT" dirty="0">
                <a:solidFill>
                  <a:srgbClr val="004288"/>
                </a:solidFill>
                <a:latin typeface="Source Sans Pro" panose="020B0503030403020204" pitchFamily="34" charset="77"/>
                <a:cs typeface="Arial" panose="020B0604020202020204" pitchFamily="34" charset="0"/>
              </a:rPr>
              <a:t>Finalità culturali o ricreative</a:t>
            </a:r>
          </a:p>
          <a:p>
            <a:pPr algn="ctr" fontAlgn="base">
              <a:spcBef>
                <a:spcPct val="0"/>
              </a:spcBef>
              <a:spcAft>
                <a:spcPct val="0"/>
              </a:spcAft>
              <a:defRPr/>
            </a:pPr>
            <a:endParaRPr lang="it-IT" sz="800" dirty="0">
              <a:solidFill>
                <a:srgbClr val="004288"/>
              </a:solidFill>
              <a:latin typeface="Source Sans Pro" panose="020B0503030403020204" pitchFamily="34" charset="77"/>
              <a:cs typeface="Arial" panose="020B0604020202020204" pitchFamily="34" charset="0"/>
            </a:endParaRPr>
          </a:p>
          <a:p>
            <a:pPr lvl="0" algn="ctr" fontAlgn="base">
              <a:spcBef>
                <a:spcPct val="0"/>
              </a:spcBef>
              <a:spcAft>
                <a:spcPct val="0"/>
              </a:spcAft>
              <a:defRPr/>
            </a:pPr>
            <a:r>
              <a:rPr lang="it-IT" dirty="0">
                <a:solidFill>
                  <a:srgbClr val="004288"/>
                </a:solidFill>
                <a:latin typeface="Source Sans Pro" panose="020B0503030403020204" pitchFamily="34" charset="77"/>
                <a:cs typeface="Arial" panose="020B0604020202020204" pitchFamily="34" charset="0"/>
              </a:rPr>
              <a:t>Purché siano dei corsi diversi da quelli inerenti le attività aziendali </a:t>
            </a:r>
          </a:p>
        </p:txBody>
      </p:sp>
      <p:sp>
        <p:nvSpPr>
          <p:cNvPr id="46" name="Rettangolo 45">
            <a:extLst>
              <a:ext uri="{FF2B5EF4-FFF2-40B4-BE49-F238E27FC236}">
                <a16:creationId xmlns:a16="http://schemas.microsoft.com/office/drawing/2014/main" id="{E50DA9C3-7059-404C-ACBA-3045C441721E}"/>
              </a:ext>
            </a:extLst>
          </p:cNvPr>
          <p:cNvSpPr/>
          <p:nvPr/>
        </p:nvSpPr>
        <p:spPr>
          <a:xfrm>
            <a:off x="5337311" y="3416752"/>
            <a:ext cx="4482546" cy="45700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defRPr/>
            </a:pPr>
            <a:r>
              <a:rPr lang="it-IT" dirty="0">
                <a:solidFill>
                  <a:srgbClr val="004288"/>
                </a:solidFill>
                <a:latin typeface="Source Sans Pro" panose="020B0503030403020204" pitchFamily="34" charset="77"/>
                <a:cs typeface="Arial" panose="020B0604020202020204" pitchFamily="34" charset="0"/>
              </a:rPr>
              <a:t>Finalità sanitarie</a:t>
            </a:r>
          </a:p>
        </p:txBody>
      </p:sp>
      <p:sp>
        <p:nvSpPr>
          <p:cNvPr id="47" name="Rettangolo 46">
            <a:extLst>
              <a:ext uri="{FF2B5EF4-FFF2-40B4-BE49-F238E27FC236}">
                <a16:creationId xmlns:a16="http://schemas.microsoft.com/office/drawing/2014/main" id="{937DA3C7-C7A5-4E51-82AF-20DF24DD910F}"/>
              </a:ext>
            </a:extLst>
          </p:cNvPr>
          <p:cNvSpPr/>
          <p:nvPr/>
        </p:nvSpPr>
        <p:spPr>
          <a:xfrm>
            <a:off x="5337311" y="4527589"/>
            <a:ext cx="4482546" cy="99409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defRPr/>
            </a:pPr>
            <a:r>
              <a:rPr lang="it-IT" dirty="0">
                <a:solidFill>
                  <a:srgbClr val="004288"/>
                </a:solidFill>
                <a:latin typeface="Source Sans Pro" panose="020B0503030403020204" pitchFamily="34" charset="77"/>
                <a:cs typeface="Arial" panose="020B0604020202020204" pitchFamily="34" charset="0"/>
              </a:rPr>
              <a:t>Finalità culturali e/o ricreative</a:t>
            </a:r>
          </a:p>
        </p:txBody>
      </p:sp>
      <p:sp>
        <p:nvSpPr>
          <p:cNvPr id="51" name="Rettangolo 50">
            <a:extLst>
              <a:ext uri="{FF2B5EF4-FFF2-40B4-BE49-F238E27FC236}">
                <a16:creationId xmlns:a16="http://schemas.microsoft.com/office/drawing/2014/main" id="{19B4B2C3-45D5-4D42-A2CD-9FB9B70B6375}"/>
              </a:ext>
            </a:extLst>
          </p:cNvPr>
          <p:cNvSpPr/>
          <p:nvPr/>
        </p:nvSpPr>
        <p:spPr>
          <a:xfrm>
            <a:off x="548443" y="1301045"/>
            <a:ext cx="6096000" cy="5310108"/>
          </a:xfrm>
          <a:prstGeom prst="rect">
            <a:avLst/>
          </a:prstGeom>
        </p:spPr>
        <p:txBody>
          <a:bodyPr>
            <a:spAutoFit/>
          </a:bodyPr>
          <a:lstStyle/>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Corsi di Lingua</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Corsi di Informatica</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Corsi di Musica </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Corsi di Cucina</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Corsi di Danza o di Teatro</a:t>
            </a:r>
          </a:p>
          <a:p>
            <a:pPr marL="342900" lvl="0" indent="-342900" algn="just">
              <a:lnSpc>
                <a:spcPct val="115000"/>
              </a:lnSpc>
              <a:spcAft>
                <a:spcPts val="0"/>
              </a:spcAft>
              <a:buClr>
                <a:schemeClr val="accent1"/>
              </a:buClr>
              <a:buSzPct val="70000"/>
              <a:buFont typeface="Wingdings" panose="05000000000000000000" pitchFamily="2" charset="2"/>
              <a:buChar char="§"/>
            </a:pPr>
            <a:endParaRPr lang="it-IT" sz="2000" dirty="0">
              <a:solidFill>
                <a:srgbClr val="004288"/>
              </a:solidFill>
              <a:latin typeface="Source Sans Pro" panose="020B0503030403020204" pitchFamily="34" charset="77"/>
              <a:cs typeface="Arial" panose="020B0604020202020204" pitchFamily="34" charset="0"/>
            </a:endParaRP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Check up medico</a:t>
            </a:r>
          </a:p>
          <a:p>
            <a:pPr lvl="0" algn="just">
              <a:lnSpc>
                <a:spcPct val="115000"/>
              </a:lnSpc>
              <a:spcAft>
                <a:spcPts val="0"/>
              </a:spcAft>
              <a:buClr>
                <a:schemeClr val="accent1"/>
              </a:buClr>
              <a:buSzPct val="70000"/>
            </a:pPr>
            <a:endParaRPr lang="it-IT" sz="2400" dirty="0">
              <a:solidFill>
                <a:srgbClr val="004288"/>
              </a:solidFill>
              <a:latin typeface="Source Sans Pro" panose="020B0503030403020204" pitchFamily="34" charset="77"/>
              <a:cs typeface="Arial" panose="020B0604020202020204" pitchFamily="34" charset="0"/>
            </a:endParaRP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Palestra</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Circoli Sportivi</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Abbonamenti a Teatro</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Abbonamenti al Cinema</a:t>
            </a: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Viaggi </a:t>
            </a:r>
          </a:p>
          <a:p>
            <a:pPr marL="342900" lvl="0" indent="-342900" algn="just">
              <a:lnSpc>
                <a:spcPct val="115000"/>
              </a:lnSpc>
              <a:spcAft>
                <a:spcPts val="0"/>
              </a:spcAft>
              <a:buClr>
                <a:schemeClr val="accent1"/>
              </a:buClr>
              <a:buSzPct val="70000"/>
              <a:buFont typeface="Wingdings" panose="05000000000000000000" pitchFamily="2" charset="2"/>
              <a:buChar char="§"/>
            </a:pPr>
            <a:endParaRPr lang="it-IT" sz="2000" dirty="0">
              <a:solidFill>
                <a:srgbClr val="004288"/>
              </a:solidFill>
              <a:latin typeface="Source Sans Pro" panose="020B0503030403020204" pitchFamily="34" charset="77"/>
              <a:cs typeface="Arial" panose="020B0604020202020204" pitchFamily="34" charset="0"/>
            </a:endParaRPr>
          </a:p>
          <a:p>
            <a:pPr marL="342900" lvl="0" indent="-342900" algn="just">
              <a:lnSpc>
                <a:spcPct val="115000"/>
              </a:lnSpc>
              <a:spcAft>
                <a:spcPts val="0"/>
              </a:spcAft>
              <a:buClr>
                <a:schemeClr val="accent1"/>
              </a:buClr>
              <a:buSzPct val="70000"/>
              <a:buFont typeface="Wingdings" panose="05000000000000000000" pitchFamily="2" charset="2"/>
              <a:buChar char="§"/>
            </a:pPr>
            <a:r>
              <a:rPr lang="it-IT" sz="1900" dirty="0">
                <a:solidFill>
                  <a:srgbClr val="004288"/>
                </a:solidFill>
                <a:latin typeface="Source Sans Pro" panose="020B0503030403020204" pitchFamily="34" charset="77"/>
                <a:cs typeface="Arial" panose="020B0604020202020204" pitchFamily="34" charset="0"/>
              </a:rPr>
              <a:t>Viaggi per eventi religiosi </a:t>
            </a:r>
          </a:p>
        </p:txBody>
      </p:sp>
      <p:sp>
        <p:nvSpPr>
          <p:cNvPr id="52" name="Parentesi graffa chiusa 51">
            <a:extLst>
              <a:ext uri="{FF2B5EF4-FFF2-40B4-BE49-F238E27FC236}">
                <a16:creationId xmlns:a16="http://schemas.microsoft.com/office/drawing/2014/main" id="{FF4A257B-BBB1-4389-9E88-6BA3AD457249}"/>
              </a:ext>
            </a:extLst>
          </p:cNvPr>
          <p:cNvSpPr/>
          <p:nvPr/>
        </p:nvSpPr>
        <p:spPr>
          <a:xfrm>
            <a:off x="4073065" y="4108930"/>
            <a:ext cx="508873" cy="1746981"/>
          </a:xfrm>
          <a:prstGeom prst="rightBrace">
            <a:avLst>
              <a:gd name="adj1" fmla="val 8333"/>
              <a:gd name="adj2" fmla="val 50822"/>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53" name="Parentesi graffa chiusa 52">
            <a:extLst>
              <a:ext uri="{FF2B5EF4-FFF2-40B4-BE49-F238E27FC236}">
                <a16:creationId xmlns:a16="http://schemas.microsoft.com/office/drawing/2014/main" id="{FCF1A857-DFE5-453A-9DA2-42711E6D4A6A}"/>
              </a:ext>
            </a:extLst>
          </p:cNvPr>
          <p:cNvSpPr/>
          <p:nvPr/>
        </p:nvSpPr>
        <p:spPr>
          <a:xfrm>
            <a:off x="4073064" y="6016589"/>
            <a:ext cx="508873" cy="636104"/>
          </a:xfrm>
          <a:prstGeom prst="rightBrace">
            <a:avLst/>
          </a:prstGeom>
          <a:ln w="19050">
            <a:solidFill>
              <a:srgbClr val="4B92D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54" name="Rettangolo 53">
            <a:extLst>
              <a:ext uri="{FF2B5EF4-FFF2-40B4-BE49-F238E27FC236}">
                <a16:creationId xmlns:a16="http://schemas.microsoft.com/office/drawing/2014/main" id="{312C9416-A9E6-4943-972D-80CE396C3C26}"/>
              </a:ext>
            </a:extLst>
          </p:cNvPr>
          <p:cNvSpPr/>
          <p:nvPr/>
        </p:nvSpPr>
        <p:spPr>
          <a:xfrm>
            <a:off x="5337311" y="6106652"/>
            <a:ext cx="4482546" cy="45700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defRPr/>
            </a:pPr>
            <a:r>
              <a:rPr lang="it-IT" dirty="0">
                <a:solidFill>
                  <a:srgbClr val="004288"/>
                </a:solidFill>
                <a:latin typeface="Source Sans Pro" panose="020B0503030403020204" pitchFamily="34" charset="77"/>
                <a:cs typeface="Arial" panose="020B0604020202020204" pitchFamily="34" charset="0"/>
              </a:rPr>
              <a:t>Finalità religiose</a:t>
            </a:r>
          </a:p>
        </p:txBody>
      </p:sp>
      <p:sp>
        <p:nvSpPr>
          <p:cNvPr id="59" name="Rettangolo 58">
            <a:extLst>
              <a:ext uri="{FF2B5EF4-FFF2-40B4-BE49-F238E27FC236}">
                <a16:creationId xmlns:a16="http://schemas.microsoft.com/office/drawing/2014/main" id="{A2FE8638-8FEB-4567-9749-BF522DA7C631}"/>
              </a:ext>
            </a:extLst>
          </p:cNvPr>
          <p:cNvSpPr/>
          <p:nvPr/>
        </p:nvSpPr>
        <p:spPr>
          <a:xfrm>
            <a:off x="1501688" y="267941"/>
            <a:ext cx="514275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Opere e servizi di utilità sociale</a:t>
            </a:r>
          </a:p>
        </p:txBody>
      </p:sp>
      <p:pic>
        <p:nvPicPr>
          <p:cNvPr id="60" name="Elemento grafico 59" descr="Sci di fondo">
            <a:extLst>
              <a:ext uri="{FF2B5EF4-FFF2-40B4-BE49-F238E27FC236}">
                <a16:creationId xmlns:a16="http://schemas.microsoft.com/office/drawing/2014/main" id="{5137B1E4-CB7D-45AF-8FE2-25BB885D29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0229" y="123014"/>
            <a:ext cx="914400" cy="914400"/>
          </a:xfrm>
          <a:prstGeom prst="rect">
            <a:avLst/>
          </a:prstGeom>
        </p:spPr>
      </p:pic>
      <p:sp>
        <p:nvSpPr>
          <p:cNvPr id="61" name="Rettangolo 60">
            <a:extLst>
              <a:ext uri="{FF2B5EF4-FFF2-40B4-BE49-F238E27FC236}">
                <a16:creationId xmlns:a16="http://schemas.microsoft.com/office/drawing/2014/main" id="{F2DDDA13-BA2D-48C6-BD37-2B9C27124FC2}"/>
              </a:ext>
            </a:extLst>
          </p:cNvPr>
          <p:cNvSpPr/>
          <p:nvPr/>
        </p:nvSpPr>
        <p:spPr>
          <a:xfrm>
            <a:off x="1521566" y="730632"/>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ESEMPI DI SERVIZI AGEVOLATI</a:t>
            </a:r>
          </a:p>
        </p:txBody>
      </p:sp>
    </p:spTree>
    <p:extLst>
      <p:ext uri="{BB962C8B-B14F-4D97-AF65-F5344CB8AC3E}">
        <p14:creationId xmlns:p14="http://schemas.microsoft.com/office/powerpoint/2010/main" val="3323801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393095" y="1734159"/>
            <a:ext cx="7106479" cy="3754874"/>
          </a:xfrm>
          <a:prstGeom prst="rect">
            <a:avLst/>
          </a:prstGeom>
        </p:spPr>
        <p:txBody>
          <a:bodyPr wrap="square">
            <a:spAutoFit/>
          </a:bodyPr>
          <a:lstStyle/>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spesa può essere sostenuta dal datore di lavoro </a:t>
            </a:r>
            <a:r>
              <a:rPr lang="it-IT" sz="1900" u="sng" dirty="0">
                <a:solidFill>
                  <a:srgbClr val="4B92DB"/>
                </a:solidFill>
                <a:latin typeface="Source Sans Pro" panose="020B0503030403020204" pitchFamily="34" charset="77"/>
                <a:cs typeface="Arial" panose="020B0604020202020204" pitchFamily="34" charset="0"/>
              </a:rPr>
              <a:t>volontariamente </a:t>
            </a:r>
            <a:r>
              <a:rPr lang="it-IT" sz="1900" dirty="0">
                <a:solidFill>
                  <a:srgbClr val="004288"/>
                </a:solidFill>
                <a:latin typeface="Source Sans Pro" panose="020B0503030403020204" pitchFamily="34" charset="77"/>
                <a:cs typeface="Arial" panose="020B0604020202020204" pitchFamily="34" charset="0"/>
              </a:rPr>
              <a:t>o  </a:t>
            </a:r>
            <a:r>
              <a:rPr lang="it-IT" sz="1900" u="sng" dirty="0">
                <a:solidFill>
                  <a:srgbClr val="4B92DB"/>
                </a:solidFill>
                <a:latin typeface="Source Sans Pro" panose="020B0503030403020204" pitchFamily="34" charset="77"/>
                <a:cs typeface="Arial" panose="020B0604020202020204" pitchFamily="34" charset="0"/>
              </a:rPr>
              <a:t>in adempimento di un vincolo contrattuale</a:t>
            </a:r>
            <a:r>
              <a:rPr lang="it-IT" sz="1900" dirty="0">
                <a:solidFill>
                  <a:srgbClr val="004288"/>
                </a:solidFill>
                <a:latin typeface="Source Sans Pro" panose="020B0503030403020204" pitchFamily="34" charset="77"/>
                <a:cs typeface="Arial" panose="020B0604020202020204" pitchFamily="34" charset="0"/>
              </a:rPr>
              <a:t>;</a:t>
            </a:r>
          </a:p>
          <a:p>
            <a:pPr marL="171450" indent="-171450" algn="just">
              <a:lnSpc>
                <a:spcPct val="150000"/>
              </a:lnSpc>
              <a:buFont typeface="Arial" panose="020B0604020202020204" pitchFamily="34" charset="0"/>
              <a:buChar char="•"/>
            </a:pPr>
            <a:endParaRPr lang="it-IT" sz="16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deve trattarsi di opere e servizi e </a:t>
            </a:r>
            <a:r>
              <a:rPr lang="it-IT" altLang="it-IT" sz="1900" dirty="0">
                <a:solidFill>
                  <a:srgbClr val="004288"/>
                </a:solidFill>
                <a:latin typeface="Source Sans Pro" panose="020B0503030403020204" pitchFamily="34" charset="77"/>
                <a:cs typeface="Arial" panose="020B0604020202020204" pitchFamily="34" charset="0"/>
              </a:rPr>
              <a:t>dunque l’agevolazione</a:t>
            </a:r>
            <a:r>
              <a:rPr lang="it-IT" altLang="it-IT" sz="1900" dirty="0">
                <a:solidFill>
                  <a:srgbClr val="4B92DB"/>
                </a:solidFill>
                <a:latin typeface="Source Sans Pro" panose="020B0503030403020204" pitchFamily="34" charset="77"/>
                <a:cs typeface="Arial" panose="020B0604020202020204" pitchFamily="34" charset="0"/>
              </a:rPr>
              <a:t> </a:t>
            </a:r>
            <a:r>
              <a:rPr lang="it-IT" altLang="it-IT" sz="1900" u="sng" dirty="0">
                <a:solidFill>
                  <a:srgbClr val="4B92DB"/>
                </a:solidFill>
                <a:latin typeface="Source Sans Pro" panose="020B0503030403020204" pitchFamily="34" charset="77"/>
                <a:cs typeface="Arial" panose="020B0604020202020204" pitchFamily="34" charset="0"/>
              </a:rPr>
              <a:t>non è estendibile alle erogazioni sostitutive in denaro</a:t>
            </a:r>
            <a:r>
              <a:rPr lang="it-IT" sz="1900" dirty="0">
                <a:solidFill>
                  <a:srgbClr val="004288"/>
                </a:solidFill>
                <a:latin typeface="Source Sans Pro" panose="020B0503030403020204" pitchFamily="34" charset="77"/>
                <a:cs typeface="Arial" panose="020B0604020202020204" pitchFamily="34" charset="0"/>
              </a:rPr>
              <a:t>; </a:t>
            </a:r>
            <a:r>
              <a:rPr lang="it-IT" altLang="it-IT" sz="1900" dirty="0">
                <a:solidFill>
                  <a:srgbClr val="004288"/>
                </a:solidFill>
                <a:latin typeface="Source Sans Pro" panose="020B0503030403020204" pitchFamily="34" charset="77"/>
                <a:cs typeface="Arial" panose="020B0604020202020204" pitchFamily="34" charset="0"/>
              </a:rPr>
              <a:t>pertanto le eventuali erogazioni di somme, anche indirette, da parte del datore di lavoro consistenti in rimborsi o anticipazioni di spese sostenute dal dipendente, restano escluse dall’ambito di applicazione dell’esenzione;</a:t>
            </a:r>
          </a:p>
          <a:p>
            <a:pPr marL="171450" indent="-171450" algn="just">
              <a:lnSpc>
                <a:spcPct val="150000"/>
              </a:lnSpc>
              <a:buFont typeface="Arial" panose="020B0604020202020204" pitchFamily="34" charset="0"/>
              <a:buChar char="•"/>
            </a:pPr>
            <a:endParaRPr lang="it-IT" sz="16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 messe a disposizione della </a:t>
            </a:r>
            <a:r>
              <a:rPr lang="it-IT" sz="1900" u="sng" dirty="0">
                <a:solidFill>
                  <a:srgbClr val="4B92DB"/>
                </a:solidFill>
                <a:latin typeface="Source Sans Pro" panose="020B0503030403020204" pitchFamily="34" charset="77"/>
                <a:cs typeface="Arial" panose="020B0604020202020204" pitchFamily="34" charset="0"/>
              </a:rPr>
              <a:t>generalità</a:t>
            </a:r>
            <a:r>
              <a:rPr lang="it-IT" sz="1900" dirty="0">
                <a:solidFill>
                  <a:srgbClr val="004288"/>
                </a:solidFill>
                <a:latin typeface="Source Sans Pro" panose="020B0503030403020204" pitchFamily="34" charset="77"/>
                <a:cs typeface="Arial" panose="020B0604020202020204" pitchFamily="34" charset="0"/>
              </a:rPr>
              <a:t> dei dipendenti o di </a:t>
            </a:r>
            <a:r>
              <a:rPr lang="it-IT" sz="1900" u="sng" dirty="0">
                <a:solidFill>
                  <a:srgbClr val="4B92DB"/>
                </a:solidFill>
                <a:latin typeface="Source Sans Pro" panose="020B0503030403020204" pitchFamily="34" charset="77"/>
                <a:cs typeface="Arial" panose="020B0604020202020204" pitchFamily="34" charset="0"/>
              </a:rPr>
              <a:t>categorie</a:t>
            </a:r>
            <a:r>
              <a:rPr lang="it-IT" sz="1900" dirty="0">
                <a:solidFill>
                  <a:srgbClr val="004288"/>
                </a:solidFill>
                <a:latin typeface="Source Sans Pro" panose="020B0503030403020204" pitchFamily="34" charset="77"/>
                <a:cs typeface="Arial" panose="020B0604020202020204" pitchFamily="34" charset="0"/>
              </a:rPr>
              <a:t> di dipendenti.</a:t>
            </a:r>
          </a:p>
        </p:txBody>
      </p:sp>
      <p:sp>
        <p:nvSpPr>
          <p:cNvPr id="7" name="Rettangolo 6">
            <a:extLst>
              <a:ext uri="{FF2B5EF4-FFF2-40B4-BE49-F238E27FC236}">
                <a16:creationId xmlns:a16="http://schemas.microsoft.com/office/drawing/2014/main" id="{DC52FE74-0A9C-488F-9378-59890BC99C38}"/>
              </a:ext>
            </a:extLst>
          </p:cNvPr>
          <p:cNvSpPr/>
          <p:nvPr/>
        </p:nvSpPr>
        <p:spPr>
          <a:xfrm>
            <a:off x="1501688" y="267941"/>
            <a:ext cx="514275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Opere e servizi di utilità sociale</a:t>
            </a:r>
          </a:p>
        </p:txBody>
      </p:sp>
      <p:pic>
        <p:nvPicPr>
          <p:cNvPr id="9" name="Elemento grafico 8" descr="Sci di fondo">
            <a:extLst>
              <a:ext uri="{FF2B5EF4-FFF2-40B4-BE49-F238E27FC236}">
                <a16:creationId xmlns:a16="http://schemas.microsoft.com/office/drawing/2014/main" id="{E2B6517C-78A6-4FEE-9E57-8EF0241704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0229" y="123014"/>
            <a:ext cx="914400" cy="914400"/>
          </a:xfrm>
          <a:prstGeom prst="rect">
            <a:avLst/>
          </a:prstGeom>
        </p:spPr>
      </p:pic>
      <p:sp>
        <p:nvSpPr>
          <p:cNvPr id="10" name="Freccia a pentagono 9">
            <a:extLst>
              <a:ext uri="{FF2B5EF4-FFF2-40B4-BE49-F238E27FC236}">
                <a16:creationId xmlns:a16="http://schemas.microsoft.com/office/drawing/2014/main" id="{FC32AA13-0C32-496A-B45A-7F67184329D1}"/>
              </a:ext>
            </a:extLst>
          </p:cNvPr>
          <p:cNvSpPr/>
          <p:nvPr/>
        </p:nvSpPr>
        <p:spPr>
          <a:xfrm>
            <a:off x="573205" y="2072090"/>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CONDIZIONI</a:t>
            </a:r>
          </a:p>
        </p:txBody>
      </p:sp>
      <p:sp>
        <p:nvSpPr>
          <p:cNvPr id="11" name="Segnaposto numero diapositiva 1">
            <a:extLst>
              <a:ext uri="{FF2B5EF4-FFF2-40B4-BE49-F238E27FC236}">
                <a16:creationId xmlns:a16="http://schemas.microsoft.com/office/drawing/2014/main" id="{6EF0E621-B488-4A17-9DEE-5C5132CB4BF6}"/>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34</a:t>
            </a:fld>
            <a:endParaRPr lang="it-IT"/>
          </a:p>
        </p:txBody>
      </p:sp>
    </p:spTree>
    <p:extLst>
      <p:ext uri="{BB962C8B-B14F-4D97-AF65-F5344CB8AC3E}">
        <p14:creationId xmlns:p14="http://schemas.microsoft.com/office/powerpoint/2010/main" val="635988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a:xfrm>
            <a:off x="4306957" y="715617"/>
            <a:ext cx="7046843" cy="48194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900" dirty="0">
                <a:solidFill>
                  <a:srgbClr val="004288"/>
                </a:solidFill>
                <a:latin typeface="Source Sans Pro" panose="020B0503030403020204" pitchFamily="34" charset="77"/>
                <a:cs typeface="Arial" panose="020B0604020202020204" pitchFamily="34" charset="0"/>
              </a:rPr>
              <a:t>L’esclusione dalla tassazione opera anche nell’ipotesi in cui detti servizi siano resi tramite il ricorso a strutture esterne all’azienda.</a:t>
            </a:r>
          </a:p>
          <a:p>
            <a:pPr algn="just"/>
            <a:endParaRPr lang="it-IT" sz="1900"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In questi casi, tuttavia, affinché l’esclusione dal reddito di lavoro dipendente possa tornare applicabile il dipendente deve:</a:t>
            </a:r>
          </a:p>
          <a:p>
            <a:pPr algn="just"/>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risultare estraneo al rapporto che intercorre tra l’azienda e l’effettivo prestatore del servizio;</a:t>
            </a:r>
          </a:p>
          <a:p>
            <a:pPr algn="just"/>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non deve risultare beneficiario dei pagamenti effettuati dalla propria azienda in relazione all’obiettivo di fornitura dei servizi.</a:t>
            </a:r>
          </a:p>
        </p:txBody>
      </p:sp>
      <p:sp>
        <p:nvSpPr>
          <p:cNvPr id="8" name="Rettangolo 7">
            <a:extLst>
              <a:ext uri="{FF2B5EF4-FFF2-40B4-BE49-F238E27FC236}">
                <a16:creationId xmlns:a16="http://schemas.microsoft.com/office/drawing/2014/main" id="{5F935EF6-7967-42A8-A7B9-857912A7F7DC}"/>
              </a:ext>
            </a:extLst>
          </p:cNvPr>
          <p:cNvSpPr/>
          <p:nvPr/>
        </p:nvSpPr>
        <p:spPr>
          <a:xfrm>
            <a:off x="1501688" y="267941"/>
            <a:ext cx="514275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Opere e servizi di utilità sociale</a:t>
            </a:r>
          </a:p>
        </p:txBody>
      </p:sp>
      <p:pic>
        <p:nvPicPr>
          <p:cNvPr id="10" name="Elemento grafico 9" descr="Sci di fondo">
            <a:extLst>
              <a:ext uri="{FF2B5EF4-FFF2-40B4-BE49-F238E27FC236}">
                <a16:creationId xmlns:a16="http://schemas.microsoft.com/office/drawing/2014/main" id="{D7A96D85-BF23-4C1E-9F22-DB181BDD79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0229" y="123014"/>
            <a:ext cx="914400" cy="914400"/>
          </a:xfrm>
          <a:prstGeom prst="rect">
            <a:avLst/>
          </a:prstGeom>
        </p:spPr>
      </p:pic>
      <p:sp>
        <p:nvSpPr>
          <p:cNvPr id="11" name="Freccia a pentagono 10">
            <a:extLst>
              <a:ext uri="{FF2B5EF4-FFF2-40B4-BE49-F238E27FC236}">
                <a16:creationId xmlns:a16="http://schemas.microsoft.com/office/drawing/2014/main" id="{0359F82D-EF78-40DA-B84A-08AFD46525C6}"/>
              </a:ext>
            </a:extLst>
          </p:cNvPr>
          <p:cNvSpPr/>
          <p:nvPr/>
        </p:nvSpPr>
        <p:spPr>
          <a:xfrm>
            <a:off x="593083" y="1834743"/>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SERVIZI RESI DA TERZI</a:t>
            </a:r>
          </a:p>
        </p:txBody>
      </p:sp>
      <p:sp>
        <p:nvSpPr>
          <p:cNvPr id="12" name="Segnaposto numero diapositiva 1">
            <a:extLst>
              <a:ext uri="{FF2B5EF4-FFF2-40B4-BE49-F238E27FC236}">
                <a16:creationId xmlns:a16="http://schemas.microsoft.com/office/drawing/2014/main" id="{52AD9FFE-EF1B-4819-BE32-545B8DC5FB5A}"/>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35</a:t>
            </a:fld>
            <a:endParaRPr lang="it-IT"/>
          </a:p>
        </p:txBody>
      </p:sp>
    </p:spTree>
    <p:extLst>
      <p:ext uri="{BB962C8B-B14F-4D97-AF65-F5344CB8AC3E}">
        <p14:creationId xmlns:p14="http://schemas.microsoft.com/office/powerpoint/2010/main" val="2376994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4740213" y="2161910"/>
            <a:ext cx="6718852" cy="3339376"/>
          </a:xfrm>
          <a:prstGeom prst="rect">
            <a:avLst/>
          </a:prstGeom>
        </p:spPr>
        <p:txBody>
          <a:bodyPr wrap="square">
            <a:spAutoFit/>
          </a:bodyPr>
          <a:lstStyle/>
          <a:p>
            <a:pPr algn="just"/>
            <a:r>
              <a:rPr lang="it-IT" sz="1900" dirty="0">
                <a:solidFill>
                  <a:srgbClr val="004288"/>
                </a:solidFill>
                <a:latin typeface="Source Sans Pro" panose="020B0503030403020204" pitchFamily="34" charset="77"/>
                <a:cs typeface="Arial" panose="020B0604020202020204" pitchFamily="34" charset="0"/>
              </a:rPr>
              <a:t>Se spese relative alle opere e i servizi previste dalla lett. f) del comma 2 dell’art. 51 del </a:t>
            </a:r>
            <a:r>
              <a:rPr lang="it-IT" sz="1900" dirty="0" err="1">
                <a:solidFill>
                  <a:srgbClr val="004288"/>
                </a:solidFill>
                <a:latin typeface="Source Sans Pro" panose="020B0503030403020204" pitchFamily="34" charset="77"/>
                <a:cs typeface="Arial" panose="020B0604020202020204" pitchFamily="34" charset="0"/>
              </a:rPr>
              <a:t>Tuir</a:t>
            </a:r>
            <a:r>
              <a:rPr lang="it-IT" sz="1900" dirty="0">
                <a:solidFill>
                  <a:srgbClr val="004288"/>
                </a:solidFill>
                <a:latin typeface="Source Sans Pro" panose="020B0503030403020204" pitchFamily="34" charset="77"/>
                <a:cs typeface="Arial" panose="020B0604020202020204" pitchFamily="34" charset="0"/>
              </a:rPr>
              <a:t> sono sostenute </a:t>
            </a:r>
            <a:r>
              <a:rPr lang="it-IT" sz="1900" u="sng" dirty="0">
                <a:solidFill>
                  <a:srgbClr val="4B92DB"/>
                </a:solidFill>
                <a:latin typeface="Source Sans Pro" panose="020B0503030403020204" pitchFamily="34" charset="77"/>
                <a:cs typeface="Arial" panose="020B0604020202020204" pitchFamily="34" charset="0"/>
              </a:rPr>
              <a:t>volontariamente</a:t>
            </a:r>
            <a:r>
              <a:rPr lang="it-IT" sz="1900" dirty="0">
                <a:solidFill>
                  <a:srgbClr val="004288"/>
                </a:solidFill>
                <a:latin typeface="Source Sans Pro" panose="020B0503030403020204" pitchFamily="34" charset="77"/>
                <a:cs typeface="Arial" panose="020B0604020202020204" pitchFamily="34" charset="0"/>
              </a:rPr>
              <a:t> dal datore di lavoro, esse sono deducibili dal reddito d’impresa per un ammontare complessivo non superiore al </a:t>
            </a:r>
            <a:r>
              <a:rPr lang="it-IT" sz="1900" u="sng" dirty="0">
                <a:solidFill>
                  <a:srgbClr val="4B92DB"/>
                </a:solidFill>
                <a:latin typeface="Source Sans Pro" panose="020B0503030403020204" pitchFamily="34" charset="77"/>
                <a:cs typeface="Arial" panose="020B0604020202020204" pitchFamily="34" charset="0"/>
              </a:rPr>
              <a:t>5 per mille delle spese per prestazioni di lavoro dipendente.</a:t>
            </a:r>
          </a:p>
          <a:p>
            <a:pPr algn="just"/>
            <a:endParaRPr lang="it-IT" sz="2000" u="sng" dirty="0">
              <a:solidFill>
                <a:srgbClr val="4B92DB"/>
              </a:solidFill>
              <a:latin typeface="Source Sans Pro" panose="020B0503030403020204" pitchFamily="34" charset="77"/>
              <a:cs typeface="Arial" panose="020B0604020202020204" pitchFamily="34" charset="0"/>
            </a:endParaRPr>
          </a:p>
          <a:p>
            <a:pPr algn="just"/>
            <a:r>
              <a:rPr lang="it-IT" sz="1900" dirty="0">
                <a:solidFill>
                  <a:srgbClr val="004288"/>
                </a:solidFill>
                <a:latin typeface="Source Sans Pro" panose="020B0503030403020204" pitchFamily="34" charset="77"/>
                <a:cs typeface="Arial" panose="020B0604020202020204" pitchFamily="34" charset="0"/>
              </a:rPr>
              <a:t>Qualora, invece, le suddette spese siano sostenute in conformità a disposizioni di </a:t>
            </a:r>
            <a:r>
              <a:rPr lang="it-IT" sz="1900" u="sng" dirty="0">
                <a:solidFill>
                  <a:srgbClr val="4B92DB"/>
                </a:solidFill>
                <a:latin typeface="Source Sans Pro" panose="020B0503030403020204" pitchFamily="34" charset="77"/>
                <a:cs typeface="Arial" panose="020B0604020202020204" pitchFamily="34" charset="0"/>
              </a:rPr>
              <a:t>contratto, accordo o regolamento aziendale (recante uno specifico obbligo negoziale,</a:t>
            </a:r>
            <a:r>
              <a:rPr lang="it-IT" sz="1900" dirty="0">
                <a:solidFill>
                  <a:srgbClr val="004288"/>
                </a:solidFill>
                <a:latin typeface="Source Sans Pro" panose="020B0503030403020204" pitchFamily="34" charset="77"/>
                <a:cs typeface="Arial" panose="020B0604020202020204" pitchFamily="34" charset="0"/>
              </a:rPr>
              <a:t> sono deducibili interamente nella determinazione del reddito d’impresa, ai sensi dell’art. 95 del </a:t>
            </a:r>
            <a:r>
              <a:rPr lang="it-IT" sz="1900" dirty="0" err="1">
                <a:solidFill>
                  <a:srgbClr val="004288"/>
                </a:solidFill>
                <a:latin typeface="Source Sans Pro" panose="020B0503030403020204" pitchFamily="34" charset="77"/>
                <a:cs typeface="Arial" panose="020B0604020202020204" pitchFamily="34" charset="0"/>
              </a:rPr>
              <a:t>Tuir</a:t>
            </a:r>
            <a:r>
              <a:rPr lang="it-IT" sz="1900" dirty="0">
                <a:solidFill>
                  <a:srgbClr val="004288"/>
                </a:solidFill>
                <a:latin typeface="Source Sans Pro" panose="020B0503030403020204" pitchFamily="34" charset="77"/>
                <a:cs typeface="Arial" panose="020B0604020202020204" pitchFamily="34" charset="0"/>
              </a:rPr>
              <a:t>.</a:t>
            </a:r>
          </a:p>
        </p:txBody>
      </p:sp>
      <p:sp>
        <p:nvSpPr>
          <p:cNvPr id="9" name="Rettangolo 8">
            <a:extLst>
              <a:ext uri="{FF2B5EF4-FFF2-40B4-BE49-F238E27FC236}">
                <a16:creationId xmlns:a16="http://schemas.microsoft.com/office/drawing/2014/main" id="{FFB0764F-F2F8-400E-B3EF-259A4D6016E9}"/>
              </a:ext>
            </a:extLst>
          </p:cNvPr>
          <p:cNvSpPr/>
          <p:nvPr/>
        </p:nvSpPr>
        <p:spPr>
          <a:xfrm>
            <a:off x="4614171" y="1521285"/>
            <a:ext cx="4923143" cy="415435"/>
          </a:xfrm>
          <a:prstGeom prst="rect">
            <a:avLst/>
          </a:prstGeom>
        </p:spPr>
        <p:txBody>
          <a:bodyPr wrap="none">
            <a:spAutoFit/>
          </a:bodyPr>
          <a:lstStyle/>
          <a:p>
            <a:pPr lvl="0" algn="ctr" fontAlgn="base">
              <a:lnSpc>
                <a:spcPct val="130000"/>
              </a:lnSpc>
              <a:spcBef>
                <a:spcPct val="0"/>
              </a:spcBef>
              <a:spcAft>
                <a:spcPct val="0"/>
              </a:spcAft>
              <a:defRPr/>
            </a:pPr>
            <a:r>
              <a:rPr lang="it-IT" b="1" dirty="0">
                <a:solidFill>
                  <a:srgbClr val="4B92DB"/>
                </a:solidFill>
                <a:latin typeface="Trebuchet MS" charset="0"/>
                <a:ea typeface="MS PGothic" charset="-128"/>
              </a:rPr>
              <a:t>Deducibilità del costo dal reddito d’impresa</a:t>
            </a:r>
          </a:p>
        </p:txBody>
      </p:sp>
      <p:sp>
        <p:nvSpPr>
          <p:cNvPr id="10" name="Rettangolo 9">
            <a:extLst>
              <a:ext uri="{FF2B5EF4-FFF2-40B4-BE49-F238E27FC236}">
                <a16:creationId xmlns:a16="http://schemas.microsoft.com/office/drawing/2014/main" id="{A3D9AECD-8017-455A-AE21-C38BA8B624C7}"/>
              </a:ext>
            </a:extLst>
          </p:cNvPr>
          <p:cNvSpPr/>
          <p:nvPr/>
        </p:nvSpPr>
        <p:spPr>
          <a:xfrm>
            <a:off x="1591140" y="265197"/>
            <a:ext cx="514275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Opere e servizi di utilità sociale</a:t>
            </a:r>
          </a:p>
        </p:txBody>
      </p:sp>
      <p:pic>
        <p:nvPicPr>
          <p:cNvPr id="11" name="Elemento grafico 10" descr="Sci di fondo">
            <a:extLst>
              <a:ext uri="{FF2B5EF4-FFF2-40B4-BE49-F238E27FC236}">
                <a16:creationId xmlns:a16="http://schemas.microsoft.com/office/drawing/2014/main" id="{801CDF74-FE76-4B90-AC08-DDA71632CE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9681" y="120270"/>
            <a:ext cx="914400" cy="914400"/>
          </a:xfrm>
          <a:prstGeom prst="rect">
            <a:avLst/>
          </a:prstGeom>
        </p:spPr>
      </p:pic>
      <p:sp>
        <p:nvSpPr>
          <p:cNvPr id="12" name="Freccia a pentagono 11">
            <a:extLst>
              <a:ext uri="{FF2B5EF4-FFF2-40B4-BE49-F238E27FC236}">
                <a16:creationId xmlns:a16="http://schemas.microsoft.com/office/drawing/2014/main" id="{DBEE6571-840D-456B-8756-09B3FB9851C1}"/>
              </a:ext>
            </a:extLst>
          </p:cNvPr>
          <p:cNvSpPr/>
          <p:nvPr/>
        </p:nvSpPr>
        <p:spPr>
          <a:xfrm>
            <a:off x="664114" y="2519351"/>
            <a:ext cx="3227659"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ARTICOLO 100  TUIR</a:t>
            </a:r>
          </a:p>
        </p:txBody>
      </p:sp>
      <p:sp>
        <p:nvSpPr>
          <p:cNvPr id="13" name="Segnaposto numero diapositiva 1">
            <a:extLst>
              <a:ext uri="{FF2B5EF4-FFF2-40B4-BE49-F238E27FC236}">
                <a16:creationId xmlns:a16="http://schemas.microsoft.com/office/drawing/2014/main" id="{C8D5D061-40EC-4B74-8C9E-A448222554DD}"/>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36</a:t>
            </a:fld>
            <a:endParaRPr lang="it-IT"/>
          </a:p>
        </p:txBody>
      </p:sp>
    </p:spTree>
    <p:extLst>
      <p:ext uri="{BB962C8B-B14F-4D97-AF65-F5344CB8AC3E}">
        <p14:creationId xmlns:p14="http://schemas.microsoft.com/office/powerpoint/2010/main" val="41018872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4B92DB"/>
        </a:solidFill>
        <a:effectLst/>
      </p:bgPr>
    </p:bg>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id="{FAC3E730-EC87-4D93-A0EB-3A77A0C8B078}"/>
              </a:ext>
            </a:extLst>
          </p:cNvPr>
          <p:cNvSpPr txBox="1">
            <a:spLocks/>
          </p:cNvSpPr>
          <p:nvPr/>
        </p:nvSpPr>
        <p:spPr bwMode="auto">
          <a:xfrm>
            <a:off x="844361" y="1802779"/>
            <a:ext cx="10676390" cy="106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normAutofit/>
          </a:bodyPr>
          <a:lstStyle>
            <a:lvl1pPr algn="l" defTabSz="457200" rtl="0" eaLnBrk="0" fontAlgn="base" hangingPunct="0">
              <a:lnSpc>
                <a:spcPts val="4200"/>
              </a:lnSpc>
              <a:spcBef>
                <a:spcPct val="0"/>
              </a:spcBef>
              <a:spcAft>
                <a:spcPct val="0"/>
              </a:spcAft>
              <a:defRPr sz="4500" b="0" i="0" kern="1200">
                <a:solidFill>
                  <a:schemeClr val="accent1"/>
                </a:solidFill>
                <a:latin typeface="Arial"/>
                <a:ea typeface="+mj-ea"/>
                <a:cs typeface="Arial"/>
              </a:defRPr>
            </a:lvl1pPr>
            <a:lvl2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2pPr>
            <a:lvl3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3pPr>
            <a:lvl4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4pPr>
            <a:lvl5pPr algn="l" defTabSz="457200" rtl="0" eaLnBrk="0" fontAlgn="base" hangingPunct="0">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5pPr>
            <a:lvl6pPr marL="4572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6pPr>
            <a:lvl7pPr marL="9144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7pPr>
            <a:lvl8pPr marL="13716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8pPr>
            <a:lvl9pPr marL="1828800" algn="l" defTabSz="457200" rtl="0" fontAlgn="base">
              <a:lnSpc>
                <a:spcPts val="4200"/>
              </a:lnSpc>
              <a:spcBef>
                <a:spcPct val="0"/>
              </a:spcBef>
              <a:spcAft>
                <a:spcPct val="0"/>
              </a:spcAft>
              <a:defRPr sz="4300" b="1">
                <a:solidFill>
                  <a:schemeClr val="tx2"/>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ts val="4200"/>
              </a:lnSpc>
              <a:spcBef>
                <a:spcPct val="0"/>
              </a:spcBef>
              <a:spcAft>
                <a:spcPct val="0"/>
              </a:spcAft>
              <a:buClrTx/>
              <a:buSzTx/>
              <a:buFontTx/>
              <a:buNone/>
              <a:tabLst/>
              <a:defRPr/>
            </a:pPr>
            <a:r>
              <a:rPr kumimoji="0" lang="it-IT" altLang="it-IT" sz="3200" b="0"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I benefit che non concorrono alla formazione dl reddito</a:t>
            </a:r>
          </a:p>
        </p:txBody>
      </p:sp>
      <p:sp>
        <p:nvSpPr>
          <p:cNvPr id="2" name="Rettangolo 1">
            <a:extLst>
              <a:ext uri="{FF2B5EF4-FFF2-40B4-BE49-F238E27FC236}">
                <a16:creationId xmlns:a16="http://schemas.microsoft.com/office/drawing/2014/main" id="{E2B0D77E-1574-4BF6-BB4C-5F646902B01E}"/>
              </a:ext>
            </a:extLst>
          </p:cNvPr>
          <p:cNvSpPr/>
          <p:nvPr/>
        </p:nvSpPr>
        <p:spPr>
          <a:xfrm>
            <a:off x="744971" y="3140765"/>
            <a:ext cx="10125765"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 piani di azionariato diffuso</a:t>
            </a:r>
          </a:p>
        </p:txBody>
      </p:sp>
    </p:spTree>
    <p:extLst>
      <p:ext uri="{BB962C8B-B14F-4D97-AF65-F5344CB8AC3E}">
        <p14:creationId xmlns:p14="http://schemas.microsoft.com/office/powerpoint/2010/main" val="41121574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6F2B4C3B-CE69-4140-8760-D6BDC26EB8B6}"/>
              </a:ext>
            </a:extLst>
          </p:cNvPr>
          <p:cNvSpPr/>
          <p:nvPr/>
        </p:nvSpPr>
        <p:spPr>
          <a:xfrm>
            <a:off x="5096146" y="3576329"/>
            <a:ext cx="6511651" cy="1538883"/>
          </a:xfrm>
          <a:prstGeom prst="rect">
            <a:avLst/>
          </a:prstGeom>
        </p:spPr>
        <p:txBody>
          <a:bodyPr wrap="square">
            <a:spAutoFit/>
          </a:bodyPr>
          <a:lstStyle/>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azioni offerte a singoli dipendenti  - art. 51, co.2, </a:t>
            </a:r>
            <a:r>
              <a:rPr lang="it-IT" sz="1900" dirty="0" err="1">
                <a:solidFill>
                  <a:srgbClr val="004288"/>
                </a:solidFill>
                <a:latin typeface="Source Sans Pro" panose="020B0503030403020204" pitchFamily="34" charset="77"/>
                <a:cs typeface="Arial" panose="020B0604020202020204" pitchFamily="34" charset="0"/>
              </a:rPr>
              <a:t>lett</a:t>
            </a:r>
            <a:r>
              <a:rPr lang="it-IT" sz="1900" dirty="0">
                <a:solidFill>
                  <a:srgbClr val="004288"/>
                </a:solidFill>
                <a:latin typeface="Source Sans Pro" panose="020B0503030403020204" pitchFamily="34" charset="77"/>
                <a:cs typeface="Arial" panose="020B0604020202020204" pitchFamily="34" charset="0"/>
              </a:rPr>
              <a:t>. g-bis) </a:t>
            </a:r>
            <a:r>
              <a:rPr lang="it-IT" sz="1900" u="sng" dirty="0">
                <a:solidFill>
                  <a:srgbClr val="4B92DB"/>
                </a:solidFill>
                <a:latin typeface="Source Sans Pro" panose="020B0503030403020204" pitchFamily="34" charset="77"/>
                <a:cs typeface="Arial" panose="020B0604020202020204" pitchFamily="34" charset="0"/>
              </a:rPr>
              <a:t>abrogato a decorrere dal 25 giugno 2008</a:t>
            </a:r>
            <a:r>
              <a:rPr lang="it-IT" sz="1900" dirty="0">
                <a:solidFill>
                  <a:srgbClr val="004288"/>
                </a:solidFill>
                <a:latin typeface="Source Sans Pro" panose="020B0503030403020204" pitchFamily="34" charset="77"/>
                <a:cs typeface="Arial" panose="020B0604020202020204" pitchFamily="34" charset="0"/>
              </a:rPr>
              <a:t>;</a:t>
            </a:r>
          </a:p>
          <a:p>
            <a:pPr marL="171450" indent="-171450" algn="just">
              <a:buFont typeface="Arial" panose="020B0604020202020204" pitchFamily="34" charset="0"/>
              <a:buChar char="•"/>
              <a:defRPr/>
            </a:pPr>
            <a:endParaRPr lang="it-IT"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azioni offerte alla generalità dei dipendenti – art. 51, co.2, lett. g) del </a:t>
            </a:r>
            <a:r>
              <a:rPr lang="it-IT" sz="1900" dirty="0" err="1">
                <a:solidFill>
                  <a:srgbClr val="004288"/>
                </a:solidFill>
                <a:latin typeface="Source Sans Pro" panose="020B0503030403020204" pitchFamily="34" charset="77"/>
                <a:cs typeface="Arial" panose="020B0604020202020204" pitchFamily="34" charset="0"/>
              </a:rPr>
              <a:t>Tuir</a:t>
            </a:r>
            <a:r>
              <a:rPr lang="it-IT" sz="1900" dirty="0">
                <a:solidFill>
                  <a:srgbClr val="004288"/>
                </a:solidFill>
                <a:latin typeface="Source Sans Pro" panose="020B0503030403020204" pitchFamily="34" charset="77"/>
                <a:cs typeface="Arial" panose="020B0604020202020204" pitchFamily="34" charset="0"/>
              </a:rPr>
              <a:t>.</a:t>
            </a:r>
          </a:p>
        </p:txBody>
      </p:sp>
      <p:sp>
        <p:nvSpPr>
          <p:cNvPr id="153603" name="Rettangolo 7">
            <a:extLst>
              <a:ext uri="{FF2B5EF4-FFF2-40B4-BE49-F238E27FC236}">
                <a16:creationId xmlns:a16="http://schemas.microsoft.com/office/drawing/2014/main" id="{012CF5B6-A6A0-4F33-A39F-8E588950D2FA}"/>
              </a:ext>
            </a:extLst>
          </p:cNvPr>
          <p:cNvSpPr>
            <a:spLocks noChangeArrowheads="1"/>
          </p:cNvSpPr>
          <p:nvPr/>
        </p:nvSpPr>
        <p:spPr bwMode="auto">
          <a:xfrm>
            <a:off x="4987922" y="1504587"/>
            <a:ext cx="6619875"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900" dirty="0">
                <a:solidFill>
                  <a:srgbClr val="004288"/>
                </a:solidFill>
                <a:latin typeface="Source Sans Pro" panose="020B0503030403020204" pitchFamily="34" charset="77"/>
                <a:cs typeface="Arial" panose="020B0604020202020204" pitchFamily="34" charset="0"/>
              </a:rPr>
              <a:t>La disciplina fiscale delle azioni offerte ai dipendenti è stata riformata dal DL 112/2008. </a:t>
            </a:r>
          </a:p>
          <a:p>
            <a:pPr algn="just" eaLnBrk="1" hangingPunct="1"/>
            <a:endParaRPr lang="it-IT" altLang="it-IT" sz="1900" dirty="0">
              <a:solidFill>
                <a:srgbClr val="004288"/>
              </a:solidFill>
              <a:latin typeface="Source Sans Pro" panose="020B0503030403020204" pitchFamily="34" charset="77"/>
              <a:cs typeface="Arial" panose="020B0604020202020204" pitchFamily="34" charset="0"/>
            </a:endParaRPr>
          </a:p>
          <a:p>
            <a:pPr algn="just" eaLnBrk="1" hangingPunct="1"/>
            <a:r>
              <a:rPr lang="it-IT" altLang="it-IT" sz="1900" dirty="0">
                <a:solidFill>
                  <a:srgbClr val="004288"/>
                </a:solidFill>
                <a:latin typeface="Source Sans Pro" panose="020B0503030403020204" pitchFamily="34" charset="77"/>
                <a:cs typeface="Arial" panose="020B0604020202020204" pitchFamily="34" charset="0"/>
              </a:rPr>
              <a:t>La normativa risultante dalla modifica evidenzia due ipotesi di piani di azionariato, sottoposti a un trattamento fiscale differente:</a:t>
            </a:r>
          </a:p>
        </p:txBody>
      </p:sp>
      <p:sp>
        <p:nvSpPr>
          <p:cNvPr id="7" name="Freccia a pentagono 6">
            <a:extLst>
              <a:ext uri="{FF2B5EF4-FFF2-40B4-BE49-F238E27FC236}">
                <a16:creationId xmlns:a16="http://schemas.microsoft.com/office/drawing/2014/main" id="{0E85541F-CCF7-4B7F-B896-742A5D10DFAA}"/>
              </a:ext>
            </a:extLst>
          </p:cNvPr>
          <p:cNvSpPr/>
          <p:nvPr/>
        </p:nvSpPr>
        <p:spPr>
          <a:xfrm>
            <a:off x="675785" y="1692747"/>
            <a:ext cx="359141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AZIONI OFFERTE AI DIPENDENTI</a:t>
            </a:r>
          </a:p>
        </p:txBody>
      </p:sp>
      <p:sp>
        <p:nvSpPr>
          <p:cNvPr id="9" name="Rettangolo 8">
            <a:extLst>
              <a:ext uri="{FF2B5EF4-FFF2-40B4-BE49-F238E27FC236}">
                <a16:creationId xmlns:a16="http://schemas.microsoft.com/office/drawing/2014/main" id="{92CF2D34-1F54-42F6-B67E-4273163945D1}"/>
              </a:ext>
            </a:extLst>
          </p:cNvPr>
          <p:cNvSpPr/>
          <p:nvPr/>
        </p:nvSpPr>
        <p:spPr>
          <a:xfrm>
            <a:off x="1762360" y="328897"/>
            <a:ext cx="3225563"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a:t>
            </a:r>
          </a:p>
        </p:txBody>
      </p:sp>
      <p:pic>
        <p:nvPicPr>
          <p:cNvPr id="4" name="Elemento grafico 3" descr="Contratto">
            <a:extLst>
              <a:ext uri="{FF2B5EF4-FFF2-40B4-BE49-F238E27FC236}">
                <a16:creationId xmlns:a16="http://schemas.microsoft.com/office/drawing/2014/main" id="{241BE13E-B63B-4B3C-B48B-B4E483784C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5785" y="161925"/>
            <a:ext cx="914400" cy="914400"/>
          </a:xfrm>
          <a:prstGeom prst="rect">
            <a:avLst/>
          </a:prstGeom>
        </p:spPr>
      </p:pic>
      <p:sp>
        <p:nvSpPr>
          <p:cNvPr id="11" name="Segnaposto numero diapositiva 1">
            <a:extLst>
              <a:ext uri="{FF2B5EF4-FFF2-40B4-BE49-F238E27FC236}">
                <a16:creationId xmlns:a16="http://schemas.microsoft.com/office/drawing/2014/main" id="{1B2EEF1C-57D5-40D9-B380-ECF654977323}"/>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38</a:t>
            </a:fld>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ttangolo 7">
            <a:extLst>
              <a:ext uri="{FF2B5EF4-FFF2-40B4-BE49-F238E27FC236}">
                <a16:creationId xmlns:a16="http://schemas.microsoft.com/office/drawing/2014/main" id="{012CF5B6-A6A0-4F33-A39F-8E588950D2FA}"/>
              </a:ext>
            </a:extLst>
          </p:cNvPr>
          <p:cNvSpPr>
            <a:spLocks noChangeArrowheads="1"/>
          </p:cNvSpPr>
          <p:nvPr/>
        </p:nvSpPr>
        <p:spPr bwMode="auto">
          <a:xfrm>
            <a:off x="4705479" y="1766209"/>
            <a:ext cx="6810919"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it-IT" altLang="it-IT" sz="1900" dirty="0">
                <a:solidFill>
                  <a:srgbClr val="004288"/>
                </a:solidFill>
                <a:latin typeface="Source Sans Pro" panose="020B0503030403020204" pitchFamily="34" charset="77"/>
                <a:cs typeface="Arial" panose="020B0604020202020204" pitchFamily="34" charset="0"/>
              </a:rPr>
              <a:t>L’art. 51, comma 2, lett. g-bis) </a:t>
            </a:r>
            <a:r>
              <a:rPr lang="it-IT" altLang="it-IT" sz="1900" u="sng" dirty="0">
                <a:solidFill>
                  <a:srgbClr val="4B92DB"/>
                </a:solidFill>
                <a:latin typeface="Source Sans Pro" panose="020B0503030403020204" pitchFamily="34" charset="77"/>
                <a:cs typeface="Arial" panose="020B0604020202020204" pitchFamily="34" charset="0"/>
              </a:rPr>
              <a:t>ABROGATO</a:t>
            </a:r>
            <a:r>
              <a:rPr lang="it-IT" altLang="it-IT" sz="1900" dirty="0">
                <a:solidFill>
                  <a:srgbClr val="004288"/>
                </a:solidFill>
                <a:latin typeface="Source Sans Pro" panose="020B0503030403020204" pitchFamily="34" charset="77"/>
                <a:cs typeface="Arial" panose="020B0604020202020204" pitchFamily="34" charset="0"/>
              </a:rPr>
              <a:t> stabiliva che non costituiva reddito la differenza tra il valore delle azioni al momento dell’assegnazione e l’ammontare corrisposto dal dipendente.</a:t>
            </a:r>
          </a:p>
        </p:txBody>
      </p:sp>
      <p:sp>
        <p:nvSpPr>
          <p:cNvPr id="7" name="Freccia a pentagono 6">
            <a:extLst>
              <a:ext uri="{FF2B5EF4-FFF2-40B4-BE49-F238E27FC236}">
                <a16:creationId xmlns:a16="http://schemas.microsoft.com/office/drawing/2014/main" id="{0E85541F-CCF7-4B7F-B896-742A5D10DFAA}"/>
              </a:ext>
            </a:extLst>
          </p:cNvPr>
          <p:cNvSpPr/>
          <p:nvPr/>
        </p:nvSpPr>
        <p:spPr>
          <a:xfrm>
            <a:off x="675785" y="1804888"/>
            <a:ext cx="359141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AZIONI OFFERTE A </a:t>
            </a:r>
            <a:r>
              <a:rPr lang="it-IT" b="1" u="sng" dirty="0">
                <a:solidFill>
                  <a:schemeClr val="accent2"/>
                </a:solidFill>
              </a:rPr>
              <a:t>SINGOLI</a:t>
            </a:r>
            <a:r>
              <a:rPr lang="it-IT" b="1" dirty="0">
                <a:solidFill>
                  <a:schemeClr val="accent2"/>
                </a:solidFill>
              </a:rPr>
              <a:t> DIPENDENTI</a:t>
            </a:r>
          </a:p>
        </p:txBody>
      </p:sp>
      <p:sp>
        <p:nvSpPr>
          <p:cNvPr id="11" name="Segnaposto numero diapositiva 1">
            <a:extLst>
              <a:ext uri="{FF2B5EF4-FFF2-40B4-BE49-F238E27FC236}">
                <a16:creationId xmlns:a16="http://schemas.microsoft.com/office/drawing/2014/main" id="{1B2EEF1C-57D5-40D9-B380-ECF654977323}"/>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39</a:t>
            </a:fld>
            <a:endParaRPr lang="it-IT" dirty="0"/>
          </a:p>
        </p:txBody>
      </p:sp>
      <p:sp>
        <p:nvSpPr>
          <p:cNvPr id="8" name="Rectangle 4">
            <a:extLst>
              <a:ext uri="{FF2B5EF4-FFF2-40B4-BE49-F238E27FC236}">
                <a16:creationId xmlns:a16="http://schemas.microsoft.com/office/drawing/2014/main" id="{7EC6D075-9D00-4DFF-84CA-D12B0C962284}"/>
              </a:ext>
            </a:extLst>
          </p:cNvPr>
          <p:cNvSpPr>
            <a:spLocks noChangeArrowheads="1"/>
          </p:cNvSpPr>
          <p:nvPr/>
        </p:nvSpPr>
        <p:spPr bwMode="auto">
          <a:xfrm>
            <a:off x="1536829" y="638790"/>
            <a:ext cx="31686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800">
                <a:solidFill>
                  <a:srgbClr val="003373"/>
                </a:solidFill>
                <a:latin typeface="Arial" panose="020B0604020202020204" pitchFamily="34" charset="0"/>
              </a:defRPr>
            </a:lvl1pPr>
            <a:lvl2pPr marL="742950" indent="-285750">
              <a:spcBef>
                <a:spcPct val="20000"/>
              </a:spcBef>
              <a:buChar char="–"/>
              <a:defRPr sz="2400">
                <a:solidFill>
                  <a:srgbClr val="003373"/>
                </a:solidFill>
                <a:latin typeface="Arial" panose="020B0604020202020204" pitchFamily="34" charset="0"/>
              </a:defRPr>
            </a:lvl2pPr>
            <a:lvl3pPr marL="1143000" indent="-228600">
              <a:spcBef>
                <a:spcPct val="20000"/>
              </a:spcBef>
              <a:buChar char="•"/>
              <a:defRPr sz="2000">
                <a:solidFill>
                  <a:srgbClr val="003373"/>
                </a:solidFill>
                <a:latin typeface="Arial" panose="020B0604020202020204" pitchFamily="34" charset="0"/>
              </a:defRPr>
            </a:lvl3pPr>
            <a:lvl4pPr marL="1600200" indent="-228600">
              <a:spcBef>
                <a:spcPct val="20000"/>
              </a:spcBef>
              <a:buChar char="–"/>
              <a:defRPr sz="2000">
                <a:solidFill>
                  <a:srgbClr val="003373"/>
                </a:solidFill>
                <a:latin typeface="Arial" panose="020B0604020202020204" pitchFamily="34" charset="0"/>
              </a:defRPr>
            </a:lvl4pPr>
            <a:lvl5pPr marL="2057400" indent="-228600">
              <a:spcBef>
                <a:spcPct val="20000"/>
              </a:spcBef>
              <a:buChar char="»"/>
              <a:defRPr sz="2000">
                <a:solidFill>
                  <a:srgbClr val="003373"/>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73"/>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73"/>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73"/>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73"/>
                </a:solidFill>
                <a:latin typeface="Arial" panose="020B0604020202020204" pitchFamily="34" charset="0"/>
              </a:defRPr>
            </a:lvl9pPr>
          </a:lstStyle>
          <a:p>
            <a:pPr eaLnBrk="1" hangingPunct="1">
              <a:spcBef>
                <a:spcPct val="0"/>
              </a:spcBef>
              <a:buFontTx/>
              <a:buNone/>
              <a:defRPr/>
            </a:pPr>
            <a:r>
              <a:rPr lang="it-IT" altLang="it-IT" sz="1200" b="1" dirty="0">
                <a:solidFill>
                  <a:srgbClr val="4B92DB"/>
                </a:solidFill>
                <a:cs typeface="Arial" panose="020B0604020202020204" pitchFamily="34" charset="0"/>
              </a:rPr>
              <a:t>* Norma abrogata dal 25 giugno 2008</a:t>
            </a:r>
            <a:endParaRPr lang="it-IT" altLang="it-IT" sz="1200" dirty="0">
              <a:solidFill>
                <a:srgbClr val="4B92DB"/>
              </a:solidFill>
              <a:cs typeface="Arial" panose="020B0604020202020204" pitchFamily="34" charset="0"/>
            </a:endParaRPr>
          </a:p>
        </p:txBody>
      </p:sp>
      <p:sp>
        <p:nvSpPr>
          <p:cNvPr id="10" name="Rettangolo 9">
            <a:extLst>
              <a:ext uri="{FF2B5EF4-FFF2-40B4-BE49-F238E27FC236}">
                <a16:creationId xmlns:a16="http://schemas.microsoft.com/office/drawing/2014/main" id="{A512E864-8373-4584-A3BF-5D2C2150517A}"/>
              </a:ext>
            </a:extLst>
          </p:cNvPr>
          <p:cNvSpPr/>
          <p:nvPr/>
        </p:nvSpPr>
        <p:spPr>
          <a:xfrm>
            <a:off x="571010" y="3755663"/>
            <a:ext cx="10945205" cy="2189061"/>
          </a:xfrm>
          <a:prstGeom prst="rect">
            <a:avLst/>
          </a:prstGeom>
        </p:spPr>
        <p:txBody>
          <a:bodyPr wrap="square">
            <a:spAutoFit/>
          </a:bodyPr>
          <a:lstStyle/>
          <a:p>
            <a:pPr algn="just">
              <a:lnSpc>
                <a:spcPct val="150000"/>
              </a:lnSpc>
              <a:defRPr/>
            </a:pPr>
            <a:endParaRPr lang="it-IT" sz="105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che le azioni rappresentassero una percentuale di diritti di voto o di partecipazione al capitale non superiore al 10%.</a:t>
            </a:r>
          </a:p>
          <a:p>
            <a:pPr marL="342900" indent="-342900" algn="just">
              <a:lnSpc>
                <a:spcPct val="150000"/>
              </a:lnSpc>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che l’opzione fosse esercitabile non prima che fossero scaduti tre anni dalla sua attribuzione;</a:t>
            </a:r>
          </a:p>
          <a:p>
            <a:pPr marL="342900" indent="-342900" algn="just">
              <a:lnSpc>
                <a:spcPct val="150000"/>
              </a:lnSpc>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che al momento dell’esercizio dell’opzione la società risultasse quotata in mercati regolamentati;</a:t>
            </a:r>
          </a:p>
          <a:p>
            <a:pPr marL="342900" indent="-342900" algn="just">
              <a:lnSpc>
                <a:spcPct val="150000"/>
              </a:lnSpc>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che il beneficiario mantenesse l’investimento almeno per i cinque anni successivi.</a:t>
            </a:r>
          </a:p>
        </p:txBody>
      </p:sp>
      <p:sp>
        <p:nvSpPr>
          <p:cNvPr id="12" name="Rettangolo 11">
            <a:extLst>
              <a:ext uri="{FF2B5EF4-FFF2-40B4-BE49-F238E27FC236}">
                <a16:creationId xmlns:a16="http://schemas.microsoft.com/office/drawing/2014/main" id="{3B6330B7-1A22-4081-A330-3D783866E0C0}"/>
              </a:ext>
            </a:extLst>
          </p:cNvPr>
          <p:cNvSpPr/>
          <p:nvPr/>
        </p:nvSpPr>
        <p:spPr>
          <a:xfrm>
            <a:off x="1590910" y="395293"/>
            <a:ext cx="4907113"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individuali</a:t>
            </a:r>
          </a:p>
        </p:txBody>
      </p:sp>
      <p:pic>
        <p:nvPicPr>
          <p:cNvPr id="13" name="Elemento grafico 12" descr="Contratto">
            <a:extLst>
              <a:ext uri="{FF2B5EF4-FFF2-40B4-BE49-F238E27FC236}">
                <a16:creationId xmlns:a16="http://schemas.microsoft.com/office/drawing/2014/main" id="{E8BE7219-ADAE-4F24-9E26-9DE7B41E1C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1010" y="193008"/>
            <a:ext cx="914400" cy="914400"/>
          </a:xfrm>
          <a:prstGeom prst="rect">
            <a:avLst/>
          </a:prstGeom>
        </p:spPr>
      </p:pic>
      <p:pic>
        <p:nvPicPr>
          <p:cNvPr id="14" name="Elemento grafico 13" descr="Riproduci">
            <a:extLst>
              <a:ext uri="{FF2B5EF4-FFF2-40B4-BE49-F238E27FC236}">
                <a16:creationId xmlns:a16="http://schemas.microsoft.com/office/drawing/2014/main" id="{BAF2AA9D-318A-45A2-87DC-98ECE6D3A3E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5785" y="3608953"/>
            <a:ext cx="236083" cy="236083"/>
          </a:xfrm>
          <a:prstGeom prst="rect">
            <a:avLst/>
          </a:prstGeom>
        </p:spPr>
      </p:pic>
      <p:sp>
        <p:nvSpPr>
          <p:cNvPr id="15" name="Rettangolo 14">
            <a:extLst>
              <a:ext uri="{FF2B5EF4-FFF2-40B4-BE49-F238E27FC236}">
                <a16:creationId xmlns:a16="http://schemas.microsoft.com/office/drawing/2014/main" id="{F1C8D25A-242A-4A73-B1A7-90534E17BC0E}"/>
              </a:ext>
            </a:extLst>
          </p:cNvPr>
          <p:cNvSpPr/>
          <p:nvPr/>
        </p:nvSpPr>
        <p:spPr>
          <a:xfrm>
            <a:off x="911868" y="3531405"/>
            <a:ext cx="6096000" cy="369332"/>
          </a:xfrm>
          <a:prstGeom prst="rect">
            <a:avLst/>
          </a:prstGeom>
        </p:spPr>
        <p:txBody>
          <a:bodyPr>
            <a:spAutoFit/>
          </a:bodyPr>
          <a:lstStyle/>
          <a:p>
            <a:r>
              <a:rPr lang="it-IT" b="1" dirty="0">
                <a:solidFill>
                  <a:srgbClr val="004288"/>
                </a:solidFill>
                <a:latin typeface="Source Sans Pro" panose="020B0503030403020204" pitchFamily="34" charset="77"/>
              </a:rPr>
              <a:t>Condizioni:</a:t>
            </a:r>
          </a:p>
        </p:txBody>
      </p:sp>
    </p:spTree>
    <p:extLst>
      <p:ext uri="{BB962C8B-B14F-4D97-AF65-F5344CB8AC3E}">
        <p14:creationId xmlns:p14="http://schemas.microsoft.com/office/powerpoint/2010/main" val="47582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ttangolo con singolo angolo ritagliato 43">
            <a:extLst>
              <a:ext uri="{FF2B5EF4-FFF2-40B4-BE49-F238E27FC236}">
                <a16:creationId xmlns:a16="http://schemas.microsoft.com/office/drawing/2014/main" id="{7FF81F6D-4341-400F-9395-AF85FE2AAB1B}"/>
              </a:ext>
            </a:extLst>
          </p:cNvPr>
          <p:cNvSpPr/>
          <p:nvPr/>
        </p:nvSpPr>
        <p:spPr>
          <a:xfrm>
            <a:off x="551384" y="1484923"/>
            <a:ext cx="11312369" cy="1531815"/>
          </a:xfrm>
          <a:prstGeom prst="snip1Rect">
            <a:avLst/>
          </a:prstGeom>
          <a:solidFill>
            <a:schemeClr val="bg1"/>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dirty="0">
                <a:solidFill>
                  <a:srgbClr val="004288"/>
                </a:solidFill>
                <a:latin typeface="Source Sans Pro" panose="020B0503030403020204" pitchFamily="34" charset="77"/>
                <a:cs typeface="Arial" panose="020B0604020202020204" pitchFamily="34" charset="0"/>
              </a:rPr>
              <a:t>Sono redditi di lavoro dipendente tutti i compensi in </a:t>
            </a:r>
            <a:r>
              <a:rPr lang="it-IT" sz="2200" u="sng" dirty="0">
                <a:solidFill>
                  <a:srgbClr val="4B92DB"/>
                </a:solidFill>
                <a:latin typeface="Source Sans Pro" panose="020B0503030403020204" pitchFamily="34" charset="77"/>
                <a:cs typeface="Arial" panose="020B0604020202020204" pitchFamily="34" charset="0"/>
              </a:rPr>
              <a:t>denaro</a:t>
            </a:r>
            <a:r>
              <a:rPr lang="it-IT" sz="2200" dirty="0">
                <a:solidFill>
                  <a:srgbClr val="004288"/>
                </a:solidFill>
                <a:latin typeface="Source Sans Pro" panose="020B0503030403020204" pitchFamily="34" charset="77"/>
                <a:cs typeface="Arial" panose="020B0604020202020204" pitchFamily="34" charset="0"/>
              </a:rPr>
              <a:t> e in </a:t>
            </a:r>
            <a:r>
              <a:rPr lang="it-IT" sz="2200" u="sng" dirty="0">
                <a:solidFill>
                  <a:srgbClr val="4B92DB"/>
                </a:solidFill>
                <a:latin typeface="Source Sans Pro" panose="020B0503030403020204" pitchFamily="34" charset="77"/>
                <a:cs typeface="Arial" panose="020B0604020202020204" pitchFamily="34" charset="0"/>
              </a:rPr>
              <a:t>natura</a:t>
            </a:r>
            <a:r>
              <a:rPr lang="it-IT" sz="2200" dirty="0">
                <a:solidFill>
                  <a:srgbClr val="004288"/>
                </a:solidFill>
                <a:latin typeface="Source Sans Pro" panose="020B0503030403020204" pitchFamily="34" charset="77"/>
                <a:cs typeface="Arial" panose="020B0604020202020204" pitchFamily="34" charset="0"/>
              </a:rPr>
              <a:t> derivanti da rapporti aventi per oggetto la prestazione di lavoro, svolta </a:t>
            </a:r>
            <a:r>
              <a:rPr lang="it-IT" sz="2200" u="sng" dirty="0">
                <a:solidFill>
                  <a:srgbClr val="4B92DB"/>
                </a:solidFill>
                <a:latin typeface="Source Sans Pro" panose="020B0503030403020204" pitchFamily="34" charset="77"/>
                <a:cs typeface="Arial" panose="020B0604020202020204" pitchFamily="34" charset="0"/>
              </a:rPr>
              <a:t>alle dipendenze e sotto la direzione </a:t>
            </a:r>
            <a:r>
              <a:rPr lang="it-IT" sz="2200" dirty="0">
                <a:solidFill>
                  <a:srgbClr val="004288"/>
                </a:solidFill>
                <a:latin typeface="Source Sans Pro" panose="020B0503030403020204" pitchFamily="34" charset="77"/>
                <a:cs typeface="Arial" panose="020B0604020202020204" pitchFamily="34" charset="0"/>
              </a:rPr>
              <a:t>di altri, qualunque sia la qualifica del lavoratore.</a:t>
            </a:r>
          </a:p>
          <a:p>
            <a:pPr algn="ctr"/>
            <a:endParaRPr lang="it-IT" dirty="0"/>
          </a:p>
        </p:txBody>
      </p:sp>
      <p:sp>
        <p:nvSpPr>
          <p:cNvPr id="58" name="Rettangolo 57">
            <a:extLst>
              <a:ext uri="{FF2B5EF4-FFF2-40B4-BE49-F238E27FC236}">
                <a16:creationId xmlns:a16="http://schemas.microsoft.com/office/drawing/2014/main" id="{168DB099-39EA-4FE8-BA64-150CD50ECB12}"/>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30" name="Elemento grafico 29" descr="Lente di ingrandimento">
            <a:extLst>
              <a:ext uri="{FF2B5EF4-FFF2-40B4-BE49-F238E27FC236}">
                <a16:creationId xmlns:a16="http://schemas.microsoft.com/office/drawing/2014/main" id="{8AE8D874-6ABA-4766-A773-DAB8D53704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pic>
        <p:nvPicPr>
          <p:cNvPr id="26" name="Elemento grafico 25" descr="Riproduci">
            <a:extLst>
              <a:ext uri="{FF2B5EF4-FFF2-40B4-BE49-F238E27FC236}">
                <a16:creationId xmlns:a16="http://schemas.microsoft.com/office/drawing/2014/main" id="{53A74A7F-B79C-4D77-9265-F4AF7338370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8041" y="4027300"/>
            <a:ext cx="236083" cy="236083"/>
          </a:xfrm>
          <a:prstGeom prst="rect">
            <a:avLst/>
          </a:prstGeom>
        </p:spPr>
      </p:pic>
      <p:sp>
        <p:nvSpPr>
          <p:cNvPr id="27" name="Rettangolo 26">
            <a:extLst>
              <a:ext uri="{FF2B5EF4-FFF2-40B4-BE49-F238E27FC236}">
                <a16:creationId xmlns:a16="http://schemas.microsoft.com/office/drawing/2014/main" id="{995D6849-BCAD-49A6-BFB4-A429982A92EE}"/>
              </a:ext>
            </a:extLst>
          </p:cNvPr>
          <p:cNvSpPr/>
          <p:nvPr/>
        </p:nvSpPr>
        <p:spPr>
          <a:xfrm>
            <a:off x="894124" y="3964947"/>
            <a:ext cx="6096000" cy="369332"/>
          </a:xfrm>
          <a:prstGeom prst="rect">
            <a:avLst/>
          </a:prstGeom>
        </p:spPr>
        <p:txBody>
          <a:bodyPr>
            <a:spAutoFit/>
          </a:bodyPr>
          <a:lstStyle/>
          <a:p>
            <a:r>
              <a:rPr lang="it-IT" b="1" dirty="0">
                <a:solidFill>
                  <a:srgbClr val="004288"/>
                </a:solidFill>
                <a:latin typeface="Source Sans Pro" panose="020B0503030403020204" pitchFamily="34" charset="77"/>
              </a:rPr>
              <a:t>Definizione di prestatore di lavoro subordinato</a:t>
            </a:r>
          </a:p>
        </p:txBody>
      </p:sp>
      <p:sp>
        <p:nvSpPr>
          <p:cNvPr id="4" name="Rettangolo 3">
            <a:extLst>
              <a:ext uri="{FF2B5EF4-FFF2-40B4-BE49-F238E27FC236}">
                <a16:creationId xmlns:a16="http://schemas.microsoft.com/office/drawing/2014/main" id="{E9090927-497A-4FFF-A84F-076ED8B14276}"/>
              </a:ext>
            </a:extLst>
          </p:cNvPr>
          <p:cNvSpPr/>
          <p:nvPr/>
        </p:nvSpPr>
        <p:spPr>
          <a:xfrm>
            <a:off x="551384" y="4396632"/>
            <a:ext cx="11132616" cy="646331"/>
          </a:xfrm>
          <a:prstGeom prst="rect">
            <a:avLst/>
          </a:prstGeom>
        </p:spPr>
        <p:txBody>
          <a:bodyPr wrap="square">
            <a:spAutoFit/>
          </a:bodyPr>
          <a:lstStyle/>
          <a:p>
            <a:pPr algn="just"/>
            <a:r>
              <a:rPr lang="it-IT" dirty="0">
                <a:solidFill>
                  <a:srgbClr val="004288"/>
                </a:solidFill>
                <a:latin typeface="Source Sans Pro" panose="020B0503030403020204" pitchFamily="34" charset="77"/>
                <a:cs typeface="Arial" panose="020B0604020202020204" pitchFamily="34" charset="0"/>
              </a:rPr>
              <a:t>Art. 2094 c.c. - È prestatore di lavoro subordinato chi si obbliga mediante retribuzione a collaborare nell'impresa, prestando il proprio lavoro intellettuale o manuale alle dipendenze e sotto la direzione dell'imprenditore.</a:t>
            </a:r>
          </a:p>
        </p:txBody>
      </p:sp>
      <p:sp>
        <p:nvSpPr>
          <p:cNvPr id="2" name="Segnaposto numero diapositiva 1">
            <a:extLst>
              <a:ext uri="{FF2B5EF4-FFF2-40B4-BE49-F238E27FC236}">
                <a16:creationId xmlns:a16="http://schemas.microsoft.com/office/drawing/2014/main" id="{41CFC885-29AE-454D-9873-25A50A970A87}"/>
              </a:ext>
            </a:extLst>
          </p:cNvPr>
          <p:cNvSpPr>
            <a:spLocks noGrp="1"/>
          </p:cNvSpPr>
          <p:nvPr>
            <p:ph type="sldNum" sz="quarter" idx="12"/>
          </p:nvPr>
        </p:nvSpPr>
        <p:spPr>
          <a:xfrm>
            <a:off x="8610600" y="6292158"/>
            <a:ext cx="2624750" cy="429317"/>
          </a:xfrm>
        </p:spPr>
        <p:txBody>
          <a:bodyPr/>
          <a:lstStyle/>
          <a:p>
            <a:fld id="{DFCDB558-D404-46A0-80BB-E0FA3373A935}" type="slidenum">
              <a:rPr lang="it-IT" smtClean="0"/>
              <a:t>4</a:t>
            </a:fld>
            <a:endParaRPr lang="it-IT" dirty="0"/>
          </a:p>
        </p:txBody>
      </p:sp>
    </p:spTree>
    <p:extLst>
      <p:ext uri="{BB962C8B-B14F-4D97-AF65-F5344CB8AC3E}">
        <p14:creationId xmlns:p14="http://schemas.microsoft.com/office/powerpoint/2010/main" val="2697044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ttangolo 1">
            <a:extLst>
              <a:ext uri="{FF2B5EF4-FFF2-40B4-BE49-F238E27FC236}">
                <a16:creationId xmlns:a16="http://schemas.microsoft.com/office/drawing/2014/main" id="{A473D896-524B-4F5E-8E5E-83FF33DC4467}"/>
              </a:ext>
            </a:extLst>
          </p:cNvPr>
          <p:cNvSpPr>
            <a:spLocks noChangeArrowheads="1"/>
          </p:cNvSpPr>
          <p:nvPr/>
        </p:nvSpPr>
        <p:spPr bwMode="auto">
          <a:xfrm>
            <a:off x="4943475" y="1752965"/>
            <a:ext cx="6675368"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900" dirty="0">
                <a:solidFill>
                  <a:srgbClr val="004288"/>
                </a:solidFill>
                <a:latin typeface="Source Sans Pro" panose="020B0503030403020204" pitchFamily="34" charset="77"/>
                <a:cs typeface="Arial" panose="020B0604020202020204" pitchFamily="34" charset="0"/>
              </a:rPr>
              <a:t>Il DL n. 112/2008 ha previsto l’abolizione, </a:t>
            </a:r>
            <a:r>
              <a:rPr lang="it-IT" altLang="it-IT" sz="1900" u="sng" dirty="0">
                <a:solidFill>
                  <a:srgbClr val="4B92DB"/>
                </a:solidFill>
                <a:latin typeface="Source Sans Pro" panose="020B0503030403020204" pitchFamily="34" charset="77"/>
                <a:cs typeface="Arial" panose="020B0604020202020204" pitchFamily="34" charset="0"/>
              </a:rPr>
              <a:t>a decorrere dal 25 giugno 2008</a:t>
            </a:r>
            <a:r>
              <a:rPr lang="it-IT" altLang="it-IT" sz="1900" dirty="0">
                <a:solidFill>
                  <a:srgbClr val="004288"/>
                </a:solidFill>
                <a:latin typeface="Source Sans Pro" panose="020B0503030403020204" pitchFamily="34" charset="77"/>
                <a:cs typeface="Arial" panose="020B0604020202020204" pitchFamily="34" charset="0"/>
              </a:rPr>
              <a:t>, del regime agevolato, abrogando la lettera g-bis) dell’art. 51, comma 2.</a:t>
            </a:r>
          </a:p>
        </p:txBody>
      </p:sp>
      <p:sp>
        <p:nvSpPr>
          <p:cNvPr id="156675" name="Rettangolo 3">
            <a:extLst>
              <a:ext uri="{FF2B5EF4-FFF2-40B4-BE49-F238E27FC236}">
                <a16:creationId xmlns:a16="http://schemas.microsoft.com/office/drawing/2014/main" id="{EFDFA75E-D990-4EFF-B07D-192859525ADA}"/>
              </a:ext>
            </a:extLst>
          </p:cNvPr>
          <p:cNvSpPr>
            <a:spLocks noChangeArrowheads="1"/>
          </p:cNvSpPr>
          <p:nvPr/>
        </p:nvSpPr>
        <p:spPr bwMode="auto">
          <a:xfrm>
            <a:off x="4943475" y="2998686"/>
            <a:ext cx="6675368"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sz="1900" dirty="0">
                <a:solidFill>
                  <a:srgbClr val="004288"/>
                </a:solidFill>
                <a:latin typeface="Source Sans Pro" panose="020B0503030403020204" pitchFamily="34" charset="77"/>
                <a:cs typeface="Arial" panose="020B0604020202020204" pitchFamily="34" charset="0"/>
              </a:rPr>
              <a:t>Di conseguenza, la differenza tra il valore delle azioni al momento dell’esercizio del diritto di opzione e l’ammontare corrisposto dal dipendente concorre a formare il reddito imponibile da lavoro dipendente.</a:t>
            </a:r>
          </a:p>
        </p:txBody>
      </p:sp>
      <p:sp>
        <p:nvSpPr>
          <p:cNvPr id="9" name="Rettangolo 8">
            <a:extLst>
              <a:ext uri="{FF2B5EF4-FFF2-40B4-BE49-F238E27FC236}">
                <a16:creationId xmlns:a16="http://schemas.microsoft.com/office/drawing/2014/main" id="{BB4E3D58-F274-47BA-BAA4-0A3EB0B3FEFB}"/>
              </a:ext>
            </a:extLst>
          </p:cNvPr>
          <p:cNvSpPr/>
          <p:nvPr/>
        </p:nvSpPr>
        <p:spPr>
          <a:xfrm>
            <a:off x="1590910" y="395293"/>
            <a:ext cx="4907113"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individuali</a:t>
            </a:r>
          </a:p>
        </p:txBody>
      </p:sp>
      <p:pic>
        <p:nvPicPr>
          <p:cNvPr id="10" name="Elemento grafico 9" descr="Contratto">
            <a:extLst>
              <a:ext uri="{FF2B5EF4-FFF2-40B4-BE49-F238E27FC236}">
                <a16:creationId xmlns:a16="http://schemas.microsoft.com/office/drawing/2014/main" id="{CB611F8E-70A8-47B7-BC2A-576B4F2382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0060" y="199703"/>
            <a:ext cx="914400" cy="914400"/>
          </a:xfrm>
          <a:prstGeom prst="rect">
            <a:avLst/>
          </a:prstGeom>
        </p:spPr>
      </p:pic>
      <p:sp>
        <p:nvSpPr>
          <p:cNvPr id="11" name="Freccia a pentagono 10">
            <a:extLst>
              <a:ext uri="{FF2B5EF4-FFF2-40B4-BE49-F238E27FC236}">
                <a16:creationId xmlns:a16="http://schemas.microsoft.com/office/drawing/2014/main" id="{39B06E8A-907E-4DB5-A99A-C94719C2ACBB}"/>
              </a:ext>
            </a:extLst>
          </p:cNvPr>
          <p:cNvSpPr/>
          <p:nvPr/>
        </p:nvSpPr>
        <p:spPr>
          <a:xfrm>
            <a:off x="675785" y="1836897"/>
            <a:ext cx="359141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AZIONI OFFERTE A </a:t>
            </a:r>
            <a:r>
              <a:rPr lang="it-IT" b="1" u="sng" dirty="0">
                <a:solidFill>
                  <a:schemeClr val="accent2"/>
                </a:solidFill>
              </a:rPr>
              <a:t>SINGOLI</a:t>
            </a:r>
            <a:r>
              <a:rPr lang="it-IT" b="1" dirty="0">
                <a:solidFill>
                  <a:schemeClr val="accent2"/>
                </a:solidFill>
              </a:rPr>
              <a:t> DIPENDENTI</a:t>
            </a:r>
          </a:p>
        </p:txBody>
      </p:sp>
      <p:sp>
        <p:nvSpPr>
          <p:cNvPr id="12" name="Segnaposto numero diapositiva 1">
            <a:extLst>
              <a:ext uri="{FF2B5EF4-FFF2-40B4-BE49-F238E27FC236}">
                <a16:creationId xmlns:a16="http://schemas.microsoft.com/office/drawing/2014/main" id="{32FD2894-74F6-4B43-965C-67521F1EC69D}"/>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40</a:t>
            </a:fld>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398CB25-8E4F-43A1-ACC1-6B09418DF23B}"/>
              </a:ext>
            </a:extLst>
          </p:cNvPr>
          <p:cNvSpPr/>
          <p:nvPr/>
        </p:nvSpPr>
        <p:spPr>
          <a:xfrm>
            <a:off x="4755874" y="1684497"/>
            <a:ext cx="6845576" cy="1093441"/>
          </a:xfrm>
          <a:prstGeom prst="rect">
            <a:avLst/>
          </a:prstGeom>
        </p:spPr>
        <p:txBody>
          <a:bodyPr wrap="square">
            <a:spAutoFit/>
          </a:bodyPr>
          <a:lstStyle/>
          <a:p>
            <a:pPr algn="just">
              <a:defRPr/>
            </a:pPr>
            <a:r>
              <a:rPr lang="it-IT" sz="1900" dirty="0">
                <a:solidFill>
                  <a:srgbClr val="004288"/>
                </a:solidFill>
                <a:latin typeface="Source Sans Pro" panose="020B0503030403020204" pitchFamily="34" charset="77"/>
                <a:cs typeface="Arial" panose="020B0604020202020204" pitchFamily="34" charset="0"/>
              </a:rPr>
              <a:t>In base all’art. 51, comma 2, </a:t>
            </a:r>
            <a:r>
              <a:rPr lang="it-IT" sz="1900" dirty="0" err="1">
                <a:solidFill>
                  <a:srgbClr val="004288"/>
                </a:solidFill>
                <a:latin typeface="Source Sans Pro" panose="020B0503030403020204" pitchFamily="34" charset="77"/>
                <a:cs typeface="Arial" panose="020B0604020202020204" pitchFamily="34" charset="0"/>
              </a:rPr>
              <a:t>lett</a:t>
            </a:r>
            <a:r>
              <a:rPr lang="it-IT" sz="1900" dirty="0">
                <a:solidFill>
                  <a:srgbClr val="004288"/>
                </a:solidFill>
                <a:latin typeface="Source Sans Pro" panose="020B0503030403020204" pitchFamily="34" charset="77"/>
                <a:cs typeface="Arial" panose="020B0604020202020204" pitchFamily="34" charset="0"/>
              </a:rPr>
              <a:t>. g), del </a:t>
            </a:r>
            <a:r>
              <a:rPr lang="it-IT" sz="1900" dirty="0" err="1">
                <a:solidFill>
                  <a:srgbClr val="004288"/>
                </a:solidFill>
                <a:latin typeface="Source Sans Pro" panose="020B0503030403020204" pitchFamily="34" charset="77"/>
                <a:cs typeface="Arial" panose="020B0604020202020204" pitchFamily="34" charset="0"/>
              </a:rPr>
              <a:t>Tuir</a:t>
            </a:r>
            <a:r>
              <a:rPr lang="it-IT" sz="1900" dirty="0">
                <a:solidFill>
                  <a:srgbClr val="004288"/>
                </a:solidFill>
                <a:latin typeface="Source Sans Pro" panose="020B0503030403020204" pitchFamily="34" charset="77"/>
                <a:cs typeface="Arial" panose="020B0604020202020204" pitchFamily="34" charset="0"/>
              </a:rPr>
              <a:t> non concorrono a formare il reddito il valore delle azioni offerte alla </a:t>
            </a:r>
            <a:r>
              <a:rPr lang="it-IT" sz="1900" u="sng" dirty="0">
                <a:solidFill>
                  <a:srgbClr val="4B92DB"/>
                </a:solidFill>
                <a:latin typeface="Source Sans Pro" panose="020B0503030403020204" pitchFamily="34" charset="77"/>
                <a:cs typeface="Arial" panose="020B0604020202020204" pitchFamily="34" charset="0"/>
              </a:rPr>
              <a:t>generalità dei dipendenti</a:t>
            </a:r>
            <a:r>
              <a:rPr lang="it-IT" sz="1900" dirty="0">
                <a:solidFill>
                  <a:srgbClr val="004288"/>
                </a:solidFill>
                <a:latin typeface="Source Sans Pro" panose="020B0503030403020204" pitchFamily="34" charset="77"/>
                <a:cs typeface="Arial" panose="020B0604020202020204" pitchFamily="34" charset="0"/>
              </a:rPr>
              <a:t>.</a:t>
            </a:r>
          </a:p>
          <a:p>
            <a:pPr algn="just">
              <a:lnSpc>
                <a:spcPct val="150000"/>
              </a:lnSpc>
              <a:defRPr/>
            </a:pPr>
            <a:endParaRPr lang="it-IT" sz="600" dirty="0">
              <a:solidFill>
                <a:srgbClr val="004288"/>
              </a:solidFill>
              <a:latin typeface="Source Sans Pro" panose="020B0503030403020204" pitchFamily="34" charset="77"/>
              <a:cs typeface="Arial" panose="020B0604020202020204" pitchFamily="34" charset="0"/>
            </a:endParaRPr>
          </a:p>
        </p:txBody>
      </p:sp>
      <p:sp>
        <p:nvSpPr>
          <p:cNvPr id="6" name="Freccia a pentagono 5">
            <a:extLst>
              <a:ext uri="{FF2B5EF4-FFF2-40B4-BE49-F238E27FC236}">
                <a16:creationId xmlns:a16="http://schemas.microsoft.com/office/drawing/2014/main" id="{CA86A900-BBC1-47D8-932F-EFB77FAAF9CD}"/>
              </a:ext>
            </a:extLst>
          </p:cNvPr>
          <p:cNvSpPr/>
          <p:nvPr/>
        </p:nvSpPr>
        <p:spPr>
          <a:xfrm>
            <a:off x="476250" y="1684497"/>
            <a:ext cx="372427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PIANI DI AZIONARIATO DIFFUSO</a:t>
            </a:r>
          </a:p>
        </p:txBody>
      </p:sp>
      <p:sp>
        <p:nvSpPr>
          <p:cNvPr id="7" name="Rettangolo 6">
            <a:extLst>
              <a:ext uri="{FF2B5EF4-FFF2-40B4-BE49-F238E27FC236}">
                <a16:creationId xmlns:a16="http://schemas.microsoft.com/office/drawing/2014/main" id="{C20B6198-5D16-41B2-8E75-E07CB376A66E}"/>
              </a:ext>
            </a:extLst>
          </p:cNvPr>
          <p:cNvSpPr/>
          <p:nvPr/>
        </p:nvSpPr>
        <p:spPr>
          <a:xfrm>
            <a:off x="1543285" y="380783"/>
            <a:ext cx="437805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diffuso</a:t>
            </a:r>
          </a:p>
        </p:txBody>
      </p:sp>
      <p:pic>
        <p:nvPicPr>
          <p:cNvPr id="8" name="Elemento grafico 7" descr="Contratto">
            <a:extLst>
              <a:ext uri="{FF2B5EF4-FFF2-40B4-BE49-F238E27FC236}">
                <a16:creationId xmlns:a16="http://schemas.microsoft.com/office/drawing/2014/main" id="{3DC3107C-D0B0-4996-AA11-94D4CA8BB3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9085" y="238125"/>
            <a:ext cx="914400" cy="914400"/>
          </a:xfrm>
          <a:prstGeom prst="rect">
            <a:avLst/>
          </a:prstGeom>
        </p:spPr>
      </p:pic>
      <p:sp>
        <p:nvSpPr>
          <p:cNvPr id="9" name="Segnaposto numero diapositiva 1">
            <a:extLst>
              <a:ext uri="{FF2B5EF4-FFF2-40B4-BE49-F238E27FC236}">
                <a16:creationId xmlns:a16="http://schemas.microsoft.com/office/drawing/2014/main" id="{2110B84C-5330-404F-8B8F-250876DA5718}"/>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41</a:t>
            </a:fld>
            <a:endParaRPr lang="it-IT" dirty="0"/>
          </a:p>
        </p:txBody>
      </p:sp>
      <p:sp>
        <p:nvSpPr>
          <p:cNvPr id="3" name="Rettangolo 2">
            <a:extLst>
              <a:ext uri="{FF2B5EF4-FFF2-40B4-BE49-F238E27FC236}">
                <a16:creationId xmlns:a16="http://schemas.microsoft.com/office/drawing/2014/main" id="{902FDEDE-3B07-46FF-A2CE-97DDE7726FCE}"/>
              </a:ext>
            </a:extLst>
          </p:cNvPr>
          <p:cNvSpPr/>
          <p:nvPr/>
        </p:nvSpPr>
        <p:spPr>
          <a:xfrm>
            <a:off x="476250" y="3702395"/>
            <a:ext cx="11125200" cy="2126095"/>
          </a:xfrm>
          <a:prstGeom prst="rect">
            <a:avLst/>
          </a:prstGeom>
        </p:spPr>
        <p:txBody>
          <a:bodyPr wrap="square">
            <a:spAutoFit/>
          </a:bodyPr>
          <a:lstStyle/>
          <a:p>
            <a:pPr algn="just">
              <a:lnSpc>
                <a:spcPct val="150000"/>
              </a:lnSpc>
              <a:defRPr/>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buFont typeface="Arial" panose="020B0604020202020204" pitchFamily="34" charset="0"/>
              <a:buChar char="•"/>
              <a:defRPr/>
            </a:pPr>
            <a:r>
              <a:rPr lang="it-IT" dirty="0">
                <a:solidFill>
                  <a:srgbClr val="004288"/>
                </a:solidFill>
                <a:latin typeface="Source Sans Pro" panose="020B0503030403020204" pitchFamily="34" charset="77"/>
                <a:cs typeface="Arial" panose="020B0604020202020204" pitchFamily="34" charset="0"/>
              </a:rPr>
              <a:t>abbiano un valore complessivamente non superiore ad euro </a:t>
            </a:r>
            <a:r>
              <a:rPr lang="it-IT" u="sng" dirty="0">
                <a:solidFill>
                  <a:srgbClr val="4B92DB"/>
                </a:solidFill>
                <a:latin typeface="Source Sans Pro" panose="020B0503030403020204" pitchFamily="34" charset="77"/>
                <a:cs typeface="Arial" panose="020B0604020202020204" pitchFamily="34" charset="0"/>
              </a:rPr>
              <a:t>2.065,83 per ciascun periodo di imposta</a:t>
            </a:r>
            <a:r>
              <a:rPr lang="it-IT" dirty="0">
                <a:solidFill>
                  <a:srgbClr val="004288"/>
                </a:solidFill>
                <a:latin typeface="Source Sans Pro" panose="020B0503030403020204" pitchFamily="34" charset="77"/>
                <a:cs typeface="Arial" panose="020B0604020202020204" pitchFamily="34" charset="0"/>
              </a:rPr>
              <a:t>; superata tale soglia, la sola eccedenza è assoggettata ad imposizione;</a:t>
            </a:r>
          </a:p>
          <a:p>
            <a:pPr marL="171450" indent="-171450" algn="just">
              <a:lnSpc>
                <a:spcPct val="150000"/>
              </a:lnSpc>
              <a:buFont typeface="Arial" panose="020B0604020202020204" pitchFamily="34" charset="0"/>
              <a:buChar char="•"/>
              <a:defRPr/>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50000"/>
              </a:lnSpc>
              <a:buFont typeface="Arial" panose="020B0604020202020204" pitchFamily="34" charset="0"/>
              <a:buChar char="•"/>
              <a:defRPr/>
            </a:pPr>
            <a:r>
              <a:rPr lang="it-IT" dirty="0">
                <a:solidFill>
                  <a:srgbClr val="004288"/>
                </a:solidFill>
                <a:latin typeface="Source Sans Pro" panose="020B0503030403020204" pitchFamily="34" charset="77"/>
                <a:cs typeface="Arial" panose="020B0604020202020204" pitchFamily="34" charset="0"/>
              </a:rPr>
              <a:t>non siano riacquistate dalla società emittente o dal datore di lavoro;</a:t>
            </a:r>
          </a:p>
          <a:p>
            <a:pPr marL="171450" indent="-171450" algn="just">
              <a:lnSpc>
                <a:spcPct val="150000"/>
              </a:lnSpc>
              <a:buFont typeface="Arial" panose="020B0604020202020204" pitchFamily="34" charset="0"/>
              <a:buChar char="•"/>
              <a:defRPr/>
            </a:pPr>
            <a:endParaRPr lang="it-IT" sz="1000" dirty="0">
              <a:solidFill>
                <a:srgbClr val="004288"/>
              </a:solidFill>
              <a:latin typeface="Source Sans Pro" panose="020B0503030403020204" pitchFamily="34" charset="77"/>
              <a:cs typeface="Arial" panose="020B0604020202020204" pitchFamily="34" charset="0"/>
            </a:endParaRPr>
          </a:p>
          <a:p>
            <a:pPr marL="285750" indent="-285750" algn="just">
              <a:lnSpc>
                <a:spcPct val="150000"/>
              </a:lnSpc>
              <a:buFont typeface="Arial" panose="020B0604020202020204" pitchFamily="34" charset="0"/>
              <a:buChar char="•"/>
              <a:defRPr/>
            </a:pPr>
            <a:r>
              <a:rPr lang="it-IT" dirty="0">
                <a:solidFill>
                  <a:srgbClr val="004288"/>
                </a:solidFill>
                <a:latin typeface="Source Sans Pro" panose="020B0503030403020204" pitchFamily="34" charset="77"/>
                <a:cs typeface="Arial" panose="020B0604020202020204" pitchFamily="34" charset="0"/>
              </a:rPr>
              <a:t>non siano cedute prima che siano trascorsi almeno tre anni dalla assegnazione.</a:t>
            </a:r>
          </a:p>
        </p:txBody>
      </p:sp>
      <p:pic>
        <p:nvPicPr>
          <p:cNvPr id="11" name="Elemento grafico 10" descr="Riproduci">
            <a:extLst>
              <a:ext uri="{FF2B5EF4-FFF2-40B4-BE49-F238E27FC236}">
                <a16:creationId xmlns:a16="http://schemas.microsoft.com/office/drawing/2014/main" id="{FD7BCAB7-1203-47FF-BD0E-C930C859960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0733" y="3560634"/>
            <a:ext cx="236083" cy="236083"/>
          </a:xfrm>
          <a:prstGeom prst="rect">
            <a:avLst/>
          </a:prstGeom>
        </p:spPr>
      </p:pic>
      <p:sp>
        <p:nvSpPr>
          <p:cNvPr id="12" name="Rettangolo 11">
            <a:extLst>
              <a:ext uri="{FF2B5EF4-FFF2-40B4-BE49-F238E27FC236}">
                <a16:creationId xmlns:a16="http://schemas.microsoft.com/office/drawing/2014/main" id="{73E2E111-8A08-4825-A1A1-7B538D1FBF10}"/>
              </a:ext>
            </a:extLst>
          </p:cNvPr>
          <p:cNvSpPr/>
          <p:nvPr/>
        </p:nvSpPr>
        <p:spPr>
          <a:xfrm>
            <a:off x="826633" y="3483086"/>
            <a:ext cx="6096000" cy="369332"/>
          </a:xfrm>
          <a:prstGeom prst="rect">
            <a:avLst/>
          </a:prstGeom>
        </p:spPr>
        <p:txBody>
          <a:bodyPr>
            <a:spAutoFit/>
          </a:bodyPr>
          <a:lstStyle/>
          <a:p>
            <a:r>
              <a:rPr lang="it-IT" b="1" dirty="0">
                <a:solidFill>
                  <a:srgbClr val="004288"/>
                </a:solidFill>
                <a:latin typeface="Source Sans Pro" panose="020B0503030403020204" pitchFamily="34" charset="77"/>
              </a:rPr>
              <a:t>Condizioni:</a:t>
            </a:r>
          </a:p>
        </p:txBody>
      </p:sp>
      <p:sp>
        <p:nvSpPr>
          <p:cNvPr id="13" name="Rettangolo 12">
            <a:extLst>
              <a:ext uri="{FF2B5EF4-FFF2-40B4-BE49-F238E27FC236}">
                <a16:creationId xmlns:a16="http://schemas.microsoft.com/office/drawing/2014/main" id="{7B45287E-C7CF-45A3-A20D-DE5D6F0B491C}"/>
              </a:ext>
            </a:extLst>
          </p:cNvPr>
          <p:cNvSpPr/>
          <p:nvPr/>
        </p:nvSpPr>
        <p:spPr>
          <a:xfrm>
            <a:off x="1602276" y="797409"/>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ART. 51 COMMA 2 LETT. 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15E80337-26C4-482A-8787-CD01F0E1C704}"/>
              </a:ext>
            </a:extLst>
          </p:cNvPr>
          <p:cNvSpPr/>
          <p:nvPr/>
        </p:nvSpPr>
        <p:spPr>
          <a:xfrm>
            <a:off x="4740964" y="1482313"/>
            <a:ext cx="7012133" cy="4478149"/>
          </a:xfrm>
          <a:prstGeom prst="rect">
            <a:avLst/>
          </a:prstGeom>
        </p:spPr>
        <p:txBody>
          <a:bodyPr wrap="square">
            <a:spAutoFit/>
          </a:bodyPr>
          <a:lstStyle/>
          <a:p>
            <a:pPr algn="just">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L’agevolazione spetta per le azioni, </a:t>
            </a:r>
            <a:r>
              <a:rPr lang="it-IT" sz="1900" u="sng" dirty="0">
                <a:solidFill>
                  <a:srgbClr val="4B92DB"/>
                </a:solidFill>
                <a:latin typeface="Source Sans Pro" panose="020B0503030403020204" pitchFamily="34" charset="77"/>
                <a:cs typeface="Arial" panose="020B0604020202020204" pitchFamily="34" charset="0"/>
              </a:rPr>
              <a:t>nuove o già in circolazione</a:t>
            </a:r>
            <a:r>
              <a:rPr lang="it-IT" sz="1900" dirty="0">
                <a:solidFill>
                  <a:srgbClr val="004288"/>
                </a:solidFill>
                <a:latin typeface="Source Sans Pro" panose="020B0503030403020204" pitchFamily="34" charset="77"/>
                <a:cs typeface="Arial" panose="020B0604020202020204" pitchFamily="34" charset="0"/>
              </a:rPr>
              <a:t>, emesse dall’impresa datrice di lavoro o da altre società del gruppo;</a:t>
            </a:r>
          </a:p>
          <a:p>
            <a:pPr marL="342900" indent="-342900" algn="just">
              <a:buFont typeface="Arial" panose="020B0604020202020204" pitchFamily="34" charset="0"/>
              <a:buChar char="•"/>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dall’offerta delle azioni non possono essere esclusi i lavoratori part time (risoluzione n. 3/2002);</a:t>
            </a:r>
          </a:p>
          <a:p>
            <a:pPr marL="342900" indent="-342900" algn="just">
              <a:buFont typeface="Arial" panose="020B0604020202020204" pitchFamily="34" charset="0"/>
              <a:buChar char="•"/>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possono essere esclusi i lavoratori che abbiano preso servizio da poco tempo in azienda, in quanto non ancora inseriti funzionalmente nell’impresa (risoluzione n. 129/004);</a:t>
            </a:r>
          </a:p>
          <a:p>
            <a:pPr marL="342900" indent="-342900" algn="just">
              <a:buFont typeface="Arial" panose="020B0604020202020204" pitchFamily="34" charset="0"/>
              <a:buChar char="•"/>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ai fini della verifica del rispetto della condizione temporale dei tre anni e nel caso di assegnazioni in più anni si applica il </a:t>
            </a:r>
            <a:r>
              <a:rPr lang="it-IT" sz="1900" u="sng" dirty="0">
                <a:solidFill>
                  <a:srgbClr val="4B92DB"/>
                </a:solidFill>
                <a:latin typeface="Source Sans Pro" panose="020B0503030403020204" pitchFamily="34" charset="77"/>
                <a:cs typeface="Arial" panose="020B0604020202020204" pitchFamily="34" charset="0"/>
              </a:rPr>
              <a:t>criterio FIFO</a:t>
            </a:r>
            <a:r>
              <a:rPr lang="it-IT" sz="1900" dirty="0">
                <a:solidFill>
                  <a:srgbClr val="004288"/>
                </a:solidFill>
                <a:latin typeface="Source Sans Pro" panose="020B0503030403020204" pitchFamily="34" charset="77"/>
                <a:cs typeface="Arial" panose="020B0604020202020204" pitchFamily="34" charset="0"/>
              </a:rPr>
              <a:t> (risoluzione n. 186/2002).</a:t>
            </a:r>
          </a:p>
        </p:txBody>
      </p:sp>
      <p:sp>
        <p:nvSpPr>
          <p:cNvPr id="6" name="Freccia a pentagono 5">
            <a:extLst>
              <a:ext uri="{FF2B5EF4-FFF2-40B4-BE49-F238E27FC236}">
                <a16:creationId xmlns:a16="http://schemas.microsoft.com/office/drawing/2014/main" id="{CA48459D-B6FE-44CA-9321-F11F2A302CF8}"/>
              </a:ext>
            </a:extLst>
          </p:cNvPr>
          <p:cNvSpPr/>
          <p:nvPr/>
        </p:nvSpPr>
        <p:spPr>
          <a:xfrm>
            <a:off x="438903" y="2053901"/>
            <a:ext cx="372427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PIANI DI AZIONARIATO DIFFUSO</a:t>
            </a:r>
          </a:p>
        </p:txBody>
      </p:sp>
      <p:sp>
        <p:nvSpPr>
          <p:cNvPr id="7" name="Rettangolo 6">
            <a:extLst>
              <a:ext uri="{FF2B5EF4-FFF2-40B4-BE49-F238E27FC236}">
                <a16:creationId xmlns:a16="http://schemas.microsoft.com/office/drawing/2014/main" id="{E183C49F-E076-4A99-AC89-BC00768DD0E9}"/>
              </a:ext>
            </a:extLst>
          </p:cNvPr>
          <p:cNvSpPr/>
          <p:nvPr/>
        </p:nvSpPr>
        <p:spPr>
          <a:xfrm>
            <a:off x="1384258" y="380783"/>
            <a:ext cx="437805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diffuso</a:t>
            </a:r>
          </a:p>
        </p:txBody>
      </p:sp>
      <p:pic>
        <p:nvPicPr>
          <p:cNvPr id="8" name="Elemento grafico 7" descr="Contratto">
            <a:extLst>
              <a:ext uri="{FF2B5EF4-FFF2-40B4-BE49-F238E27FC236}">
                <a16:creationId xmlns:a16="http://schemas.microsoft.com/office/drawing/2014/main" id="{DA933A5C-1792-4F20-B815-08D21BE0B4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9754" y="185193"/>
            <a:ext cx="914400" cy="914400"/>
          </a:xfrm>
          <a:prstGeom prst="rect">
            <a:avLst/>
          </a:prstGeom>
        </p:spPr>
      </p:pic>
      <p:sp>
        <p:nvSpPr>
          <p:cNvPr id="9" name="Segnaposto numero diapositiva 1">
            <a:extLst>
              <a:ext uri="{FF2B5EF4-FFF2-40B4-BE49-F238E27FC236}">
                <a16:creationId xmlns:a16="http://schemas.microsoft.com/office/drawing/2014/main" id="{A7423D3E-4328-4BDB-9A91-9DA29669A557}"/>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42</a:t>
            </a:fld>
            <a:endParaRPr lang="it-IT" dirty="0"/>
          </a:p>
        </p:txBody>
      </p:sp>
      <p:sp>
        <p:nvSpPr>
          <p:cNvPr id="10" name="Rettangolo 9">
            <a:extLst>
              <a:ext uri="{FF2B5EF4-FFF2-40B4-BE49-F238E27FC236}">
                <a16:creationId xmlns:a16="http://schemas.microsoft.com/office/drawing/2014/main" id="{F33B1FDF-836F-4AD6-BFB4-17A0CD4E65DC}"/>
              </a:ext>
            </a:extLst>
          </p:cNvPr>
          <p:cNvSpPr/>
          <p:nvPr/>
        </p:nvSpPr>
        <p:spPr>
          <a:xfrm>
            <a:off x="1384258" y="825139"/>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ART. 51 COMMA 2 LETT. G)</a:t>
            </a:r>
          </a:p>
        </p:txBody>
      </p:sp>
    </p:spTree>
    <p:extLst>
      <p:ext uri="{BB962C8B-B14F-4D97-AF65-F5344CB8AC3E}">
        <p14:creationId xmlns:p14="http://schemas.microsoft.com/office/powerpoint/2010/main" val="439063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15E80337-26C4-482A-8787-CD01F0E1C704}"/>
              </a:ext>
            </a:extLst>
          </p:cNvPr>
          <p:cNvSpPr/>
          <p:nvPr/>
        </p:nvSpPr>
        <p:spPr>
          <a:xfrm>
            <a:off x="4621695" y="1400234"/>
            <a:ext cx="6756615" cy="2723823"/>
          </a:xfrm>
          <a:prstGeom prst="rect">
            <a:avLst/>
          </a:prstGeom>
        </p:spPr>
        <p:txBody>
          <a:bodyPr wrap="square">
            <a:spAutoFit/>
          </a:bodyPr>
          <a:lstStyle/>
          <a:p>
            <a:pPr algn="just">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L’importo corrispondente alla differenza tra il valore delle azioni, ridotto dell’importo di </a:t>
            </a:r>
            <a:r>
              <a:rPr lang="it-IT" sz="1900" u="sng" dirty="0">
                <a:solidFill>
                  <a:srgbClr val="4B92DB"/>
                </a:solidFill>
                <a:latin typeface="Source Sans Pro" panose="020B0503030403020204" pitchFamily="34" charset="77"/>
                <a:cs typeface="Arial" panose="020B0604020202020204" pitchFamily="34" charset="0"/>
              </a:rPr>
              <a:t>2.065,83 euro</a:t>
            </a:r>
            <a:r>
              <a:rPr lang="it-IT" sz="1900" dirty="0">
                <a:solidFill>
                  <a:srgbClr val="004288"/>
                </a:solidFill>
                <a:latin typeface="Source Sans Pro" panose="020B0503030403020204" pitchFamily="34" charset="77"/>
                <a:cs typeface="Arial" panose="020B0604020202020204" pitchFamily="34" charset="0"/>
              </a:rPr>
              <a:t>, e l’eventuale importo pagato dal dipendente  concorre alla formazione del reddito;</a:t>
            </a:r>
          </a:p>
          <a:p>
            <a:pPr marL="342900" indent="-342900" algn="just">
              <a:buFont typeface="Arial" panose="020B0604020202020204" pitchFamily="34" charset="0"/>
              <a:buChar char="•"/>
              <a:defRPr/>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buFont typeface="Arial" panose="020B0604020202020204" pitchFamily="34" charset="0"/>
              <a:buChar char="•"/>
              <a:defRPr/>
            </a:pPr>
            <a:r>
              <a:rPr lang="it-IT" sz="1900" dirty="0">
                <a:solidFill>
                  <a:srgbClr val="004288"/>
                </a:solidFill>
                <a:latin typeface="Source Sans Pro" panose="020B0503030403020204" pitchFamily="34" charset="77"/>
                <a:cs typeface="Arial" panose="020B0604020202020204" pitchFamily="34" charset="0"/>
              </a:rPr>
              <a:t>Il valore delle azioni dovrà essere determinato in base al </a:t>
            </a:r>
            <a:r>
              <a:rPr lang="it-IT" sz="1900" u="sng" dirty="0">
                <a:solidFill>
                  <a:srgbClr val="4B92DB"/>
                </a:solidFill>
                <a:latin typeface="Source Sans Pro" panose="020B0503030403020204" pitchFamily="34" charset="77"/>
                <a:cs typeface="Arial" panose="020B0604020202020204" pitchFamily="34" charset="0"/>
              </a:rPr>
              <a:t>«valore normale»</a:t>
            </a:r>
            <a:r>
              <a:rPr lang="it-IT" sz="1900" dirty="0">
                <a:solidFill>
                  <a:srgbClr val="4B92DB"/>
                </a:solidFill>
                <a:latin typeface="Source Sans Pro" panose="020B0503030403020204" pitchFamily="34" charset="77"/>
                <a:cs typeface="Arial" panose="020B0604020202020204" pitchFamily="34" charset="0"/>
              </a:rPr>
              <a:t> </a:t>
            </a:r>
            <a:r>
              <a:rPr lang="it-IT" sz="1900" dirty="0">
                <a:solidFill>
                  <a:srgbClr val="004288"/>
                </a:solidFill>
                <a:latin typeface="Source Sans Pro" panose="020B0503030403020204" pitchFamily="34" charset="77"/>
                <a:cs typeface="Arial" panose="020B0604020202020204" pitchFamily="34" charset="0"/>
              </a:rPr>
              <a:t>secondo i criteri dettati dall’articolo 9, comma 4, del TUIR.</a:t>
            </a:r>
          </a:p>
        </p:txBody>
      </p:sp>
      <p:sp>
        <p:nvSpPr>
          <p:cNvPr id="6" name="Freccia a pentagono 5">
            <a:extLst>
              <a:ext uri="{FF2B5EF4-FFF2-40B4-BE49-F238E27FC236}">
                <a16:creationId xmlns:a16="http://schemas.microsoft.com/office/drawing/2014/main" id="{CA48459D-B6FE-44CA-9321-F11F2A302CF8}"/>
              </a:ext>
            </a:extLst>
          </p:cNvPr>
          <p:cNvSpPr/>
          <p:nvPr/>
        </p:nvSpPr>
        <p:spPr>
          <a:xfrm>
            <a:off x="528355" y="2173170"/>
            <a:ext cx="372427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VALORE DELLE AZIONI</a:t>
            </a:r>
          </a:p>
        </p:txBody>
      </p:sp>
      <p:sp>
        <p:nvSpPr>
          <p:cNvPr id="7" name="Rettangolo 6">
            <a:extLst>
              <a:ext uri="{FF2B5EF4-FFF2-40B4-BE49-F238E27FC236}">
                <a16:creationId xmlns:a16="http://schemas.microsoft.com/office/drawing/2014/main" id="{E183C49F-E076-4A99-AC89-BC00768DD0E9}"/>
              </a:ext>
            </a:extLst>
          </p:cNvPr>
          <p:cNvSpPr/>
          <p:nvPr/>
        </p:nvSpPr>
        <p:spPr>
          <a:xfrm>
            <a:off x="1384258" y="380783"/>
            <a:ext cx="437805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diffuso</a:t>
            </a:r>
          </a:p>
        </p:txBody>
      </p:sp>
      <p:pic>
        <p:nvPicPr>
          <p:cNvPr id="8" name="Elemento grafico 7" descr="Contratto">
            <a:extLst>
              <a:ext uri="{FF2B5EF4-FFF2-40B4-BE49-F238E27FC236}">
                <a16:creationId xmlns:a16="http://schemas.microsoft.com/office/drawing/2014/main" id="{DA933A5C-1792-4F20-B815-08D21BE0B4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9754" y="185193"/>
            <a:ext cx="914400" cy="914400"/>
          </a:xfrm>
          <a:prstGeom prst="rect">
            <a:avLst/>
          </a:prstGeom>
        </p:spPr>
      </p:pic>
      <p:sp>
        <p:nvSpPr>
          <p:cNvPr id="9" name="Segnaposto numero diapositiva 1">
            <a:extLst>
              <a:ext uri="{FF2B5EF4-FFF2-40B4-BE49-F238E27FC236}">
                <a16:creationId xmlns:a16="http://schemas.microsoft.com/office/drawing/2014/main" id="{A7423D3E-4328-4BDB-9A91-9DA29669A557}"/>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43</a:t>
            </a:fld>
            <a:endParaRPr lang="it-IT" dirty="0"/>
          </a:p>
        </p:txBody>
      </p:sp>
      <p:sp>
        <p:nvSpPr>
          <p:cNvPr id="12" name="Rettangolo 11">
            <a:extLst>
              <a:ext uri="{FF2B5EF4-FFF2-40B4-BE49-F238E27FC236}">
                <a16:creationId xmlns:a16="http://schemas.microsoft.com/office/drawing/2014/main" id="{151621BB-F5F1-49D6-8AFB-727B78032707}"/>
              </a:ext>
            </a:extLst>
          </p:cNvPr>
          <p:cNvSpPr/>
          <p:nvPr/>
        </p:nvSpPr>
        <p:spPr>
          <a:xfrm>
            <a:off x="1384258" y="792078"/>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ART. 51 COMMA 2 LETT. 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15E80337-26C4-482A-8787-CD01F0E1C704}"/>
              </a:ext>
            </a:extLst>
          </p:cNvPr>
          <p:cNvSpPr/>
          <p:nvPr/>
        </p:nvSpPr>
        <p:spPr>
          <a:xfrm>
            <a:off x="4711148" y="1241433"/>
            <a:ext cx="7022071" cy="5278368"/>
          </a:xfrm>
          <a:prstGeom prst="rect">
            <a:avLst/>
          </a:prstGeom>
        </p:spPr>
        <p:txBody>
          <a:bodyPr wrap="square">
            <a:spAutoFit/>
          </a:bodyPr>
          <a:lstStyle/>
          <a:p>
            <a:pPr algn="just">
              <a:defRPr/>
            </a:pPr>
            <a:endParaRPr lang="it-IT" sz="1900" dirty="0">
              <a:solidFill>
                <a:srgbClr val="004288"/>
              </a:solidFill>
              <a:latin typeface="Source Sans Pro" panose="020B0503030403020204" pitchFamily="34" charset="77"/>
              <a:cs typeface="Arial" panose="020B0604020202020204" pitchFamily="34" charset="0"/>
            </a:endParaRPr>
          </a:p>
          <a:p>
            <a:pPr algn="just"/>
            <a:r>
              <a:rPr lang="it-IT" sz="1900" dirty="0">
                <a:solidFill>
                  <a:srgbClr val="004288"/>
                </a:solidFill>
              </a:rPr>
              <a:t>Il valore normale è determinato:</a:t>
            </a:r>
          </a:p>
          <a:p>
            <a:pPr algn="just"/>
            <a:endParaRPr lang="it-IT" sz="1100" dirty="0">
              <a:solidFill>
                <a:srgbClr val="004288"/>
              </a:solidFill>
            </a:endParaRPr>
          </a:p>
          <a:p>
            <a:pPr marL="457200" indent="-457200" algn="just">
              <a:buAutoNum type="alphaLcParenR"/>
            </a:pPr>
            <a:r>
              <a:rPr lang="it-IT" sz="1900" dirty="0">
                <a:solidFill>
                  <a:srgbClr val="004288"/>
                </a:solidFill>
              </a:rPr>
              <a:t>per le azioni, obbligazioni e altri titoli negoziati in mercati regolamentati italiani o esteri, in base alla </a:t>
            </a:r>
            <a:r>
              <a:rPr lang="it-IT" sz="1900" u="sng" dirty="0">
                <a:solidFill>
                  <a:srgbClr val="4B92DB"/>
                </a:solidFill>
              </a:rPr>
              <a:t>media aritmetica dei prezzi rilevati nell'ultimo mese</a:t>
            </a:r>
            <a:r>
              <a:rPr lang="it-IT" sz="1900" dirty="0">
                <a:solidFill>
                  <a:srgbClr val="004288"/>
                </a:solidFill>
              </a:rPr>
              <a:t>;</a:t>
            </a:r>
          </a:p>
          <a:p>
            <a:pPr marL="457200" indent="-457200" algn="just">
              <a:buAutoNum type="alphaLcParenR"/>
            </a:pPr>
            <a:endParaRPr lang="it-IT" sz="1100" dirty="0">
              <a:solidFill>
                <a:srgbClr val="004288"/>
              </a:solidFill>
            </a:endParaRPr>
          </a:p>
          <a:p>
            <a:pPr marL="457200" indent="-457200" algn="just">
              <a:buAutoNum type="alphaLcParenR"/>
            </a:pPr>
            <a:r>
              <a:rPr lang="it-IT" sz="1900" dirty="0">
                <a:solidFill>
                  <a:srgbClr val="004288"/>
                </a:solidFill>
              </a:rPr>
              <a:t>per le quote di società non azionarie o per le quote di partecipazione al capitale di enti diversi dalle società, in proporzione al valore del patrimonio netto </a:t>
            </a:r>
          </a:p>
          <a:p>
            <a:pPr marL="457200" indent="-457200" algn="just">
              <a:buAutoNum type="alphaLcParenR"/>
            </a:pPr>
            <a:endParaRPr lang="it-IT" sz="1050" dirty="0">
              <a:solidFill>
                <a:srgbClr val="004288"/>
              </a:solidFill>
            </a:endParaRPr>
          </a:p>
          <a:p>
            <a:pPr marL="457200" indent="-457200" algn="just">
              <a:buAutoNum type="alphaLcParenR"/>
            </a:pPr>
            <a:r>
              <a:rPr lang="it-IT" sz="1900" dirty="0">
                <a:solidFill>
                  <a:srgbClr val="004288"/>
                </a:solidFill>
              </a:rPr>
              <a:t>per le società o enti di nuova costituzione in base all'ammontare complessivo dei conferimenti;</a:t>
            </a:r>
          </a:p>
          <a:p>
            <a:pPr marL="457200" indent="-457200" algn="just">
              <a:buAutoNum type="alphaLcParenR"/>
            </a:pPr>
            <a:endParaRPr lang="it-IT" sz="1100" dirty="0">
              <a:solidFill>
                <a:srgbClr val="004288"/>
              </a:solidFill>
            </a:endParaRPr>
          </a:p>
          <a:p>
            <a:pPr marL="457200" indent="-457200" algn="just">
              <a:buAutoNum type="alphaLcParenR"/>
            </a:pPr>
            <a:r>
              <a:rPr lang="it-IT" sz="1900" dirty="0">
                <a:solidFill>
                  <a:srgbClr val="004288"/>
                </a:solidFill>
              </a:rPr>
              <a:t>per le obbligazioni e gli altri titoli diversi da quelli indicati alle lettere a) e b), comparativamente al valore normale dei titoli aventi analoghe caratteristiche negoziati in mercati regolamentati italiani o esteri e, in mancanza, in base ad altri elementi determinabili in modo obiettivo.</a:t>
            </a:r>
          </a:p>
        </p:txBody>
      </p:sp>
      <p:sp>
        <p:nvSpPr>
          <p:cNvPr id="6" name="Freccia a pentagono 5">
            <a:extLst>
              <a:ext uri="{FF2B5EF4-FFF2-40B4-BE49-F238E27FC236}">
                <a16:creationId xmlns:a16="http://schemas.microsoft.com/office/drawing/2014/main" id="{CA48459D-B6FE-44CA-9321-F11F2A302CF8}"/>
              </a:ext>
            </a:extLst>
          </p:cNvPr>
          <p:cNvSpPr/>
          <p:nvPr/>
        </p:nvSpPr>
        <p:spPr>
          <a:xfrm>
            <a:off x="458781" y="1964448"/>
            <a:ext cx="3724275" cy="885564"/>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IL VALORE NORMALE</a:t>
            </a:r>
          </a:p>
        </p:txBody>
      </p:sp>
      <p:sp>
        <p:nvSpPr>
          <p:cNvPr id="7" name="Rettangolo 6">
            <a:extLst>
              <a:ext uri="{FF2B5EF4-FFF2-40B4-BE49-F238E27FC236}">
                <a16:creationId xmlns:a16="http://schemas.microsoft.com/office/drawing/2014/main" id="{E183C49F-E076-4A99-AC89-BC00768DD0E9}"/>
              </a:ext>
            </a:extLst>
          </p:cNvPr>
          <p:cNvSpPr/>
          <p:nvPr/>
        </p:nvSpPr>
        <p:spPr>
          <a:xfrm>
            <a:off x="1384258" y="380783"/>
            <a:ext cx="4378058"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Piani di azionariato diffuso</a:t>
            </a:r>
          </a:p>
        </p:txBody>
      </p:sp>
      <p:pic>
        <p:nvPicPr>
          <p:cNvPr id="8" name="Elemento grafico 7" descr="Contratto">
            <a:extLst>
              <a:ext uri="{FF2B5EF4-FFF2-40B4-BE49-F238E27FC236}">
                <a16:creationId xmlns:a16="http://schemas.microsoft.com/office/drawing/2014/main" id="{DA933A5C-1792-4F20-B815-08D21BE0B4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9754" y="185193"/>
            <a:ext cx="914400" cy="914400"/>
          </a:xfrm>
          <a:prstGeom prst="rect">
            <a:avLst/>
          </a:prstGeom>
        </p:spPr>
      </p:pic>
      <p:sp>
        <p:nvSpPr>
          <p:cNvPr id="9" name="Segnaposto numero diapositiva 1">
            <a:extLst>
              <a:ext uri="{FF2B5EF4-FFF2-40B4-BE49-F238E27FC236}">
                <a16:creationId xmlns:a16="http://schemas.microsoft.com/office/drawing/2014/main" id="{A7423D3E-4328-4BDB-9A91-9DA29669A557}"/>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44</a:t>
            </a:fld>
            <a:endParaRPr lang="it-IT" dirty="0"/>
          </a:p>
        </p:txBody>
      </p:sp>
      <p:sp>
        <p:nvSpPr>
          <p:cNvPr id="10" name="Rettangolo 9">
            <a:extLst>
              <a:ext uri="{FF2B5EF4-FFF2-40B4-BE49-F238E27FC236}">
                <a16:creationId xmlns:a16="http://schemas.microsoft.com/office/drawing/2014/main" id="{A24ECD1A-071B-4655-BB27-BE4BA68163DF}"/>
              </a:ext>
            </a:extLst>
          </p:cNvPr>
          <p:cNvSpPr/>
          <p:nvPr/>
        </p:nvSpPr>
        <p:spPr>
          <a:xfrm>
            <a:off x="1384258" y="797726"/>
            <a:ext cx="363525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it-IT" sz="1100" b="1" dirty="0">
                <a:solidFill>
                  <a:srgbClr val="4B92DB"/>
                </a:solidFill>
                <a:latin typeface="Arial" panose="020B0604020202020204" pitchFamily="34" charset="0"/>
                <a:cs typeface="Arial" panose="020B0604020202020204" pitchFamily="34" charset="0"/>
              </a:rPr>
              <a:t>ART. 9 COMMA 4</a:t>
            </a:r>
          </a:p>
        </p:txBody>
      </p:sp>
    </p:spTree>
    <p:extLst>
      <p:ext uri="{BB962C8B-B14F-4D97-AF65-F5344CB8AC3E}">
        <p14:creationId xmlns:p14="http://schemas.microsoft.com/office/powerpoint/2010/main" val="7385528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2">
            <a:lumMod val="75000"/>
            <a:alpha val="98000"/>
          </a:schemeClr>
        </a:solidFill>
        <a:effectLst/>
      </p:bgPr>
    </p:bg>
    <p:spTree>
      <p:nvGrpSpPr>
        <p:cNvPr id="1" name=""/>
        <p:cNvGrpSpPr/>
        <p:nvPr/>
      </p:nvGrpSpPr>
      <p:grpSpPr>
        <a:xfrm>
          <a:off x="0" y="0"/>
          <a:ext cx="0" cy="0"/>
          <a:chOff x="0" y="0"/>
          <a:chExt cx="0" cy="0"/>
        </a:xfrm>
      </p:grpSpPr>
      <p:sp>
        <p:nvSpPr>
          <p:cNvPr id="140290" name="Rettangolo 1">
            <a:extLst>
              <a:ext uri="{FF2B5EF4-FFF2-40B4-BE49-F238E27FC236}">
                <a16:creationId xmlns:a16="http://schemas.microsoft.com/office/drawing/2014/main" id="{2A91C67A-D087-477F-BE9E-0C87ECBFD95F}"/>
              </a:ext>
            </a:extLst>
          </p:cNvPr>
          <p:cNvSpPr>
            <a:spLocks noChangeArrowheads="1"/>
          </p:cNvSpPr>
          <p:nvPr/>
        </p:nvSpPr>
        <p:spPr bwMode="auto">
          <a:xfrm>
            <a:off x="2207348" y="2572472"/>
            <a:ext cx="73453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ts val="600"/>
              </a:spcAft>
            </a:pPr>
            <a:r>
              <a:rPr lang="it-IT" altLang="it-IT" sz="2800" dirty="0">
                <a:solidFill>
                  <a:srgbClr val="FFFFFF"/>
                </a:solidFill>
                <a:cs typeface="Arial" panose="020B0604020202020204" pitchFamily="34" charset="0"/>
              </a:rPr>
              <a:t>Grazie per l’attenzione!</a:t>
            </a:r>
          </a:p>
        </p:txBody>
      </p:sp>
      <p:sp>
        <p:nvSpPr>
          <p:cNvPr id="3" name="Rettangolo 1">
            <a:extLst>
              <a:ext uri="{FF2B5EF4-FFF2-40B4-BE49-F238E27FC236}">
                <a16:creationId xmlns:a16="http://schemas.microsoft.com/office/drawing/2014/main" id="{EEECE747-FF8D-42E6-B3B9-2E534E32BA19}"/>
              </a:ext>
            </a:extLst>
          </p:cNvPr>
          <p:cNvSpPr>
            <a:spLocks noChangeArrowheads="1"/>
          </p:cNvSpPr>
          <p:nvPr/>
        </p:nvSpPr>
        <p:spPr bwMode="auto">
          <a:xfrm>
            <a:off x="376014" y="4340027"/>
            <a:ext cx="5719985"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sz="1600" b="1" dirty="0">
                <a:solidFill>
                  <a:schemeClr val="bg1"/>
                </a:solidFill>
              </a:rPr>
              <a:t>Domenico Miscioscia</a:t>
            </a:r>
            <a:endParaRPr lang="it-IT" sz="1600" dirty="0">
              <a:solidFill>
                <a:schemeClr val="bg1"/>
              </a:solidFill>
            </a:endParaRPr>
          </a:p>
          <a:p>
            <a:r>
              <a:rPr lang="it-IT" sz="1600" dirty="0">
                <a:solidFill>
                  <a:schemeClr val="bg1"/>
                </a:solidFill>
              </a:rPr>
              <a:t>Settore Fisco e Diritto d’Impresa</a:t>
            </a:r>
          </a:p>
          <a:p>
            <a:r>
              <a:rPr lang="it-IT" sz="1600" dirty="0">
                <a:solidFill>
                  <a:schemeClr val="bg1"/>
                </a:solidFill>
              </a:rPr>
              <a:t>Assolombarda Confindustria Milano, Monza e Brianza, Lodi</a:t>
            </a:r>
            <a:br>
              <a:rPr lang="it-IT" sz="1600" dirty="0">
                <a:solidFill>
                  <a:schemeClr val="bg1"/>
                </a:solidFill>
              </a:rPr>
            </a:br>
            <a:r>
              <a:rPr lang="it-IT" sz="1600" dirty="0">
                <a:solidFill>
                  <a:schemeClr val="bg1"/>
                </a:solidFill>
              </a:rPr>
              <a:t>Tel.: 02 58370494 </a:t>
            </a:r>
          </a:p>
          <a:p>
            <a:r>
              <a:rPr lang="it-IT" altLang="it-IT" sz="1600" dirty="0">
                <a:solidFill>
                  <a:schemeClr val="bg1"/>
                </a:solidFill>
                <a:cs typeface="Arial" panose="020B0604020202020204" pitchFamily="34" charset="0"/>
                <a:hlinkClick r:id="rId3">
                  <a:extLst>
                    <a:ext uri="{A12FA001-AC4F-418D-AE19-62706E023703}">
                      <ahyp:hlinkClr xmlns:ahyp="http://schemas.microsoft.com/office/drawing/2018/hyperlinkcolor" val="tx"/>
                    </a:ext>
                  </a:extLst>
                </a:hlinkClick>
              </a:rPr>
              <a:t>domenico.miscioscia@assolombarda.it</a:t>
            </a:r>
            <a:endParaRPr lang="it-IT" altLang="it-IT" sz="1600" dirty="0">
              <a:solidFill>
                <a:schemeClr val="bg1"/>
              </a:solidFill>
              <a:cs typeface="Arial" panose="020B0604020202020204" pitchFamily="34" charset="0"/>
            </a:endParaRPr>
          </a:p>
          <a:p>
            <a:endParaRPr lang="it-IT" altLang="it-IT" sz="1400" dirty="0">
              <a:solidFill>
                <a:schemeClr val="bg1"/>
              </a:solidFill>
              <a:cs typeface="Arial" panose="020B0604020202020204" pitchFamily="34" charset="0"/>
            </a:endParaRPr>
          </a:p>
          <a:p>
            <a:pPr fontAlgn="base">
              <a:spcBef>
                <a:spcPct val="0"/>
              </a:spcBef>
              <a:spcAft>
                <a:spcPts val="600"/>
              </a:spcAft>
            </a:pPr>
            <a:endParaRPr lang="it-IT" altLang="it-IT" sz="1600" dirty="0">
              <a:solidFill>
                <a:srgbClr val="FFFFFF"/>
              </a:solidFill>
              <a:cs typeface="Arial" panose="020B0604020202020204" pitchFamily="34" charset="0"/>
            </a:endParaRPr>
          </a:p>
        </p:txBody>
      </p:sp>
    </p:spTree>
    <p:extLst>
      <p:ext uri="{BB962C8B-B14F-4D97-AF65-F5344CB8AC3E}">
        <p14:creationId xmlns:p14="http://schemas.microsoft.com/office/powerpoint/2010/main" val="272608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con singolo angolo ritagliato 8">
            <a:extLst>
              <a:ext uri="{FF2B5EF4-FFF2-40B4-BE49-F238E27FC236}">
                <a16:creationId xmlns:a16="http://schemas.microsoft.com/office/drawing/2014/main" id="{8D82C9C7-0481-4AD6-BC25-EB74380B296A}"/>
              </a:ext>
            </a:extLst>
          </p:cNvPr>
          <p:cNvSpPr/>
          <p:nvPr/>
        </p:nvSpPr>
        <p:spPr>
          <a:xfrm>
            <a:off x="439815" y="2123144"/>
            <a:ext cx="11312369" cy="1525755"/>
          </a:xfrm>
          <a:prstGeom prst="snip1Rect">
            <a:avLst/>
          </a:prstGeom>
          <a:solidFill>
            <a:schemeClr val="bg1"/>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i="1" dirty="0">
                <a:solidFill>
                  <a:srgbClr val="004288"/>
                </a:solidFill>
                <a:latin typeface="Source Sans Pro" panose="020B0503030403020204" pitchFamily="34" charset="0"/>
                <a:cs typeface="Arial" panose="020B0604020202020204" pitchFamily="34" charset="0"/>
              </a:rPr>
              <a:t>I proventi percepiti in sostituzione di redditi e le indennità conseguite, anche in forma assicurativa, a titolo di risarcimento di danni consistenti nella perdita di redditi (esclusi quelli dipendenti da invalidità permanente o da morte), costituiscono redditi della stessa categoria di quelli sostituiti o perduti</a:t>
            </a:r>
            <a:r>
              <a:rPr lang="it-IT" sz="2000" i="1" dirty="0">
                <a:latin typeface="Source Sans Pro" panose="020B0503030403020204" pitchFamily="34" charset="0"/>
              </a:rPr>
              <a:t>.</a:t>
            </a:r>
          </a:p>
        </p:txBody>
      </p:sp>
      <p:sp>
        <p:nvSpPr>
          <p:cNvPr id="2" name="Segnaposto numero diapositiva 1">
            <a:extLst>
              <a:ext uri="{FF2B5EF4-FFF2-40B4-BE49-F238E27FC236}">
                <a16:creationId xmlns:a16="http://schemas.microsoft.com/office/drawing/2014/main" id="{198D7858-D33F-458F-B66A-3913878A4C54}"/>
              </a:ext>
            </a:extLst>
          </p:cNvPr>
          <p:cNvSpPr>
            <a:spLocks noGrp="1"/>
          </p:cNvSpPr>
          <p:nvPr>
            <p:ph type="sldNum" sz="quarter" idx="12"/>
          </p:nvPr>
        </p:nvSpPr>
        <p:spPr>
          <a:xfrm>
            <a:off x="8610600" y="6356350"/>
            <a:ext cx="2743200" cy="365125"/>
          </a:xfrm>
        </p:spPr>
        <p:txBody>
          <a:bodyPr/>
          <a:lstStyle/>
          <a:p>
            <a:fld id="{DFCDB558-D404-46A0-80BB-E0FA3373A935}" type="slidenum">
              <a:rPr lang="it-IT" smtClean="0"/>
              <a:t>5</a:t>
            </a:fld>
            <a:endParaRPr lang="it-IT"/>
          </a:p>
        </p:txBody>
      </p:sp>
      <p:sp>
        <p:nvSpPr>
          <p:cNvPr id="15" name="Rettangolo 14">
            <a:extLst>
              <a:ext uri="{FF2B5EF4-FFF2-40B4-BE49-F238E27FC236}">
                <a16:creationId xmlns:a16="http://schemas.microsoft.com/office/drawing/2014/main" id="{3B8E7D6A-8F4C-4084-A379-BEF2A961B36E}"/>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21" name="Elemento grafico 20" descr="Lente di ingrandimento">
            <a:extLst>
              <a:ext uri="{FF2B5EF4-FFF2-40B4-BE49-F238E27FC236}">
                <a16:creationId xmlns:a16="http://schemas.microsoft.com/office/drawing/2014/main" id="{383CEB75-E451-43F5-8F48-81FEEDBB0B8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pic>
        <p:nvPicPr>
          <p:cNvPr id="24" name="Elemento grafico 23" descr="Riproduci">
            <a:extLst>
              <a:ext uri="{FF2B5EF4-FFF2-40B4-BE49-F238E27FC236}">
                <a16:creationId xmlns:a16="http://schemas.microsoft.com/office/drawing/2014/main" id="{20B1403C-0134-4F2C-8662-3F12F6C9D3B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3342" y="1608154"/>
            <a:ext cx="236083" cy="236083"/>
          </a:xfrm>
          <a:prstGeom prst="rect">
            <a:avLst/>
          </a:prstGeom>
        </p:spPr>
      </p:pic>
      <p:sp>
        <p:nvSpPr>
          <p:cNvPr id="25" name="Rettangolo 24">
            <a:extLst>
              <a:ext uri="{FF2B5EF4-FFF2-40B4-BE49-F238E27FC236}">
                <a16:creationId xmlns:a16="http://schemas.microsoft.com/office/drawing/2014/main" id="{247205E8-4562-47F3-9865-80CDBD4296EF}"/>
              </a:ext>
            </a:extLst>
          </p:cNvPr>
          <p:cNvSpPr/>
          <p:nvPr/>
        </p:nvSpPr>
        <p:spPr>
          <a:xfrm>
            <a:off x="779516" y="1524965"/>
            <a:ext cx="6096000" cy="369332"/>
          </a:xfrm>
          <a:prstGeom prst="rect">
            <a:avLst/>
          </a:prstGeom>
        </p:spPr>
        <p:txBody>
          <a:bodyPr>
            <a:spAutoFit/>
          </a:bodyPr>
          <a:lstStyle/>
          <a:p>
            <a:r>
              <a:rPr lang="it-IT" b="1" dirty="0">
                <a:solidFill>
                  <a:srgbClr val="004288"/>
                </a:solidFill>
                <a:latin typeface="Source Sans Pro" panose="020B0503030403020204" pitchFamily="34" charset="77"/>
              </a:rPr>
              <a:t>Art. 6 del Testo Unico</a:t>
            </a:r>
          </a:p>
        </p:txBody>
      </p:sp>
      <p:sp>
        <p:nvSpPr>
          <p:cNvPr id="26" name="Rettangolo 25">
            <a:extLst>
              <a:ext uri="{FF2B5EF4-FFF2-40B4-BE49-F238E27FC236}">
                <a16:creationId xmlns:a16="http://schemas.microsoft.com/office/drawing/2014/main" id="{3DE1F147-3764-47B8-B065-8252FF6E991F}"/>
              </a:ext>
            </a:extLst>
          </p:cNvPr>
          <p:cNvSpPr/>
          <p:nvPr/>
        </p:nvSpPr>
        <p:spPr>
          <a:xfrm>
            <a:off x="877919" y="4868033"/>
            <a:ext cx="3896740" cy="8604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a:solidFill>
                  <a:schemeClr val="accent2"/>
                </a:solidFill>
              </a:rPr>
              <a:t>DANNO EMERGENTE</a:t>
            </a:r>
          </a:p>
        </p:txBody>
      </p:sp>
      <p:sp>
        <p:nvSpPr>
          <p:cNvPr id="27" name="Rettangolo 26">
            <a:extLst>
              <a:ext uri="{FF2B5EF4-FFF2-40B4-BE49-F238E27FC236}">
                <a16:creationId xmlns:a16="http://schemas.microsoft.com/office/drawing/2014/main" id="{705E7593-B0D5-45C3-A8CF-C4A5ECCBFE7A}"/>
              </a:ext>
            </a:extLst>
          </p:cNvPr>
          <p:cNvSpPr/>
          <p:nvPr/>
        </p:nvSpPr>
        <p:spPr>
          <a:xfrm>
            <a:off x="7339484" y="4868033"/>
            <a:ext cx="3896740" cy="8604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a:solidFill>
                  <a:schemeClr val="accent2"/>
                </a:solidFill>
              </a:rPr>
              <a:t>LUCRO CESSANTE </a:t>
            </a:r>
          </a:p>
        </p:txBody>
      </p:sp>
      <p:cxnSp>
        <p:nvCxnSpPr>
          <p:cNvPr id="28" name="Connettore diritto 27">
            <a:extLst>
              <a:ext uri="{FF2B5EF4-FFF2-40B4-BE49-F238E27FC236}">
                <a16:creationId xmlns:a16="http://schemas.microsoft.com/office/drawing/2014/main" id="{35BA7C8E-B99D-477C-9FD6-E7EBEF022525}"/>
              </a:ext>
            </a:extLst>
          </p:cNvPr>
          <p:cNvCxnSpPr>
            <a:cxnSpLocks/>
          </p:cNvCxnSpPr>
          <p:nvPr/>
        </p:nvCxnSpPr>
        <p:spPr>
          <a:xfrm>
            <a:off x="6015598" y="3648938"/>
            <a:ext cx="0" cy="71313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a:extLst>
              <a:ext uri="{FF2B5EF4-FFF2-40B4-BE49-F238E27FC236}">
                <a16:creationId xmlns:a16="http://schemas.microsoft.com/office/drawing/2014/main" id="{6850E113-B915-4A49-9508-DF0EE475B5FE}"/>
              </a:ext>
            </a:extLst>
          </p:cNvPr>
          <p:cNvCxnSpPr>
            <a:cxnSpLocks/>
          </p:cNvCxnSpPr>
          <p:nvPr/>
        </p:nvCxnSpPr>
        <p:spPr>
          <a:xfrm>
            <a:off x="2712000" y="4369668"/>
            <a:ext cx="680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a:extLst>
              <a:ext uri="{FF2B5EF4-FFF2-40B4-BE49-F238E27FC236}">
                <a16:creationId xmlns:a16="http://schemas.microsoft.com/office/drawing/2014/main" id="{9930A44C-B809-45D8-BBBA-D94D82E3E590}"/>
              </a:ext>
            </a:extLst>
          </p:cNvPr>
          <p:cNvCxnSpPr>
            <a:cxnSpLocks/>
          </p:cNvCxnSpPr>
          <p:nvPr/>
        </p:nvCxnSpPr>
        <p:spPr>
          <a:xfrm>
            <a:off x="2694750" y="4353511"/>
            <a:ext cx="0" cy="468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1" name="Connettore diritto 30">
            <a:extLst>
              <a:ext uri="{FF2B5EF4-FFF2-40B4-BE49-F238E27FC236}">
                <a16:creationId xmlns:a16="http://schemas.microsoft.com/office/drawing/2014/main" id="{2C152F69-7315-4FE5-904E-F51C944C5C1F}"/>
              </a:ext>
            </a:extLst>
          </p:cNvPr>
          <p:cNvCxnSpPr>
            <a:cxnSpLocks/>
          </p:cNvCxnSpPr>
          <p:nvPr/>
        </p:nvCxnSpPr>
        <p:spPr>
          <a:xfrm>
            <a:off x="9518442" y="4369668"/>
            <a:ext cx="0" cy="468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465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C3C8A1C2-D01D-4B97-BB57-1AD67A3FD0FF}"/>
              </a:ext>
            </a:extLst>
          </p:cNvPr>
          <p:cNvSpPr>
            <a:spLocks noGrp="1"/>
          </p:cNvSpPr>
          <p:nvPr>
            <p:ph type="sldNum" sz="quarter" idx="12"/>
          </p:nvPr>
        </p:nvSpPr>
        <p:spPr>
          <a:xfrm>
            <a:off x="8610600" y="6300691"/>
            <a:ext cx="2743200" cy="365125"/>
          </a:xfrm>
        </p:spPr>
        <p:txBody>
          <a:bodyPr/>
          <a:lstStyle/>
          <a:p>
            <a:fld id="{DFCDB558-D404-46A0-80BB-E0FA3373A935}" type="slidenum">
              <a:rPr lang="it-IT" smtClean="0"/>
              <a:t>6</a:t>
            </a:fld>
            <a:endParaRPr lang="it-IT"/>
          </a:p>
        </p:txBody>
      </p:sp>
      <p:sp>
        <p:nvSpPr>
          <p:cNvPr id="5" name="Rectangle 5">
            <a:extLst>
              <a:ext uri="{FF2B5EF4-FFF2-40B4-BE49-F238E27FC236}">
                <a16:creationId xmlns:a16="http://schemas.microsoft.com/office/drawing/2014/main" id="{943F2744-4287-412F-AC50-8864EEBD0236}"/>
              </a:ext>
            </a:extLst>
          </p:cNvPr>
          <p:cNvSpPr>
            <a:spLocks noChangeArrowheads="1"/>
          </p:cNvSpPr>
          <p:nvPr/>
        </p:nvSpPr>
        <p:spPr bwMode="auto">
          <a:xfrm>
            <a:off x="638823" y="1214281"/>
            <a:ext cx="10714977" cy="475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5113" indent="-2651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it-IT" altLang="it-IT" sz="2000" dirty="0">
                <a:solidFill>
                  <a:srgbClr val="004288"/>
                </a:solidFill>
                <a:latin typeface="Source Sans Pro" panose="020B0503030403020204" pitchFamily="34" charset="77"/>
              </a:rPr>
              <a:t>In particolare, il dettato del comma 2 dell'art. 6 </a:t>
            </a:r>
            <a:r>
              <a:rPr lang="it-IT" altLang="it-IT" sz="2000" dirty="0" err="1">
                <a:solidFill>
                  <a:srgbClr val="004288"/>
                </a:solidFill>
                <a:latin typeface="Source Sans Pro" panose="020B0503030403020204" pitchFamily="34" charset="77"/>
              </a:rPr>
              <a:t>Tuir</a:t>
            </a:r>
            <a:r>
              <a:rPr lang="it-IT" altLang="it-IT" sz="2000" dirty="0">
                <a:solidFill>
                  <a:srgbClr val="004288"/>
                </a:solidFill>
                <a:latin typeface="Source Sans Pro" panose="020B0503030403020204" pitchFamily="34" charset="77"/>
              </a:rPr>
              <a:t>, è finalizzato:</a:t>
            </a:r>
          </a:p>
          <a:p>
            <a:pPr algn="just" eaLnBrk="1" hangingPunct="1"/>
            <a:endParaRPr lang="it-IT" altLang="it-IT" sz="2400" dirty="0">
              <a:solidFill>
                <a:srgbClr val="004288"/>
              </a:solidFill>
              <a:latin typeface="Source Sans Pro" panose="020B0503030403020204" pitchFamily="34" charset="77"/>
            </a:endParaRPr>
          </a:p>
          <a:p>
            <a:pPr marL="342900" indent="-342900" algn="just" eaLnBrk="1" hangingPunct="1">
              <a:buClr>
                <a:srgbClr val="4B92DB"/>
              </a:buClr>
              <a:buFont typeface="Arial" panose="020B0604020202020204" pitchFamily="34" charset="0"/>
              <a:buChar char="•"/>
            </a:pPr>
            <a:r>
              <a:rPr lang="it-IT" altLang="it-IT" sz="2000" u="sng" dirty="0">
                <a:solidFill>
                  <a:srgbClr val="4B92DB"/>
                </a:solidFill>
                <a:latin typeface="Source Sans Pro" panose="020B0503030403020204" pitchFamily="34" charset="77"/>
              </a:rPr>
              <a:t>ad escludere </a:t>
            </a:r>
            <a:r>
              <a:rPr lang="it-IT" altLang="it-IT" sz="2000" dirty="0">
                <a:solidFill>
                  <a:srgbClr val="004288"/>
                </a:solidFill>
                <a:latin typeface="Source Sans Pro" panose="020B0503030403020204" pitchFamily="34" charset="77"/>
              </a:rPr>
              <a:t> le somme percepite per un danno:</a:t>
            </a:r>
          </a:p>
          <a:p>
            <a:pPr marL="0" indent="0" algn="just" eaLnBrk="1" hangingPunct="1"/>
            <a:endParaRPr lang="it-IT" altLang="it-IT" sz="1100" dirty="0">
              <a:solidFill>
                <a:srgbClr val="004288"/>
              </a:solidFill>
              <a:latin typeface="Source Sans Pro" panose="020B0503030403020204" pitchFamily="34" charset="77"/>
            </a:endParaRPr>
          </a:p>
          <a:p>
            <a:pPr marL="625475" indent="-268288" algn="just" eaLnBrk="1" hangingPunct="1">
              <a:buFontTx/>
              <a:buChar char="-"/>
            </a:pPr>
            <a:r>
              <a:rPr lang="it-IT" altLang="it-IT" sz="2000" dirty="0">
                <a:solidFill>
                  <a:srgbClr val="004288"/>
                </a:solidFill>
                <a:latin typeface="Source Sans Pro" panose="020B0503030403020204" pitchFamily="34" charset="77"/>
              </a:rPr>
              <a:t>patrimoniale consiste nella lesione, in senso stretto, del patrimonio del soggetto interessato, per spese che ha dovuto sostenere per contemperare comportamenti irregolari dal datore di lavoro;</a:t>
            </a:r>
          </a:p>
          <a:p>
            <a:pPr marL="625475" indent="-268288" algn="just" eaLnBrk="1" hangingPunct="1">
              <a:buFontTx/>
              <a:buChar char="-"/>
            </a:pPr>
            <a:r>
              <a:rPr lang="it-IT" altLang="it-IT" sz="2000" dirty="0">
                <a:solidFill>
                  <a:srgbClr val="004288"/>
                </a:solidFill>
                <a:latin typeface="Source Sans Pro" panose="020B0503030403020204" pitchFamily="34" charset="77"/>
              </a:rPr>
              <a:t>non patrimoniale consistente nella lesione della dignità della persona (danno morale)  o nella lesione, sia essa temporanea o permanente, dell'integrità psico-fisica della persona (danno biologico). </a:t>
            </a:r>
          </a:p>
          <a:p>
            <a:pPr marL="342900" indent="-342900" algn="just" eaLnBrk="1" hangingPunct="1">
              <a:buFontTx/>
              <a:buChar char="-"/>
            </a:pPr>
            <a:endParaRPr lang="it-IT" altLang="it-IT" sz="2000" dirty="0">
              <a:solidFill>
                <a:srgbClr val="004288"/>
              </a:solidFill>
              <a:latin typeface="Source Sans Pro" panose="020B0503030403020204" pitchFamily="34" charset="77"/>
            </a:endParaRPr>
          </a:p>
          <a:p>
            <a:pPr marL="342900" indent="-342900" algn="just" eaLnBrk="1" hangingPunct="1">
              <a:buFontTx/>
              <a:buChar char="-"/>
            </a:pPr>
            <a:endParaRPr lang="it-IT" altLang="it-IT" sz="2000" dirty="0">
              <a:solidFill>
                <a:srgbClr val="004288"/>
              </a:solidFill>
              <a:latin typeface="Source Sans Pro" panose="020B0503030403020204" pitchFamily="34" charset="77"/>
            </a:endParaRPr>
          </a:p>
          <a:p>
            <a:pPr marL="342900" indent="-342900" algn="just" eaLnBrk="1" hangingPunct="1">
              <a:buFont typeface="Arial" panose="020B0604020202020204" pitchFamily="34" charset="0"/>
              <a:buChar char="•"/>
            </a:pPr>
            <a:r>
              <a:rPr lang="it-IT" altLang="it-IT" sz="2000" u="sng" dirty="0">
                <a:solidFill>
                  <a:srgbClr val="4B92DB"/>
                </a:solidFill>
                <a:latin typeface="Source Sans Pro" panose="020B0503030403020204" pitchFamily="34" charset="77"/>
              </a:rPr>
              <a:t>ad includere</a:t>
            </a:r>
            <a:r>
              <a:rPr lang="it-IT" altLang="it-IT" sz="2000" dirty="0">
                <a:solidFill>
                  <a:srgbClr val="4B92DB"/>
                </a:solidFill>
                <a:latin typeface="Source Sans Pro" panose="020B0503030403020204" pitchFamily="34" charset="77"/>
              </a:rPr>
              <a:t> </a:t>
            </a:r>
            <a:r>
              <a:rPr lang="it-IT" altLang="it-IT" sz="2000" dirty="0">
                <a:solidFill>
                  <a:srgbClr val="004288"/>
                </a:solidFill>
                <a:latin typeface="Source Sans Pro" panose="020B0503030403020204" pitchFamily="34" charset="77"/>
              </a:rPr>
              <a:t>nella base imponibile tutte le somme ed i proventi percepiti in sostituzione di un mancato guadagno e pertanto riconducibili nella categoria civilistica del lucro cessante.</a:t>
            </a:r>
          </a:p>
          <a:p>
            <a:pPr marL="342900" indent="-342900" algn="just" eaLnBrk="1" hangingPunct="1">
              <a:buFont typeface="Arial" panose="020B0604020202020204" pitchFamily="34" charset="0"/>
              <a:buChar char="•"/>
            </a:pPr>
            <a:endParaRPr lang="it-IT" altLang="it-IT" sz="2800" dirty="0">
              <a:solidFill>
                <a:srgbClr val="004288"/>
              </a:solidFill>
              <a:latin typeface="Source Sans Pro" panose="020B0503030403020204" pitchFamily="34" charset="77"/>
            </a:endParaRPr>
          </a:p>
        </p:txBody>
      </p:sp>
      <p:sp>
        <p:nvSpPr>
          <p:cNvPr id="6" name="Rettangolo 5">
            <a:extLst>
              <a:ext uri="{FF2B5EF4-FFF2-40B4-BE49-F238E27FC236}">
                <a16:creationId xmlns:a16="http://schemas.microsoft.com/office/drawing/2014/main" id="{B4ECB5CB-A163-4D72-87BF-B00B9D6366EC}"/>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7" name="Elemento grafico 6" descr="Lente di ingrandimento">
            <a:extLst>
              <a:ext uri="{FF2B5EF4-FFF2-40B4-BE49-F238E27FC236}">
                <a16:creationId xmlns:a16="http://schemas.microsoft.com/office/drawing/2014/main" id="{FD6E6244-7226-4C23-A8C1-84A0B242E6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spTree>
    <p:extLst>
      <p:ext uri="{BB962C8B-B14F-4D97-AF65-F5344CB8AC3E}">
        <p14:creationId xmlns:p14="http://schemas.microsoft.com/office/powerpoint/2010/main" val="1560106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tangolo con singolo angolo ritagliato 14">
            <a:extLst>
              <a:ext uri="{FF2B5EF4-FFF2-40B4-BE49-F238E27FC236}">
                <a16:creationId xmlns:a16="http://schemas.microsoft.com/office/drawing/2014/main" id="{5EE5CE44-6D2D-4BA3-9BC0-4EBBFFF64FE6}"/>
              </a:ext>
            </a:extLst>
          </p:cNvPr>
          <p:cNvSpPr/>
          <p:nvPr/>
        </p:nvSpPr>
        <p:spPr>
          <a:xfrm>
            <a:off x="4968569" y="2128135"/>
            <a:ext cx="6750575" cy="2653958"/>
          </a:xfrm>
          <a:prstGeom prst="snip1Rect">
            <a:avLst>
              <a:gd name="adj" fmla="val 757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cassa integrazione;</a:t>
            </a:r>
          </a:p>
          <a:p>
            <a:pPr marL="285750" indent="-285750">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l'indennità di disoccupazione;</a:t>
            </a:r>
          </a:p>
          <a:p>
            <a:pPr marL="285750" indent="-285750">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mobilità;</a:t>
            </a:r>
          </a:p>
          <a:p>
            <a:pPr marL="285750" indent="-285750">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l’indennità di maternità;</a:t>
            </a:r>
          </a:p>
          <a:p>
            <a:pPr marL="285750" indent="-285750">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gli incentivi all’esodo e le  transazioni di qualunque tipo</a:t>
            </a:r>
            <a:r>
              <a:rPr lang="it-IT" dirty="0">
                <a:solidFill>
                  <a:srgbClr val="004288"/>
                </a:solidFill>
                <a:latin typeface="Source Sans Pro" panose="020B0503030403020204" pitchFamily="34" charset="77"/>
                <a:cs typeface="Arial" panose="020B0604020202020204" pitchFamily="34" charset="0"/>
              </a:rPr>
              <a:t>.</a:t>
            </a:r>
          </a:p>
        </p:txBody>
      </p:sp>
      <p:sp>
        <p:nvSpPr>
          <p:cNvPr id="24" name="Freccia a pentagono 23">
            <a:extLst>
              <a:ext uri="{FF2B5EF4-FFF2-40B4-BE49-F238E27FC236}">
                <a16:creationId xmlns:a16="http://schemas.microsoft.com/office/drawing/2014/main" id="{987ECC8D-8D74-4A23-BD3F-F972939E185C}"/>
              </a:ext>
            </a:extLst>
          </p:cNvPr>
          <p:cNvSpPr/>
          <p:nvPr/>
        </p:nvSpPr>
        <p:spPr>
          <a:xfrm>
            <a:off x="586528" y="2950363"/>
            <a:ext cx="3768655" cy="957273"/>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b="1" dirty="0">
                <a:solidFill>
                  <a:schemeClr val="accent2"/>
                </a:solidFill>
              </a:rPr>
              <a:t>ESEMPI DI LUCRO CESSANTE</a:t>
            </a:r>
          </a:p>
        </p:txBody>
      </p:sp>
      <p:sp>
        <p:nvSpPr>
          <p:cNvPr id="2" name="Segnaposto numero diapositiva 1">
            <a:extLst>
              <a:ext uri="{FF2B5EF4-FFF2-40B4-BE49-F238E27FC236}">
                <a16:creationId xmlns:a16="http://schemas.microsoft.com/office/drawing/2014/main" id="{830FCEAE-DC52-4EE5-A0D1-0E5D0B70966C}"/>
              </a:ext>
            </a:extLst>
          </p:cNvPr>
          <p:cNvSpPr>
            <a:spLocks noGrp="1"/>
          </p:cNvSpPr>
          <p:nvPr>
            <p:ph type="sldNum" sz="quarter" idx="12"/>
          </p:nvPr>
        </p:nvSpPr>
        <p:spPr/>
        <p:txBody>
          <a:bodyPr/>
          <a:lstStyle/>
          <a:p>
            <a:fld id="{DFCDB558-D404-46A0-80BB-E0FA3373A935}" type="slidenum">
              <a:rPr lang="it-IT" smtClean="0"/>
              <a:t>7</a:t>
            </a:fld>
            <a:endParaRPr lang="it-IT"/>
          </a:p>
        </p:txBody>
      </p:sp>
      <p:sp>
        <p:nvSpPr>
          <p:cNvPr id="7" name="Rettangolo 6">
            <a:extLst>
              <a:ext uri="{FF2B5EF4-FFF2-40B4-BE49-F238E27FC236}">
                <a16:creationId xmlns:a16="http://schemas.microsoft.com/office/drawing/2014/main" id="{F1F1E21F-6CC4-4950-8F9E-ACE640CC0292}"/>
              </a:ext>
            </a:extLst>
          </p:cNvPr>
          <p:cNvSpPr/>
          <p:nvPr/>
        </p:nvSpPr>
        <p:spPr>
          <a:xfrm>
            <a:off x="1321618" y="313492"/>
            <a:ext cx="2746265" cy="523220"/>
          </a:xfrm>
          <a:prstGeom prst="rect">
            <a:avLst/>
          </a:prstGeom>
        </p:spPr>
        <p:txBody>
          <a:bodyPr wrap="none">
            <a:spAutoFit/>
          </a:bodyPr>
          <a:lstStyle/>
          <a:p>
            <a:pPr lvl="0"/>
            <a:r>
              <a:rPr lang="it-IT" sz="2800" dirty="0">
                <a:solidFill>
                  <a:srgbClr val="4B92DB"/>
                </a:solidFill>
                <a:latin typeface="Arial" panose="020B0604020202020204" pitchFamily="34" charset="0"/>
                <a:ea typeface="+mj-ea"/>
                <a:cs typeface="Arial" panose="020B0604020202020204" pitchFamily="34" charset="0"/>
              </a:rPr>
              <a:t>Principi generali</a:t>
            </a:r>
          </a:p>
        </p:txBody>
      </p:sp>
      <p:pic>
        <p:nvPicPr>
          <p:cNvPr id="8" name="Elemento grafico 7" descr="Lente di ingrandimento">
            <a:extLst>
              <a:ext uri="{FF2B5EF4-FFF2-40B4-BE49-F238E27FC236}">
                <a16:creationId xmlns:a16="http://schemas.microsoft.com/office/drawing/2014/main" id="{C06C1FE2-5F12-4B20-BFBC-9462ED3CB5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51384" y="255650"/>
            <a:ext cx="653070" cy="653070"/>
          </a:xfrm>
          <a:prstGeom prst="rect">
            <a:avLst/>
          </a:prstGeom>
        </p:spPr>
      </p:pic>
      <p:sp>
        <p:nvSpPr>
          <p:cNvPr id="3" name="Rettangolo 2">
            <a:extLst>
              <a:ext uri="{FF2B5EF4-FFF2-40B4-BE49-F238E27FC236}">
                <a16:creationId xmlns:a16="http://schemas.microsoft.com/office/drawing/2014/main" id="{4DA28F75-E199-44A2-A06F-FE23D2557B1F}"/>
              </a:ext>
            </a:extLst>
          </p:cNvPr>
          <p:cNvSpPr/>
          <p:nvPr/>
        </p:nvSpPr>
        <p:spPr>
          <a:xfrm>
            <a:off x="512120" y="1388822"/>
            <a:ext cx="11167760" cy="707886"/>
          </a:xfrm>
          <a:prstGeom prst="rect">
            <a:avLst/>
          </a:prstGeom>
        </p:spPr>
        <p:txBody>
          <a:bodyPr wrap="square">
            <a:spAutoFit/>
          </a:bodyPr>
          <a:lstStyle/>
          <a:p>
            <a:pPr algn="just"/>
            <a:r>
              <a:rPr lang="it-IT" sz="2000" dirty="0">
                <a:solidFill>
                  <a:srgbClr val="004288"/>
                </a:solidFill>
                <a:latin typeface="Source Sans Pro" panose="020B0503030403020204" pitchFamily="34" charset="77"/>
                <a:cs typeface="Arial" panose="020B0604020202020204" pitchFamily="34" charset="0"/>
              </a:rPr>
              <a:t>Sono assoggettabili a tassazione come redditi di lavoro dipendente tutte le indennità e le somme percepite in sostituzione di redditi di lavoro dipendente o a questi equiparati.</a:t>
            </a:r>
            <a:endParaRPr lang="it-IT" sz="2000" dirty="0"/>
          </a:p>
        </p:txBody>
      </p:sp>
      <p:pic>
        <p:nvPicPr>
          <p:cNvPr id="10" name="Elemento grafico 9" descr="Riproduci">
            <a:extLst>
              <a:ext uri="{FF2B5EF4-FFF2-40B4-BE49-F238E27FC236}">
                <a16:creationId xmlns:a16="http://schemas.microsoft.com/office/drawing/2014/main" id="{F480A014-DE13-435C-9B16-A95488B418F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4601" y="5128015"/>
            <a:ext cx="236083" cy="236083"/>
          </a:xfrm>
          <a:prstGeom prst="rect">
            <a:avLst/>
          </a:prstGeom>
        </p:spPr>
      </p:pic>
      <p:sp>
        <p:nvSpPr>
          <p:cNvPr id="11" name="Rettangolo 10">
            <a:extLst>
              <a:ext uri="{FF2B5EF4-FFF2-40B4-BE49-F238E27FC236}">
                <a16:creationId xmlns:a16="http://schemas.microsoft.com/office/drawing/2014/main" id="{91CD7B9C-D4CE-4986-8F26-E9A541A608C3}"/>
              </a:ext>
            </a:extLst>
          </p:cNvPr>
          <p:cNvSpPr/>
          <p:nvPr/>
        </p:nvSpPr>
        <p:spPr>
          <a:xfrm>
            <a:off x="1083257" y="5050109"/>
            <a:ext cx="6096000" cy="384721"/>
          </a:xfrm>
          <a:prstGeom prst="rect">
            <a:avLst/>
          </a:prstGeom>
        </p:spPr>
        <p:txBody>
          <a:bodyPr>
            <a:spAutoFit/>
          </a:bodyPr>
          <a:lstStyle/>
          <a:p>
            <a:r>
              <a:rPr lang="it-IT" sz="1900" b="1" dirty="0">
                <a:solidFill>
                  <a:srgbClr val="004288"/>
                </a:solidFill>
                <a:latin typeface="Source Sans Pro" panose="020B0503030403020204" pitchFamily="34" charset="77"/>
              </a:rPr>
              <a:t>Modalità di tassazione</a:t>
            </a:r>
          </a:p>
        </p:txBody>
      </p:sp>
      <p:sp>
        <p:nvSpPr>
          <p:cNvPr id="12" name="Rettangolo 11">
            <a:extLst>
              <a:ext uri="{FF2B5EF4-FFF2-40B4-BE49-F238E27FC236}">
                <a16:creationId xmlns:a16="http://schemas.microsoft.com/office/drawing/2014/main" id="{63747959-F2BC-4D94-B069-AFD981B2535B}"/>
              </a:ext>
            </a:extLst>
          </p:cNvPr>
          <p:cNvSpPr/>
          <p:nvPr/>
        </p:nvSpPr>
        <p:spPr>
          <a:xfrm>
            <a:off x="586528" y="5439163"/>
            <a:ext cx="11132616" cy="923330"/>
          </a:xfrm>
          <a:prstGeom prst="rect">
            <a:avLst/>
          </a:prstGeom>
        </p:spPr>
        <p:txBody>
          <a:bodyPr wrap="square">
            <a:spAutoFit/>
          </a:bodyPr>
          <a:lstStyle/>
          <a:p>
            <a:pPr algn="just"/>
            <a:r>
              <a:rPr lang="it-IT" dirty="0">
                <a:solidFill>
                  <a:srgbClr val="004288"/>
                </a:solidFill>
                <a:latin typeface="Source Sans Pro" panose="020B0503030403020204" pitchFamily="34" charset="77"/>
                <a:cs typeface="Arial" panose="020B0604020202020204" pitchFamily="34" charset="0"/>
              </a:rPr>
              <a:t>Tali somme devono essere assoggettate a tassazione ordinaria secondo i criteri dell’articolo 51 del </a:t>
            </a:r>
            <a:r>
              <a:rPr lang="it-IT" dirty="0" err="1">
                <a:solidFill>
                  <a:srgbClr val="004288"/>
                </a:solidFill>
                <a:latin typeface="Source Sans Pro" panose="020B0503030403020204" pitchFamily="34" charset="77"/>
                <a:cs typeface="Arial" panose="020B0604020202020204" pitchFamily="34" charset="0"/>
              </a:rPr>
              <a:t>Tuir</a:t>
            </a:r>
            <a:r>
              <a:rPr lang="it-IT" dirty="0">
                <a:solidFill>
                  <a:srgbClr val="004288"/>
                </a:solidFill>
                <a:latin typeface="Source Sans Pro" panose="020B0503030403020204" pitchFamily="34" charset="77"/>
                <a:cs typeface="Arial" panose="020B0604020202020204" pitchFamily="34" charset="0"/>
              </a:rPr>
              <a:t> o a tassazione separata se ricorrono le condizioni di cui all’articolo 17 del </a:t>
            </a:r>
            <a:r>
              <a:rPr lang="it-IT" dirty="0" err="1">
                <a:solidFill>
                  <a:srgbClr val="004288"/>
                </a:solidFill>
                <a:latin typeface="Source Sans Pro" panose="020B0503030403020204" pitchFamily="34" charset="77"/>
                <a:cs typeface="Arial" panose="020B0604020202020204" pitchFamily="34" charset="0"/>
              </a:rPr>
              <a:t>Tuir</a:t>
            </a:r>
            <a:r>
              <a:rPr lang="it-IT" dirty="0">
                <a:solidFill>
                  <a:srgbClr val="004288"/>
                </a:solidFill>
                <a:latin typeface="Source Sans Pro" panose="020B0503030403020204" pitchFamily="34" charset="77"/>
                <a:cs typeface="Arial" panose="020B0604020202020204" pitchFamily="34" charset="0"/>
              </a:rPr>
              <a:t> (es. incentivo all’esodo e altre somme correlate alla cessazione del rapporto di lavoro).</a:t>
            </a:r>
          </a:p>
        </p:txBody>
      </p:sp>
    </p:spTree>
    <p:extLst>
      <p:ext uri="{BB962C8B-B14F-4D97-AF65-F5344CB8AC3E}">
        <p14:creationId xmlns:p14="http://schemas.microsoft.com/office/powerpoint/2010/main" val="299003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ttangolo 57">
            <a:extLst>
              <a:ext uri="{FF2B5EF4-FFF2-40B4-BE49-F238E27FC236}">
                <a16:creationId xmlns:a16="http://schemas.microsoft.com/office/drawing/2014/main" id="{168DB099-39EA-4FE8-BA64-150CD50ECB12}"/>
              </a:ext>
            </a:extLst>
          </p:cNvPr>
          <p:cNvSpPr/>
          <p:nvPr/>
        </p:nvSpPr>
        <p:spPr>
          <a:xfrm>
            <a:off x="1321618" y="313492"/>
            <a:ext cx="3728906" cy="523220"/>
          </a:xfrm>
          <a:prstGeom prst="rect">
            <a:avLst/>
          </a:prstGeom>
        </p:spPr>
        <p:txBody>
          <a:bodyPr wrap="none">
            <a:spAutoFit/>
          </a:bodyPr>
          <a:lstStyle/>
          <a:p>
            <a:pPr lvl="0"/>
            <a:r>
              <a:rPr lang="it-IT" sz="2800" dirty="0">
                <a:solidFill>
                  <a:srgbClr val="4B92DB"/>
                </a:solidFill>
                <a:latin typeface="Source Sans Pro" panose="020B0503030403020204" pitchFamily="34" charset="77"/>
                <a:ea typeface="Source Sans Pro" panose="020B0503030403020204" pitchFamily="34" charset="0"/>
                <a:cs typeface="Times New Roman" panose="02020603050405020304" pitchFamily="18" charset="0"/>
              </a:rPr>
              <a:t>Imputazione temporale</a:t>
            </a:r>
          </a:p>
        </p:txBody>
      </p:sp>
      <p:sp>
        <p:nvSpPr>
          <p:cNvPr id="3" name="Rettangolo 2">
            <a:extLst>
              <a:ext uri="{FF2B5EF4-FFF2-40B4-BE49-F238E27FC236}">
                <a16:creationId xmlns:a16="http://schemas.microsoft.com/office/drawing/2014/main" id="{97EA91F2-3AEE-4B12-B360-61D80541698D}"/>
              </a:ext>
            </a:extLst>
          </p:cNvPr>
          <p:cNvSpPr/>
          <p:nvPr/>
        </p:nvSpPr>
        <p:spPr>
          <a:xfrm>
            <a:off x="4690813" y="2998273"/>
            <a:ext cx="6822375" cy="2721514"/>
          </a:xfrm>
          <a:prstGeom prst="rect">
            <a:avLst/>
          </a:prstGeom>
        </p:spPr>
        <p:txBody>
          <a:bodyPr wrap="square">
            <a:spAutoFit/>
          </a:bodyPr>
          <a:lstStyle/>
          <a:p>
            <a:pPr marL="342900" indent="-342900" algn="just">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retribuzione deve essere imputata in base al </a:t>
            </a:r>
            <a:r>
              <a:rPr lang="it-IT" sz="1900" u="sng" dirty="0">
                <a:solidFill>
                  <a:srgbClr val="4B92DB"/>
                </a:solidFill>
                <a:latin typeface="Source Sans Pro" panose="020B0503030403020204" pitchFamily="34" charset="77"/>
                <a:cs typeface="Arial" panose="020B0604020202020204" pitchFamily="34" charset="0"/>
              </a:rPr>
              <a:t>“momento di effettiva percezione"</a:t>
            </a:r>
            <a:r>
              <a:rPr lang="it-IT" sz="1900" dirty="0">
                <a:solidFill>
                  <a:srgbClr val="4B92DB"/>
                </a:solidFill>
                <a:latin typeface="Source Sans Pro" panose="020B0503030403020204" pitchFamily="34" charset="77"/>
                <a:cs typeface="Arial" panose="020B0604020202020204" pitchFamily="34" charset="0"/>
              </a:rPr>
              <a:t> </a:t>
            </a:r>
            <a:r>
              <a:rPr lang="it-IT" sz="1900" dirty="0">
                <a:solidFill>
                  <a:srgbClr val="004288"/>
                </a:solidFill>
                <a:latin typeface="Source Sans Pro" panose="020B0503030403020204" pitchFamily="34" charset="77"/>
                <a:cs typeface="Arial" panose="020B0604020202020204" pitchFamily="34" charset="0"/>
              </a:rPr>
              <a:t>della stessa da parte del lavoratore;</a:t>
            </a:r>
          </a:p>
          <a:p>
            <a:pPr algn="just">
              <a:lnSpc>
                <a:spcPct val="130000"/>
              </a:lnSpc>
            </a:pPr>
            <a:endParaRPr lang="it-IT" sz="1900" dirty="0">
              <a:solidFill>
                <a:srgbClr val="004288"/>
              </a:solidFill>
              <a:latin typeface="Source Sans Pro" panose="020B0503030403020204" pitchFamily="34" charset="77"/>
              <a:cs typeface="Arial" panose="020B0604020202020204" pitchFamily="34" charset="0"/>
            </a:endParaRPr>
          </a:p>
          <a:p>
            <a:pPr marL="342900" indent="-342900" algn="just">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il momento di percezione coincide con quello in cui il compenso  - monetario o in natura - esce dalla sfera patrimoniale dell’erogante per entrare nella disponibilità del dipendente. </a:t>
            </a:r>
          </a:p>
        </p:txBody>
      </p:sp>
      <p:sp>
        <p:nvSpPr>
          <p:cNvPr id="8" name="Rettangolo con singolo angolo ritagliato 7">
            <a:extLst>
              <a:ext uri="{FF2B5EF4-FFF2-40B4-BE49-F238E27FC236}">
                <a16:creationId xmlns:a16="http://schemas.microsoft.com/office/drawing/2014/main" id="{B21D6444-F41E-4E15-BE8B-CC3F9AD11806}"/>
              </a:ext>
            </a:extLst>
          </p:cNvPr>
          <p:cNvSpPr/>
          <p:nvPr/>
        </p:nvSpPr>
        <p:spPr>
          <a:xfrm>
            <a:off x="354729" y="1419685"/>
            <a:ext cx="11312369" cy="849884"/>
          </a:xfrm>
          <a:prstGeom prst="snip1Rect">
            <a:avLst/>
          </a:prstGeom>
          <a:solidFill>
            <a:schemeClr val="bg1"/>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200" dirty="0">
              <a:solidFill>
                <a:srgbClr val="004288"/>
              </a:solidFill>
              <a:latin typeface="Source Sans Pro" panose="020B0503030403020204" pitchFamily="34" charset="77"/>
              <a:cs typeface="Arial" panose="020B0604020202020204" pitchFamily="34" charset="0"/>
            </a:endParaRPr>
          </a:p>
          <a:p>
            <a:pPr algn="ctr"/>
            <a:r>
              <a:rPr lang="it-IT" sz="2000" dirty="0">
                <a:solidFill>
                  <a:srgbClr val="004288"/>
                </a:solidFill>
                <a:latin typeface="Source Sans Pro" panose="020B0503030403020204" pitchFamily="34" charset="77"/>
                <a:cs typeface="Arial" panose="020B0604020202020204" pitchFamily="34" charset="0"/>
              </a:rPr>
              <a:t>Il principio di imputazione temporale applicabile al reddito di lavoro dipendente è il </a:t>
            </a:r>
            <a:r>
              <a:rPr lang="it-IT" sz="2000" b="1" dirty="0">
                <a:solidFill>
                  <a:srgbClr val="4B92DB"/>
                </a:solidFill>
                <a:latin typeface="Source Sans Pro" panose="020B0503030403020204" pitchFamily="34" charset="77"/>
                <a:cs typeface="Arial" panose="020B0604020202020204" pitchFamily="34" charset="0"/>
              </a:rPr>
              <a:t>principio di cassa</a:t>
            </a:r>
            <a:endParaRPr lang="it-IT" b="1" dirty="0">
              <a:solidFill>
                <a:srgbClr val="4B92DB"/>
              </a:solidFill>
            </a:endParaRPr>
          </a:p>
        </p:txBody>
      </p:sp>
      <p:sp>
        <p:nvSpPr>
          <p:cNvPr id="11" name="Freccia a pentagono 10">
            <a:extLst>
              <a:ext uri="{FF2B5EF4-FFF2-40B4-BE49-F238E27FC236}">
                <a16:creationId xmlns:a16="http://schemas.microsoft.com/office/drawing/2014/main" id="{E4273FA4-224D-4010-99B7-920B14FF79E0}"/>
              </a:ext>
            </a:extLst>
          </p:cNvPr>
          <p:cNvSpPr/>
          <p:nvPr/>
        </p:nvSpPr>
        <p:spPr>
          <a:xfrm>
            <a:off x="524903" y="3631159"/>
            <a:ext cx="3481354" cy="957273"/>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PRINCIPIO DI CASSA</a:t>
            </a:r>
          </a:p>
        </p:txBody>
      </p:sp>
      <p:sp>
        <p:nvSpPr>
          <p:cNvPr id="2" name="Segnaposto numero diapositiva 1">
            <a:extLst>
              <a:ext uri="{FF2B5EF4-FFF2-40B4-BE49-F238E27FC236}">
                <a16:creationId xmlns:a16="http://schemas.microsoft.com/office/drawing/2014/main" id="{3FE045AD-6485-48B6-99CE-99423E01C595}"/>
              </a:ext>
            </a:extLst>
          </p:cNvPr>
          <p:cNvSpPr>
            <a:spLocks noGrp="1"/>
          </p:cNvSpPr>
          <p:nvPr>
            <p:ph type="sldNum" sz="quarter" idx="12"/>
          </p:nvPr>
        </p:nvSpPr>
        <p:spPr/>
        <p:txBody>
          <a:bodyPr/>
          <a:lstStyle/>
          <a:p>
            <a:fld id="{DFCDB558-D404-46A0-80BB-E0FA3373A935}" type="slidenum">
              <a:rPr lang="it-IT" smtClean="0"/>
              <a:t>8</a:t>
            </a:fld>
            <a:endParaRPr lang="it-IT"/>
          </a:p>
        </p:txBody>
      </p:sp>
      <p:pic>
        <p:nvPicPr>
          <p:cNvPr id="9" name="Elemento grafico 8" descr="Cronometro">
            <a:extLst>
              <a:ext uri="{FF2B5EF4-FFF2-40B4-BE49-F238E27FC236}">
                <a16:creationId xmlns:a16="http://schemas.microsoft.com/office/drawing/2014/main" id="{A0E5FC5C-B48A-403F-86C6-C6859796DA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4729" y="117902"/>
            <a:ext cx="914400" cy="914400"/>
          </a:xfrm>
          <a:prstGeom prst="rect">
            <a:avLst/>
          </a:prstGeom>
        </p:spPr>
      </p:pic>
    </p:spTree>
    <p:extLst>
      <p:ext uri="{BB962C8B-B14F-4D97-AF65-F5344CB8AC3E}">
        <p14:creationId xmlns:p14="http://schemas.microsoft.com/office/powerpoint/2010/main" val="3133446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ttangolo 57">
            <a:extLst>
              <a:ext uri="{FF2B5EF4-FFF2-40B4-BE49-F238E27FC236}">
                <a16:creationId xmlns:a16="http://schemas.microsoft.com/office/drawing/2014/main" id="{168DB099-39EA-4FE8-BA64-150CD50ECB12}"/>
              </a:ext>
            </a:extLst>
          </p:cNvPr>
          <p:cNvSpPr/>
          <p:nvPr/>
        </p:nvSpPr>
        <p:spPr>
          <a:xfrm>
            <a:off x="1321618" y="313492"/>
            <a:ext cx="3728906" cy="523220"/>
          </a:xfrm>
          <a:prstGeom prst="rect">
            <a:avLst/>
          </a:prstGeom>
        </p:spPr>
        <p:txBody>
          <a:bodyPr wrap="none">
            <a:spAutoFit/>
          </a:bodyPr>
          <a:lstStyle/>
          <a:p>
            <a:pPr lvl="0"/>
            <a:r>
              <a:rPr lang="it-IT" sz="2800" dirty="0">
                <a:solidFill>
                  <a:srgbClr val="4B92DB"/>
                </a:solidFill>
                <a:latin typeface="Source Sans Pro" panose="020B0503030403020204" pitchFamily="34" charset="77"/>
                <a:ea typeface="Source Sans Pro" panose="020B0503030403020204" pitchFamily="34" charset="0"/>
                <a:cs typeface="Times New Roman" panose="02020603050405020304" pitchFamily="18" charset="0"/>
              </a:rPr>
              <a:t>Imputazione temporale</a:t>
            </a:r>
          </a:p>
        </p:txBody>
      </p:sp>
      <p:sp>
        <p:nvSpPr>
          <p:cNvPr id="3" name="Rettangolo 2">
            <a:extLst>
              <a:ext uri="{FF2B5EF4-FFF2-40B4-BE49-F238E27FC236}">
                <a16:creationId xmlns:a16="http://schemas.microsoft.com/office/drawing/2014/main" id="{97EA91F2-3AEE-4B12-B360-61D80541698D}"/>
              </a:ext>
            </a:extLst>
          </p:cNvPr>
          <p:cNvSpPr/>
          <p:nvPr/>
        </p:nvSpPr>
        <p:spPr>
          <a:xfrm>
            <a:off x="4256247" y="1331312"/>
            <a:ext cx="7492331" cy="3381695"/>
          </a:xfrm>
          <a:prstGeom prst="rect">
            <a:avLst/>
          </a:prstGeom>
        </p:spPr>
        <p:txBody>
          <a:bodyPr wrap="square">
            <a:spAutoFit/>
          </a:bodyPr>
          <a:lstStyle/>
          <a:p>
            <a:pPr marL="342900" indent="-342900" algn="just">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si considerano percepiti nel periodo d’imposta anche le somme e i valori in genere corrisposti dai datori di lavoro entro il </a:t>
            </a:r>
            <a:r>
              <a:rPr lang="it-IT" sz="1900" u="sng" dirty="0">
                <a:solidFill>
                  <a:srgbClr val="4B92DB"/>
                </a:solidFill>
                <a:latin typeface="Source Sans Pro" panose="020B0503030403020204" pitchFamily="34" charset="77"/>
                <a:cs typeface="Arial" panose="020B0604020202020204" pitchFamily="34" charset="0"/>
              </a:rPr>
              <a:t>12 gennaio del periodo d’imposta successivo</a:t>
            </a:r>
            <a:r>
              <a:rPr lang="it-IT" sz="1900" dirty="0">
                <a:solidFill>
                  <a:srgbClr val="004288"/>
                </a:solidFill>
                <a:latin typeface="Source Sans Pro" panose="020B0503030403020204" pitchFamily="34" charset="77"/>
                <a:cs typeface="Arial" panose="020B0604020202020204" pitchFamily="34" charset="0"/>
              </a:rPr>
              <a:t> a quello cui si riferiscono;</a:t>
            </a:r>
          </a:p>
          <a:p>
            <a:pPr marL="342900" indent="-342900" algn="just">
              <a:lnSpc>
                <a:spcPct val="130000"/>
              </a:lnSpc>
              <a:buFont typeface="Arial" panose="020B0604020202020204" pitchFamily="34" charset="0"/>
              <a:buChar char="•"/>
            </a:pPr>
            <a:endParaRPr lang="it-IT" sz="1400" dirty="0">
              <a:solidFill>
                <a:srgbClr val="004288"/>
              </a:solidFill>
              <a:latin typeface="Source Sans Pro" panose="020B0503030403020204" pitchFamily="34" charset="77"/>
              <a:cs typeface="Arial" panose="020B0604020202020204" pitchFamily="34" charset="0"/>
            </a:endParaRPr>
          </a:p>
          <a:p>
            <a:pPr marL="342900" indent="-342900" algn="just">
              <a:lnSpc>
                <a:spcPct val="130000"/>
              </a:lnSpc>
              <a:buFont typeface="Arial" panose="020B0604020202020204" pitchFamily="34" charset="0"/>
              <a:buChar char="•"/>
            </a:pPr>
            <a:r>
              <a:rPr lang="it-IT" sz="1900" dirty="0">
                <a:solidFill>
                  <a:srgbClr val="004288"/>
                </a:solidFill>
                <a:latin typeface="Source Sans Pro" panose="020B0503030403020204" pitchFamily="34" charset="77"/>
                <a:cs typeface="Arial" panose="020B0604020202020204" pitchFamily="34" charset="0"/>
              </a:rPr>
              <a:t>la data del 12 gennaio non rappresenta un termine di prescrizione e pertanto non può trovare applicazione la disposizione dettata dall’articolo 2963 del codice civile che proroga di diritto il termine scadente in giorno festivo al giorno seguente non festivo (circolare 2/2003, paragrafo 8).</a:t>
            </a:r>
          </a:p>
        </p:txBody>
      </p:sp>
      <p:sp>
        <p:nvSpPr>
          <p:cNvPr id="11" name="Freccia a pentagono 10">
            <a:extLst>
              <a:ext uri="{FF2B5EF4-FFF2-40B4-BE49-F238E27FC236}">
                <a16:creationId xmlns:a16="http://schemas.microsoft.com/office/drawing/2014/main" id="{E4273FA4-224D-4010-99B7-920B14FF79E0}"/>
              </a:ext>
            </a:extLst>
          </p:cNvPr>
          <p:cNvSpPr/>
          <p:nvPr/>
        </p:nvSpPr>
        <p:spPr>
          <a:xfrm>
            <a:off x="443422" y="1802359"/>
            <a:ext cx="3481354" cy="957273"/>
          </a:xfrm>
          <a:prstGeom prst="homePlate">
            <a:avLst/>
          </a:prstGeom>
          <a:solidFill>
            <a:schemeClr val="bg1"/>
          </a:solidFill>
          <a:ln w="25400">
            <a:solidFill>
              <a:srgbClr val="4B92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accent2"/>
                </a:solidFill>
              </a:rPr>
              <a:t>PRINCIPIO DI CASSA «ALLARGATA»</a:t>
            </a:r>
          </a:p>
        </p:txBody>
      </p:sp>
      <p:sp>
        <p:nvSpPr>
          <p:cNvPr id="2" name="Segnaposto numero diapositiva 1">
            <a:extLst>
              <a:ext uri="{FF2B5EF4-FFF2-40B4-BE49-F238E27FC236}">
                <a16:creationId xmlns:a16="http://schemas.microsoft.com/office/drawing/2014/main" id="{3FE045AD-6485-48B6-99CE-99423E01C595}"/>
              </a:ext>
            </a:extLst>
          </p:cNvPr>
          <p:cNvSpPr>
            <a:spLocks noGrp="1"/>
          </p:cNvSpPr>
          <p:nvPr>
            <p:ph type="sldNum" sz="quarter" idx="12"/>
          </p:nvPr>
        </p:nvSpPr>
        <p:spPr/>
        <p:txBody>
          <a:bodyPr/>
          <a:lstStyle/>
          <a:p>
            <a:fld id="{DFCDB558-D404-46A0-80BB-E0FA3373A935}" type="slidenum">
              <a:rPr lang="it-IT" smtClean="0"/>
              <a:t>9</a:t>
            </a:fld>
            <a:endParaRPr lang="it-IT"/>
          </a:p>
        </p:txBody>
      </p:sp>
      <p:pic>
        <p:nvPicPr>
          <p:cNvPr id="9" name="Elemento grafico 8" descr="Cronometro">
            <a:extLst>
              <a:ext uri="{FF2B5EF4-FFF2-40B4-BE49-F238E27FC236}">
                <a16:creationId xmlns:a16="http://schemas.microsoft.com/office/drawing/2014/main" id="{A0E5FC5C-B48A-403F-86C6-C6859796DA8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4729" y="117902"/>
            <a:ext cx="914400" cy="914400"/>
          </a:xfrm>
          <a:prstGeom prst="rect">
            <a:avLst/>
          </a:prstGeom>
        </p:spPr>
      </p:pic>
      <p:pic>
        <p:nvPicPr>
          <p:cNvPr id="10" name="Elemento grafico 9" descr="Riproduci">
            <a:extLst>
              <a:ext uri="{FF2B5EF4-FFF2-40B4-BE49-F238E27FC236}">
                <a16:creationId xmlns:a16="http://schemas.microsoft.com/office/drawing/2014/main" id="{E006A321-F7BD-4765-A689-B9AB3312B1B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5846" y="5566899"/>
            <a:ext cx="236083" cy="236083"/>
          </a:xfrm>
          <a:prstGeom prst="rect">
            <a:avLst/>
          </a:prstGeom>
        </p:spPr>
      </p:pic>
      <p:sp>
        <p:nvSpPr>
          <p:cNvPr id="12" name="Rettangolo 11">
            <a:extLst>
              <a:ext uri="{FF2B5EF4-FFF2-40B4-BE49-F238E27FC236}">
                <a16:creationId xmlns:a16="http://schemas.microsoft.com/office/drawing/2014/main" id="{A8CD9D93-45F9-408F-9423-596063E2F5CB}"/>
              </a:ext>
            </a:extLst>
          </p:cNvPr>
          <p:cNvSpPr/>
          <p:nvPr/>
        </p:nvSpPr>
        <p:spPr>
          <a:xfrm>
            <a:off x="811929" y="5489351"/>
            <a:ext cx="6096000" cy="369332"/>
          </a:xfrm>
          <a:prstGeom prst="rect">
            <a:avLst/>
          </a:prstGeom>
        </p:spPr>
        <p:txBody>
          <a:bodyPr>
            <a:spAutoFit/>
          </a:bodyPr>
          <a:lstStyle/>
          <a:p>
            <a:r>
              <a:rPr lang="it-IT" b="1" dirty="0">
                <a:solidFill>
                  <a:srgbClr val="004288"/>
                </a:solidFill>
                <a:latin typeface="Source Sans Pro" panose="020B0503030403020204" pitchFamily="34" charset="77"/>
              </a:rPr>
              <a:t>Versamento delle ritenute</a:t>
            </a:r>
          </a:p>
        </p:txBody>
      </p:sp>
      <p:sp>
        <p:nvSpPr>
          <p:cNvPr id="5" name="Rettangolo 4">
            <a:extLst>
              <a:ext uri="{FF2B5EF4-FFF2-40B4-BE49-F238E27FC236}">
                <a16:creationId xmlns:a16="http://schemas.microsoft.com/office/drawing/2014/main" id="{02FD46A6-1486-42BB-B1C7-F897B8F47FBA}"/>
              </a:ext>
            </a:extLst>
          </p:cNvPr>
          <p:cNvSpPr/>
          <p:nvPr/>
        </p:nvSpPr>
        <p:spPr>
          <a:xfrm>
            <a:off x="506797" y="5905468"/>
            <a:ext cx="10925889" cy="369332"/>
          </a:xfrm>
          <a:prstGeom prst="rect">
            <a:avLst/>
          </a:prstGeom>
        </p:spPr>
        <p:txBody>
          <a:bodyPr wrap="square">
            <a:spAutoFit/>
          </a:bodyPr>
          <a:lstStyle/>
          <a:p>
            <a:r>
              <a:rPr lang="it-IT" dirty="0">
                <a:solidFill>
                  <a:srgbClr val="004288"/>
                </a:solidFill>
                <a:latin typeface="Source Sans Pro" panose="020B0503030403020204" pitchFamily="34" charset="77"/>
                <a:cs typeface="Arial" panose="020B0604020202020204" pitchFamily="34" charset="0"/>
              </a:rPr>
              <a:t>Le ritenute relative alle somme corrisposte entro il 12 gennaio devono essere versate entro il 16 febbraio.</a:t>
            </a:r>
          </a:p>
        </p:txBody>
      </p:sp>
    </p:spTree>
    <p:extLst>
      <p:ext uri="{BB962C8B-B14F-4D97-AF65-F5344CB8AC3E}">
        <p14:creationId xmlns:p14="http://schemas.microsoft.com/office/powerpoint/2010/main" val="382741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ase">
  <a:themeElements>
    <a:clrScheme name="AL_colori">
      <a:dk1>
        <a:sysClr val="windowText" lastClr="000000"/>
      </a:dk1>
      <a:lt1>
        <a:sysClr val="window" lastClr="FFFFFF"/>
      </a:lt1>
      <a:dk2>
        <a:srgbClr val="004288"/>
      </a:dk2>
      <a:lt2>
        <a:srgbClr val="E6E6E6"/>
      </a:lt2>
      <a:accent1>
        <a:srgbClr val="4B92DB"/>
      </a:accent1>
      <a:accent2>
        <a:srgbClr val="D50F3B"/>
      </a:accent2>
      <a:accent3>
        <a:srgbClr val="93C01F"/>
      </a:accent3>
      <a:accent4>
        <a:srgbClr val="662482"/>
      </a:accent4>
      <a:accent5>
        <a:srgbClr val="00968D"/>
      </a:accent5>
      <a:accent6>
        <a:srgbClr val="ED7203"/>
      </a:accent6>
      <a:hlink>
        <a:srgbClr val="1A124D"/>
      </a:hlink>
      <a:folHlink>
        <a:srgbClr val="F8AF00"/>
      </a:folHlink>
    </a:clrScheme>
    <a:fontScheme name="Office classico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4372</TotalTime>
  <Words>4284</Words>
  <Application>Microsoft Office PowerPoint</Application>
  <PresentationFormat>Widescreen</PresentationFormat>
  <Paragraphs>477</Paragraphs>
  <Slides>45</Slides>
  <Notes>45</Notes>
  <HiddenSlides>0</HiddenSlides>
  <MMClips>0</MMClips>
  <ScaleCrop>false</ScaleCrop>
  <HeadingPairs>
    <vt:vector size="6" baseType="variant">
      <vt:variant>
        <vt:lpstr>Caratteri utilizzati</vt:lpstr>
      </vt:variant>
      <vt:variant>
        <vt:i4>14</vt:i4>
      </vt:variant>
      <vt:variant>
        <vt:lpstr>Tema</vt:lpstr>
      </vt:variant>
      <vt:variant>
        <vt:i4>2</vt:i4>
      </vt:variant>
      <vt:variant>
        <vt:lpstr>Titoli diapositive</vt:lpstr>
      </vt:variant>
      <vt:variant>
        <vt:i4>45</vt:i4>
      </vt:variant>
    </vt:vector>
  </HeadingPairs>
  <TitlesOfParts>
    <vt:vector size="61" baseType="lpstr">
      <vt:lpstr>MS Mincho</vt:lpstr>
      <vt:lpstr>MS PGothic</vt:lpstr>
      <vt:lpstr>MS PGothic</vt:lpstr>
      <vt:lpstr>Arial</vt:lpstr>
      <vt:lpstr>Calibri</vt:lpstr>
      <vt:lpstr>Calibri Light</vt:lpstr>
      <vt:lpstr>Cambria</vt:lpstr>
      <vt:lpstr>Courier New</vt:lpstr>
      <vt:lpstr>Source Sans Pro</vt:lpstr>
      <vt:lpstr>Source Sans Pro Light</vt:lpstr>
      <vt:lpstr>Symbol</vt:lpstr>
      <vt:lpstr>Times New Roman</vt:lpstr>
      <vt:lpstr>Trebuchet MS</vt:lpstr>
      <vt:lpstr>Wingdings</vt:lpstr>
      <vt:lpstr>Tema di Office</vt:lpstr>
      <vt:lpstr>1_Base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Domenico Miscioscia</dc:creator>
  <cp:lastModifiedBy>Katia Delon</cp:lastModifiedBy>
  <cp:revision>312</cp:revision>
  <cp:lastPrinted>2019-03-19T17:32:49Z</cp:lastPrinted>
  <dcterms:created xsi:type="dcterms:W3CDTF">2017-09-20T07:55:24Z</dcterms:created>
  <dcterms:modified xsi:type="dcterms:W3CDTF">2019-03-20T12:35:19Z</dcterms:modified>
</cp:coreProperties>
</file>