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256" r:id="rId2"/>
    <p:sldId id="258" r:id="rId3"/>
    <p:sldId id="293" r:id="rId4"/>
    <p:sldId id="259" r:id="rId5"/>
    <p:sldId id="294" r:id="rId6"/>
    <p:sldId id="296" r:id="rId7"/>
    <p:sldId id="269" r:id="rId8"/>
    <p:sldId id="272" r:id="rId9"/>
    <p:sldId id="275" r:id="rId10"/>
    <p:sldId id="277" r:id="rId11"/>
    <p:sldId id="278" r:id="rId12"/>
    <p:sldId id="284" r:id="rId13"/>
    <p:sldId id="285" r:id="rId14"/>
    <p:sldId id="286" r:id="rId15"/>
    <p:sldId id="287" r:id="rId16"/>
    <p:sldId id="289" r:id="rId17"/>
    <p:sldId id="290" r:id="rId18"/>
    <p:sldId id="291" r:id="rId19"/>
    <p:sldId id="292" r:id="rId20"/>
    <p:sldId id="257" r:id="rId21"/>
  </p:sldIdLst>
  <p:sldSz cx="9144000" cy="6858000" type="screen4x3"/>
  <p:notesSz cx="6797675" cy="9926638"/>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6">
          <p15:clr>
            <a:srgbClr val="A4A3A4"/>
          </p15:clr>
        </p15:guide>
        <p15:guide id="2" pos="25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24D"/>
    <a:srgbClr val="130B3C"/>
    <a:srgbClr val="140F00"/>
    <a:srgbClr val="130C2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01" autoAdjust="0"/>
    <p:restoredTop sz="94647" autoAdjust="0"/>
  </p:normalViewPr>
  <p:slideViewPr>
    <p:cSldViewPr snapToGrid="0" snapToObjects="1">
      <p:cViewPr>
        <p:scale>
          <a:sx n="76" d="100"/>
          <a:sy n="76" d="100"/>
        </p:scale>
        <p:origin x="1137" y="-24"/>
      </p:cViewPr>
      <p:guideLst>
        <p:guide orient="horz" pos="256"/>
        <p:guide pos="25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60482BDD-DAA7-CF40-8613-7DBBD127DC3F}" type="datetimeFigureOut">
              <a:rPr lang="it-IT" smtClean="0"/>
              <a:t>20/07/2016</a:t>
            </a:fld>
            <a:endParaRPr lang="it-IT"/>
          </a:p>
        </p:txBody>
      </p:sp>
      <p:sp>
        <p:nvSpPr>
          <p:cNvPr id="4" name="Segnaposto piè di pagina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C4745637-B35E-7247-BE03-115B3F3FB234}" type="slidenum">
              <a:rPr lang="it-IT" smtClean="0"/>
              <a:t>‹N›</a:t>
            </a:fld>
            <a:endParaRPr lang="it-IT"/>
          </a:p>
        </p:txBody>
      </p:sp>
    </p:spTree>
    <p:extLst>
      <p:ext uri="{BB962C8B-B14F-4D97-AF65-F5344CB8AC3E}">
        <p14:creationId xmlns:p14="http://schemas.microsoft.com/office/powerpoint/2010/main" val="5489369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A4BA793-4849-D147-BB2C-CFB3726689DF}" type="datetimeFigureOut">
              <a:rPr lang="it-IT" smtClean="0"/>
              <a:t>20/07/2016</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8C6207F-44CA-A145-9523-BE12DCB18BFE}" type="slidenum">
              <a:rPr lang="it-IT" smtClean="0"/>
              <a:t>‹N›</a:t>
            </a:fld>
            <a:endParaRPr lang="it-IT"/>
          </a:p>
        </p:txBody>
      </p:sp>
    </p:spTree>
    <p:extLst>
      <p:ext uri="{BB962C8B-B14F-4D97-AF65-F5344CB8AC3E}">
        <p14:creationId xmlns:p14="http://schemas.microsoft.com/office/powerpoint/2010/main" val="28374437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8C6207F-44CA-A145-9523-BE12DCB18BFE}" type="slidenum">
              <a:rPr lang="it-IT" smtClean="0"/>
              <a:t>1</a:t>
            </a:fld>
            <a:endParaRPr lang="it-IT"/>
          </a:p>
        </p:txBody>
      </p:sp>
    </p:spTree>
    <p:extLst>
      <p:ext uri="{BB962C8B-B14F-4D97-AF65-F5344CB8AC3E}">
        <p14:creationId xmlns:p14="http://schemas.microsoft.com/office/powerpoint/2010/main" val="1172293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8C6207F-44CA-A145-9523-BE12DCB18BFE}" type="slidenum">
              <a:rPr lang="it-IT" smtClean="0"/>
              <a:t>3</a:t>
            </a:fld>
            <a:endParaRPr lang="it-IT"/>
          </a:p>
        </p:txBody>
      </p:sp>
    </p:spTree>
    <p:extLst>
      <p:ext uri="{BB962C8B-B14F-4D97-AF65-F5344CB8AC3E}">
        <p14:creationId xmlns:p14="http://schemas.microsoft.com/office/powerpoint/2010/main" val="667757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8C6207F-44CA-A145-9523-BE12DCB18BFE}" type="slidenum">
              <a:rPr lang="it-IT" smtClean="0"/>
              <a:t>15</a:t>
            </a:fld>
            <a:endParaRPr lang="it-IT"/>
          </a:p>
        </p:txBody>
      </p:sp>
    </p:spTree>
    <p:extLst>
      <p:ext uri="{BB962C8B-B14F-4D97-AF65-F5344CB8AC3E}">
        <p14:creationId xmlns:p14="http://schemas.microsoft.com/office/powerpoint/2010/main" val="3410329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_Copertina">
    <p:spTree>
      <p:nvGrpSpPr>
        <p:cNvPr id="1" name=""/>
        <p:cNvGrpSpPr/>
        <p:nvPr/>
      </p:nvGrpSpPr>
      <p:grpSpPr>
        <a:xfrm>
          <a:off x="0" y="0"/>
          <a:ext cx="0" cy="0"/>
          <a:chOff x="0" y="0"/>
          <a:chExt cx="0" cy="0"/>
        </a:xfrm>
      </p:grpSpPr>
      <p:sp>
        <p:nvSpPr>
          <p:cNvPr id="2" name="Titolo 1"/>
          <p:cNvSpPr>
            <a:spLocks noGrp="1"/>
          </p:cNvSpPr>
          <p:nvPr>
            <p:ph type="ctrTitle"/>
          </p:nvPr>
        </p:nvSpPr>
        <p:spPr>
          <a:xfrm>
            <a:off x="398369" y="1596515"/>
            <a:ext cx="8280000" cy="917456"/>
          </a:xfrm>
        </p:spPr>
        <p:txBody>
          <a:bodyPr anchor="b">
            <a:normAutofit/>
          </a:bodyPr>
          <a:lstStyle>
            <a:lvl1pPr>
              <a:lnSpc>
                <a:spcPts val="4200"/>
              </a:lnSpc>
              <a:defRPr sz="4500" b="0" i="0">
                <a:solidFill>
                  <a:schemeClr val="accent1"/>
                </a:solidFill>
                <a:latin typeface="Source Sans Pro Light"/>
                <a:cs typeface="Source Sans Pro Light"/>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398370" y="2513972"/>
            <a:ext cx="8280000" cy="1016000"/>
          </a:xfrm>
        </p:spPr>
        <p:txBody>
          <a:bodyPr>
            <a:normAutofit/>
          </a:bodyPr>
          <a:lstStyle>
            <a:lvl1pPr marL="0" indent="0" algn="l">
              <a:lnSpc>
                <a:spcPts val="2100"/>
              </a:lnSpc>
              <a:spcBef>
                <a:spcPts val="0"/>
              </a:spcBef>
              <a:buNone/>
              <a:defRPr sz="1600" b="0" i="0">
                <a:solidFill>
                  <a:schemeClr val="tx2"/>
                </a:solidFill>
                <a:latin typeface="Source Sans Pro"/>
                <a:cs typeface="Source Sans Pro"/>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Fare clic per modificare lo stile del sottotitolo dello schema</a:t>
            </a:r>
            <a:endParaRPr lang="it-IT" dirty="0"/>
          </a:p>
        </p:txBody>
      </p:sp>
      <p:sp>
        <p:nvSpPr>
          <p:cNvPr id="12" name="Rettangolo 11"/>
          <p:cNvSpPr/>
          <p:nvPr userDrawn="1"/>
        </p:nvSpPr>
        <p:spPr>
          <a:xfrm>
            <a:off x="442147" y="4698417"/>
            <a:ext cx="8280000" cy="720000"/>
          </a:xfrm>
          <a:prstGeom prst="rect">
            <a:avLst/>
          </a:prstGeom>
          <a:gradFill flip="none" rotWithShape="1">
            <a:gsLst>
              <a:gs pos="0">
                <a:schemeClr val="tx2"/>
              </a:gs>
              <a:gs pos="90000">
                <a:srgbClr val="1A124D"/>
              </a:gs>
            </a:gsLst>
            <a:lin ang="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ln>
                <a:noFill/>
              </a:ln>
              <a:solidFill>
                <a:srgbClr val="4B92DB"/>
              </a:solidFill>
              <a:effectLst/>
            </a:endParaRPr>
          </a:p>
        </p:txBody>
      </p:sp>
      <p:sp>
        <p:nvSpPr>
          <p:cNvPr id="17" name="Segnaposto contenuto 19"/>
          <p:cNvSpPr>
            <a:spLocks noGrp="1"/>
          </p:cNvSpPr>
          <p:nvPr>
            <p:ph sz="quarter" idx="10"/>
          </p:nvPr>
        </p:nvSpPr>
        <p:spPr>
          <a:xfrm>
            <a:off x="507325" y="4997143"/>
            <a:ext cx="4615519" cy="386965"/>
          </a:xfrm>
        </p:spPr>
        <p:txBody>
          <a:bodyPr>
            <a:noAutofit/>
          </a:bodyPr>
          <a:lstStyle>
            <a:lvl1pPr marL="0" indent="0" algn="l">
              <a:lnSpc>
                <a:spcPts val="2400"/>
              </a:lnSpc>
              <a:spcBef>
                <a:spcPts val="0"/>
              </a:spcBef>
              <a:buNone/>
              <a:defRPr sz="2200" b="0" i="0">
                <a:solidFill>
                  <a:schemeClr val="bg1"/>
                </a:solidFill>
                <a:latin typeface="Source Sans Pro Light"/>
                <a:cs typeface="Source Sans Pro Light"/>
              </a:defRPr>
            </a:lvl1pPr>
          </a:lstStyle>
          <a:p>
            <a:pPr lvl="0"/>
            <a:r>
              <a:rPr lang="it-IT" dirty="0" smtClean="0"/>
              <a:t>Fare clic per modificare gli stili del testo dello schema</a:t>
            </a:r>
          </a:p>
        </p:txBody>
      </p:sp>
      <p:sp>
        <p:nvSpPr>
          <p:cNvPr id="18" name="Segnaposto contenuto 19"/>
          <p:cNvSpPr>
            <a:spLocks noGrp="1"/>
          </p:cNvSpPr>
          <p:nvPr>
            <p:ph sz="quarter" idx="11" hasCustomPrompt="1"/>
          </p:nvPr>
        </p:nvSpPr>
        <p:spPr>
          <a:xfrm>
            <a:off x="5087669" y="4997143"/>
            <a:ext cx="3426257" cy="386965"/>
          </a:xfrm>
        </p:spPr>
        <p:txBody>
          <a:bodyPr>
            <a:noAutofit/>
          </a:bodyPr>
          <a:lstStyle>
            <a:lvl1pPr marL="0" indent="0" algn="r">
              <a:lnSpc>
                <a:spcPts val="2400"/>
              </a:lnSpc>
              <a:spcBef>
                <a:spcPts val="0"/>
              </a:spcBef>
              <a:buNone/>
              <a:defRPr sz="2200" b="0" i="0" baseline="0">
                <a:solidFill>
                  <a:schemeClr val="bg1"/>
                </a:solidFill>
                <a:latin typeface="Source Sans Pro Light"/>
                <a:cs typeface="Source Sans Pro Light"/>
              </a:defRPr>
            </a:lvl1pPr>
          </a:lstStyle>
          <a:p>
            <a:pPr lvl="0"/>
            <a:r>
              <a:rPr lang="it-IT" dirty="0" smtClean="0"/>
              <a:t>14 ottobre 2015</a:t>
            </a:r>
          </a:p>
        </p:txBody>
      </p:sp>
      <p:pic>
        <p:nvPicPr>
          <p:cNvPr id="7" name="Immagin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4563" y="5862900"/>
            <a:ext cx="1358253" cy="576000"/>
          </a:xfrm>
          <a:prstGeom prst="rect">
            <a:avLst/>
          </a:prstGeom>
        </p:spPr>
      </p:pic>
      <p:pic>
        <p:nvPicPr>
          <p:cNvPr id="5" name="Immagin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6902" y="425141"/>
            <a:ext cx="3144540" cy="726891"/>
          </a:xfrm>
          <a:prstGeom prst="rect">
            <a:avLst/>
          </a:prstGeom>
        </p:spPr>
      </p:pic>
    </p:spTree>
    <p:extLst>
      <p:ext uri="{BB962C8B-B14F-4D97-AF65-F5344CB8AC3E}">
        <p14:creationId xmlns:p14="http://schemas.microsoft.com/office/powerpoint/2010/main" val="3286851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L_testo 3">
    <p:spTree>
      <p:nvGrpSpPr>
        <p:cNvPr id="1" name=""/>
        <p:cNvGrpSpPr/>
        <p:nvPr/>
      </p:nvGrpSpPr>
      <p:grpSpPr>
        <a:xfrm>
          <a:off x="0" y="0"/>
          <a:ext cx="0" cy="0"/>
          <a:chOff x="0" y="0"/>
          <a:chExt cx="0" cy="0"/>
        </a:xfrm>
      </p:grpSpPr>
      <p:sp>
        <p:nvSpPr>
          <p:cNvPr id="3" name="Segnaposto contenuto 2"/>
          <p:cNvSpPr>
            <a:spLocks noGrp="1"/>
          </p:cNvSpPr>
          <p:nvPr>
            <p:ph idx="1"/>
          </p:nvPr>
        </p:nvSpPr>
        <p:spPr>
          <a:xfrm>
            <a:off x="406400" y="273050"/>
            <a:ext cx="8417746" cy="5853113"/>
          </a:xfrm>
        </p:spPr>
        <p:txBody>
          <a:bodyPr anchor="ctr">
            <a:normAutofit/>
          </a:bodyPr>
          <a:lstStyle>
            <a:lvl1pPr>
              <a:lnSpc>
                <a:spcPts val="6800"/>
              </a:lnSpc>
              <a:spcBef>
                <a:spcPts val="0"/>
              </a:spcBef>
              <a:defRPr sz="6000" i="0" u="sng">
                <a:solidFill>
                  <a:schemeClr val="accent1"/>
                </a:solidFill>
                <a:uFill>
                  <a:solidFill>
                    <a:schemeClr val="accent1"/>
                  </a:solidFill>
                </a:uFill>
                <a:latin typeface="Source Sans Pro Light"/>
                <a:cs typeface="Source Sans Pro Light"/>
              </a:defRPr>
            </a:lvl1pPr>
            <a:lvl2pPr>
              <a:defRPr sz="6000">
                <a:solidFill>
                  <a:schemeClr val="accent1"/>
                </a:solidFill>
                <a:latin typeface="Source Sans Pro Light"/>
                <a:cs typeface="Source Sans Pro Light"/>
              </a:defRPr>
            </a:lvl2pPr>
            <a:lvl3pPr>
              <a:defRPr sz="6000">
                <a:solidFill>
                  <a:schemeClr val="accent1"/>
                </a:solidFill>
                <a:latin typeface="Source Sans Pro Light"/>
                <a:cs typeface="Source Sans Pro Light"/>
              </a:defRPr>
            </a:lvl3pPr>
            <a:lvl4pPr>
              <a:defRPr sz="6000">
                <a:solidFill>
                  <a:schemeClr val="accent1"/>
                </a:solidFill>
                <a:latin typeface="Source Sans Pro Light"/>
                <a:cs typeface="Source Sans Pro Light"/>
              </a:defRPr>
            </a:lvl4pPr>
            <a:lvl5pPr>
              <a:defRPr sz="6000">
                <a:solidFill>
                  <a:schemeClr val="accent1"/>
                </a:solidFill>
                <a:latin typeface="Source Sans Pro Light"/>
                <a:cs typeface="Source Sans Pro Light"/>
              </a:defRPr>
            </a:lvl5pPr>
            <a:lvl6pPr>
              <a:defRPr sz="2000"/>
            </a:lvl6pPr>
            <a:lvl7pPr>
              <a:defRPr sz="2000"/>
            </a:lvl7pPr>
            <a:lvl8pPr>
              <a:defRPr sz="2000"/>
            </a:lvl8pPr>
            <a:lvl9pPr>
              <a:defRPr sz="2000"/>
            </a:lvl9pPr>
          </a:lstStyle>
          <a:p>
            <a:pPr lvl="0"/>
            <a:r>
              <a:rPr lang="it-IT" dirty="0" smtClean="0"/>
              <a:t>Fare clic per modificare gli stili del testo dello schema</a:t>
            </a:r>
          </a:p>
        </p:txBody>
      </p:sp>
      <p:sp>
        <p:nvSpPr>
          <p:cNvPr id="8"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9"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0"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1405767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L_titolo+immagine ">
    <p:spTree>
      <p:nvGrpSpPr>
        <p:cNvPr id="1" name=""/>
        <p:cNvGrpSpPr/>
        <p:nvPr/>
      </p:nvGrpSpPr>
      <p:grpSpPr>
        <a:xfrm>
          <a:off x="0" y="0"/>
          <a:ext cx="0" cy="0"/>
          <a:chOff x="0" y="0"/>
          <a:chExt cx="0" cy="0"/>
        </a:xfrm>
      </p:grpSpPr>
      <p:sp>
        <p:nvSpPr>
          <p:cNvPr id="2" name="Titolo 1"/>
          <p:cNvSpPr>
            <a:spLocks noGrp="1"/>
          </p:cNvSpPr>
          <p:nvPr>
            <p:ph type="title"/>
          </p:nvPr>
        </p:nvSpPr>
        <p:spPr/>
        <p:txBody>
          <a:bodyPr anchor="t"/>
          <a:lstStyle>
            <a:lvl1pPr>
              <a:defRPr b="0" i="0">
                <a:solidFill>
                  <a:schemeClr val="accent1"/>
                </a:solidFill>
                <a:latin typeface="Source Sans Pro Light"/>
                <a:cs typeface="Source Sans Pro Light"/>
              </a:defRPr>
            </a:lvl1pPr>
          </a:lstStyle>
          <a:p>
            <a:r>
              <a:rPr lang="it-IT" dirty="0" smtClean="0"/>
              <a:t>Fare clic per modificare stile</a:t>
            </a:r>
            <a:endParaRPr lang="it-IT" dirty="0"/>
          </a:p>
        </p:txBody>
      </p:sp>
      <p:sp>
        <p:nvSpPr>
          <p:cNvPr id="9" name="Content Placeholder 2"/>
          <p:cNvSpPr>
            <a:spLocks noGrp="1"/>
          </p:cNvSpPr>
          <p:nvPr>
            <p:ph sz="half" idx="13"/>
          </p:nvPr>
        </p:nvSpPr>
        <p:spPr>
          <a:xfrm>
            <a:off x="406400" y="1309928"/>
            <a:ext cx="8417747" cy="4842118"/>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7"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8"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0"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830886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Chiusura">
    <p:bg>
      <p:bgPr>
        <a:gradFill flip="none" rotWithShape="1">
          <a:gsLst>
            <a:gs pos="40000">
              <a:schemeClr val="tx2"/>
            </a:gs>
            <a:gs pos="90000">
              <a:srgbClr val="1A124D"/>
            </a:gs>
          </a:gsLst>
          <a:lin ang="19200000" scaled="0"/>
          <a:tileRect/>
        </a:gradFill>
        <a:effectLst/>
      </p:bgPr>
    </p:bg>
    <p:spTree>
      <p:nvGrpSpPr>
        <p:cNvPr id="1" name=""/>
        <p:cNvGrpSpPr/>
        <p:nvPr/>
      </p:nvGrpSpPr>
      <p:grpSpPr>
        <a:xfrm>
          <a:off x="0" y="0"/>
          <a:ext cx="0" cy="0"/>
          <a:chOff x="0" y="0"/>
          <a:chExt cx="0" cy="0"/>
        </a:xfrm>
      </p:grpSpPr>
      <p:sp>
        <p:nvSpPr>
          <p:cNvPr id="2" name="CasellaDiTesto 1"/>
          <p:cNvSpPr txBox="1"/>
          <p:nvPr userDrawn="1"/>
        </p:nvSpPr>
        <p:spPr>
          <a:xfrm>
            <a:off x="403225" y="5718202"/>
            <a:ext cx="2676769" cy="1077218"/>
          </a:xfrm>
          <a:prstGeom prst="rect">
            <a:avLst/>
          </a:prstGeom>
          <a:noFill/>
        </p:spPr>
        <p:txBody>
          <a:bodyPr wrap="square" lIns="0" tIns="0" rIns="0" bIns="0" rtlCol="0">
            <a:spAutoFit/>
          </a:bodyPr>
          <a:lstStyle/>
          <a:p>
            <a:pPr>
              <a:lnSpc>
                <a:spcPts val="1400"/>
              </a:lnSpc>
            </a:pPr>
            <a:r>
              <a:rPr lang="it-IT" sz="1300" b="0" i="0" dirty="0" err="1" smtClean="0">
                <a:solidFill>
                  <a:schemeClr val="bg1"/>
                </a:solidFill>
                <a:latin typeface="Source Sans Pro Light"/>
                <a:cs typeface="Source Sans Pro Light"/>
              </a:rPr>
              <a:t>www.assolombarda.it</a:t>
            </a:r>
            <a:endParaRPr lang="it-IT" sz="1300" b="0" i="0" dirty="0" smtClean="0">
              <a:solidFill>
                <a:schemeClr val="bg1"/>
              </a:solidFill>
              <a:latin typeface="Source Sans Pro Light"/>
              <a:cs typeface="Source Sans Pro Light"/>
            </a:endParaRPr>
          </a:p>
          <a:p>
            <a:pPr>
              <a:lnSpc>
                <a:spcPts val="1400"/>
              </a:lnSpc>
            </a:pPr>
            <a:r>
              <a:rPr lang="it-IT" sz="1300" b="0" i="0" dirty="0" smtClean="0">
                <a:solidFill>
                  <a:schemeClr val="bg1"/>
                </a:solidFill>
                <a:latin typeface="Source Sans Pro Light"/>
                <a:cs typeface="Source Sans Pro Light"/>
              </a:rPr>
              <a:t>www.farvolaremilano.it</a:t>
            </a:r>
          </a:p>
          <a:p>
            <a:pPr>
              <a:lnSpc>
                <a:spcPts val="1400"/>
              </a:lnSpc>
            </a:pPr>
            <a:r>
              <a:rPr lang="it-IT" sz="1300" b="0" i="0" dirty="0" smtClean="0">
                <a:solidFill>
                  <a:schemeClr val="bg1"/>
                </a:solidFill>
                <a:latin typeface="Source Sans Pro Light"/>
                <a:cs typeface="Source Sans Pro Light"/>
              </a:rPr>
              <a:t>www.assolombardanews.it</a:t>
            </a:r>
          </a:p>
          <a:p>
            <a:pPr>
              <a:lnSpc>
                <a:spcPts val="1400"/>
              </a:lnSpc>
            </a:pPr>
            <a:r>
              <a:rPr lang="it-IT" sz="1300" b="0" i="0" dirty="0" smtClean="0">
                <a:solidFill>
                  <a:schemeClr val="bg1"/>
                </a:solidFill>
                <a:latin typeface="Source Sans Pro Light"/>
                <a:cs typeface="Source Sans Pro Light"/>
              </a:rPr>
              <a:t>Seguici su</a:t>
            </a:r>
            <a:br>
              <a:rPr lang="it-IT" sz="1300" b="0" i="0" dirty="0" smtClean="0">
                <a:solidFill>
                  <a:schemeClr val="bg1"/>
                </a:solidFill>
                <a:latin typeface="Source Sans Pro Light"/>
                <a:cs typeface="Source Sans Pro Light"/>
              </a:rPr>
            </a:br>
            <a:endParaRPr lang="it-IT" sz="1300" b="0" i="0" dirty="0" smtClean="0">
              <a:solidFill>
                <a:schemeClr val="bg1"/>
              </a:solidFill>
              <a:latin typeface="Source Sans Pro Light"/>
              <a:cs typeface="Source Sans Pro Light"/>
            </a:endParaRPr>
          </a:p>
          <a:p>
            <a:pPr>
              <a:lnSpc>
                <a:spcPts val="1400"/>
              </a:lnSpc>
            </a:pPr>
            <a:r>
              <a:rPr lang="it-IT" sz="1300" b="0" i="0" baseline="0" dirty="0" smtClean="0">
                <a:solidFill>
                  <a:schemeClr val="bg1"/>
                </a:solidFill>
                <a:latin typeface="Source Sans Pro Light"/>
                <a:cs typeface="Source Sans Pro Light"/>
              </a:rPr>
              <a:t>     </a:t>
            </a:r>
            <a:endParaRPr lang="it-IT" sz="1300" b="0" i="0" dirty="0" smtClean="0">
              <a:solidFill>
                <a:schemeClr val="bg1"/>
              </a:solidFill>
              <a:latin typeface="Source Sans Pro Light"/>
              <a:cs typeface="Source Sans Pro Light"/>
            </a:endParaRPr>
          </a:p>
        </p:txBody>
      </p:sp>
      <p:pic>
        <p:nvPicPr>
          <p:cNvPr id="4" name="Immagin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7511" y="411246"/>
            <a:ext cx="2617111" cy="604971"/>
          </a:xfrm>
          <a:prstGeom prst="rect">
            <a:avLst/>
          </a:prstGeom>
        </p:spPr>
      </p:pic>
      <p:grpSp>
        <p:nvGrpSpPr>
          <p:cNvPr id="3" name="Gruppo 2"/>
          <p:cNvGrpSpPr/>
          <p:nvPr userDrawn="1"/>
        </p:nvGrpSpPr>
        <p:grpSpPr>
          <a:xfrm>
            <a:off x="1121780" y="6265783"/>
            <a:ext cx="892458" cy="137253"/>
            <a:chOff x="412161" y="6265783"/>
            <a:chExt cx="892458" cy="137253"/>
          </a:xfrm>
        </p:grpSpPr>
        <p:pic>
          <p:nvPicPr>
            <p:cNvPr id="9" name="Immagin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12161" y="6265876"/>
              <a:ext cx="137160" cy="137160"/>
            </a:xfrm>
            <a:prstGeom prst="rect">
              <a:avLst/>
            </a:prstGeom>
          </p:spPr>
        </p:pic>
        <p:pic>
          <p:nvPicPr>
            <p:cNvPr id="10" name="Immagin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00272" y="6265876"/>
              <a:ext cx="137160" cy="137160"/>
            </a:xfrm>
            <a:prstGeom prst="rect">
              <a:avLst/>
            </a:prstGeom>
          </p:spPr>
        </p:pic>
        <p:pic>
          <p:nvPicPr>
            <p:cNvPr id="11" name="Immagine 10"/>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88383" y="6265876"/>
              <a:ext cx="143256" cy="137160"/>
            </a:xfrm>
            <a:prstGeom prst="rect">
              <a:avLst/>
            </a:prstGeom>
          </p:spPr>
        </p:pic>
        <p:pic>
          <p:nvPicPr>
            <p:cNvPr id="12" name="Immagine 1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82590" y="6265783"/>
              <a:ext cx="137160" cy="137160"/>
            </a:xfrm>
            <a:prstGeom prst="rect">
              <a:avLst/>
            </a:prstGeom>
          </p:spPr>
        </p:pic>
        <p:pic>
          <p:nvPicPr>
            <p:cNvPr id="13" name="Immagine 1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167459" y="6265876"/>
              <a:ext cx="137160" cy="137160"/>
            </a:xfrm>
            <a:prstGeom prst="rect">
              <a:avLst/>
            </a:prstGeom>
          </p:spPr>
        </p:pic>
      </p:grpSp>
    </p:spTree>
    <p:extLst>
      <p:ext uri="{BB962C8B-B14F-4D97-AF65-F5344CB8AC3E}">
        <p14:creationId xmlns:p14="http://schemas.microsoft.com/office/powerpoint/2010/main" val="1594745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L_Separatore1">
    <p:bg>
      <p:bgPr>
        <a:gradFill flip="none" rotWithShape="1">
          <a:gsLst>
            <a:gs pos="40000">
              <a:schemeClr val="tx2"/>
            </a:gs>
            <a:gs pos="90000">
              <a:srgbClr val="1A124D"/>
            </a:gs>
          </a:gsLst>
          <a:lin ang="19200000" scaled="0"/>
          <a:tileRect/>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6400" y="2989451"/>
            <a:ext cx="8417746" cy="693555"/>
          </a:xfrm>
        </p:spPr>
        <p:txBody>
          <a:bodyPr/>
          <a:lstStyle>
            <a:lvl1pPr>
              <a:lnSpc>
                <a:spcPts val="4400"/>
              </a:lnSpc>
              <a:defRPr b="0" i="0">
                <a:solidFill>
                  <a:srgbClr val="FFFFFF"/>
                </a:solidFill>
                <a:latin typeface="Source Sans Pro Light"/>
                <a:cs typeface="Source Sans Pro Light"/>
              </a:defRPr>
            </a:lvl1pPr>
          </a:lstStyle>
          <a:p>
            <a:r>
              <a:rPr lang="it-IT" dirty="0" smtClean="0"/>
              <a:t>Fare clic per modificare stile</a:t>
            </a:r>
            <a:endParaRPr lang="it-IT" dirty="0"/>
          </a:p>
        </p:txBody>
      </p:sp>
      <p:sp>
        <p:nvSpPr>
          <p:cNvPr id="3" name="Segnaposto contenuto 2"/>
          <p:cNvSpPr>
            <a:spLocks noGrp="1"/>
          </p:cNvSpPr>
          <p:nvPr>
            <p:ph idx="1"/>
          </p:nvPr>
        </p:nvSpPr>
        <p:spPr>
          <a:xfrm>
            <a:off x="406400" y="3694297"/>
            <a:ext cx="8417746" cy="666985"/>
          </a:xfrm>
        </p:spPr>
        <p:txBody>
          <a:bodyPr/>
          <a:lstStyle>
            <a:lvl1pPr>
              <a:lnSpc>
                <a:spcPts val="2600"/>
              </a:lnSpc>
              <a:spcBef>
                <a:spcPts val="0"/>
              </a:spcBef>
              <a:defRPr>
                <a:solidFill>
                  <a:schemeClr val="accent1"/>
                </a:solidFill>
              </a:defRPr>
            </a:lvl1pPr>
          </a:lstStyle>
          <a:p>
            <a:pPr lvl="0"/>
            <a:r>
              <a:rPr lang="it-IT" dirty="0" smtClean="0"/>
              <a:t>Fare clic per modificare gli stili del testo dello schema</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dirty="0"/>
          </a:p>
        </p:txBody>
      </p:sp>
    </p:spTree>
    <p:extLst>
      <p:ext uri="{BB962C8B-B14F-4D97-AF65-F5344CB8AC3E}">
        <p14:creationId xmlns:p14="http://schemas.microsoft.com/office/powerpoint/2010/main" val="2791498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_Separatore2">
    <p:bg>
      <p:bgPr>
        <a:solidFill>
          <a:schemeClr val="accent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3224" y="3025363"/>
            <a:ext cx="8420921" cy="1362075"/>
          </a:xfrm>
        </p:spPr>
        <p:txBody>
          <a:bodyPr anchor="t">
            <a:normAutofit/>
          </a:bodyPr>
          <a:lstStyle>
            <a:lvl1pPr algn="l">
              <a:lnSpc>
                <a:spcPts val="4200"/>
              </a:lnSpc>
              <a:defRPr sz="4300" b="0" i="0" cap="all">
                <a:solidFill>
                  <a:schemeClr val="bg1"/>
                </a:solidFill>
                <a:latin typeface="Source Sans Pro Light"/>
                <a:cs typeface="Source Sans Pro Light"/>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406400" y="2437695"/>
            <a:ext cx="8417746" cy="499778"/>
          </a:xfrm>
        </p:spPr>
        <p:txBody>
          <a:bodyPr anchor="t">
            <a:normAutofit/>
          </a:bodyPr>
          <a:lstStyle>
            <a:lvl1pPr marL="0" indent="0">
              <a:lnSpc>
                <a:spcPts val="2600"/>
              </a:lnSpc>
              <a:spcBef>
                <a:spcPts val="0"/>
              </a:spcBef>
              <a:buNone/>
              <a:defRPr sz="2500">
                <a:solidFill>
                  <a:srgbClr val="00428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dirty="0" smtClean="0"/>
              <a:t>Fare clic per modificare gli stili del testo dello schema</a:t>
            </a:r>
          </a:p>
        </p:txBody>
      </p:sp>
      <p:sp>
        <p:nvSpPr>
          <p:cNvPr id="4" name="Segnaposto data 3"/>
          <p:cNvSpPr>
            <a:spLocks noGrp="1"/>
          </p:cNvSpPr>
          <p:nvPr>
            <p:ph type="dt" sz="half" idx="10"/>
          </p:nvPr>
        </p:nvSpPr>
        <p:spPr/>
        <p:txBody>
          <a:bodyPr/>
          <a:lstStyle>
            <a:lvl1pPr>
              <a:defRPr>
                <a:solidFill>
                  <a:schemeClr val="tx2"/>
                </a:solidFill>
              </a:defRPr>
            </a:lvl1pPr>
          </a:lstStyle>
          <a:p>
            <a:endParaRPr lang="it-IT"/>
          </a:p>
        </p:txBody>
      </p:sp>
      <p:sp>
        <p:nvSpPr>
          <p:cNvPr id="5" name="Segnaposto piè di pagina 4"/>
          <p:cNvSpPr>
            <a:spLocks noGrp="1"/>
          </p:cNvSpPr>
          <p:nvPr>
            <p:ph type="ftr" sz="quarter" idx="11"/>
          </p:nvPr>
        </p:nvSpPr>
        <p:spPr/>
        <p:txBody>
          <a:bodyPr/>
          <a:lstStyle>
            <a:lvl1pPr>
              <a:defRPr>
                <a:solidFill>
                  <a:schemeClr val="tx2"/>
                </a:solidFill>
              </a:defRPr>
            </a:lvl1pPr>
          </a:lstStyle>
          <a:p>
            <a:endParaRPr lang="it-IT"/>
          </a:p>
        </p:txBody>
      </p:sp>
    </p:spTree>
    <p:extLst>
      <p:ext uri="{BB962C8B-B14F-4D97-AF65-F5344CB8AC3E}">
        <p14:creationId xmlns:p14="http://schemas.microsoft.com/office/powerpoint/2010/main" val="2017590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AL_Separatore3">
    <p:bg>
      <p:bgPr>
        <a:gradFill flip="none" rotWithShape="1">
          <a:gsLst>
            <a:gs pos="40000">
              <a:schemeClr val="tx2"/>
            </a:gs>
            <a:gs pos="90000">
              <a:srgbClr val="1A124D"/>
            </a:gs>
          </a:gsLst>
          <a:lin ang="19200000" scaled="0"/>
          <a:tileRect/>
        </a:gradFill>
        <a:effectLst/>
      </p:bgPr>
    </p:bg>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601" y="5833169"/>
            <a:ext cx="2617111" cy="604971"/>
          </a:xfrm>
          <a:prstGeom prst="rect">
            <a:avLst/>
          </a:prstGeom>
        </p:spPr>
      </p:pic>
    </p:spTree>
    <p:extLst>
      <p:ext uri="{BB962C8B-B14F-4D97-AF65-F5344CB8AC3E}">
        <p14:creationId xmlns:p14="http://schemas.microsoft.com/office/powerpoint/2010/main" val="108252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L_test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3225" y="274638"/>
            <a:ext cx="8420922" cy="929510"/>
          </a:xfrm>
        </p:spPr>
        <p:txBody>
          <a:bodyPr anchor="t"/>
          <a:lstStyle>
            <a:lvl1pPr>
              <a:lnSpc>
                <a:spcPts val="4200"/>
              </a:lnSpc>
              <a:defRPr b="0" i="0">
                <a:solidFill>
                  <a:schemeClr val="accent1"/>
                </a:solidFill>
                <a:latin typeface="Source Sans Pro Light"/>
                <a:cs typeface="Source Sans Pro Light"/>
              </a:defRPr>
            </a:lvl1pPr>
          </a:lstStyle>
          <a:p>
            <a:r>
              <a:rPr lang="it-IT" dirty="0" smtClean="0"/>
              <a:t>Fare clic per modificare stile</a:t>
            </a:r>
            <a:endParaRPr lang="it-IT" dirty="0"/>
          </a:p>
        </p:txBody>
      </p:sp>
      <p:sp>
        <p:nvSpPr>
          <p:cNvPr id="3" name="Segnaposto contenuto 2"/>
          <p:cNvSpPr>
            <a:spLocks noGrp="1"/>
          </p:cNvSpPr>
          <p:nvPr>
            <p:ph sz="half" idx="1"/>
          </p:nvPr>
        </p:nvSpPr>
        <p:spPr>
          <a:xfrm>
            <a:off x="403225" y="1279050"/>
            <a:ext cx="8420922" cy="4847114"/>
          </a:xfrm>
        </p:spPr>
        <p:txBody>
          <a:bodyPr/>
          <a:lstStyle>
            <a:lvl1pPr>
              <a:lnSpc>
                <a:spcPts val="2400"/>
              </a:lnSpc>
              <a:spcBef>
                <a:spcPts val="0"/>
              </a:spcBef>
              <a:defRPr sz="2500"/>
            </a:lvl1pPr>
            <a:lvl2pPr>
              <a:lnSpc>
                <a:spcPts val="2100"/>
              </a:lnSpc>
              <a:spcBef>
                <a:spcPts val="0"/>
              </a:spcBef>
              <a:defRPr sz="1600" b="0" i="0">
                <a:latin typeface="Source Sans Pro Light"/>
                <a:cs typeface="Source Sans Pro Light"/>
              </a:defRPr>
            </a:lvl2pPr>
            <a:lvl3pPr marL="180000" indent="-180000">
              <a:lnSpc>
                <a:spcPts val="2100"/>
              </a:lnSpc>
              <a:spcBef>
                <a:spcPts val="0"/>
              </a:spcBef>
              <a:defRPr sz="1600" b="0" i="0">
                <a:latin typeface="Source Sans Pro Light"/>
                <a:cs typeface="Source Sans Pro Light"/>
              </a:defRPr>
            </a:lvl3pPr>
            <a:lvl4pPr marL="360000">
              <a:lnSpc>
                <a:spcPts val="2100"/>
              </a:lnSpc>
              <a:spcBef>
                <a:spcPts val="0"/>
              </a:spcBef>
              <a:defRPr sz="1600" b="0" i="0">
                <a:latin typeface="Source Sans Pro Light"/>
                <a:cs typeface="Source Sans Pro Light"/>
              </a:defRPr>
            </a:lvl4pPr>
            <a:lvl5pPr marL="360000">
              <a:lnSpc>
                <a:spcPts val="2100"/>
              </a:lnSpc>
              <a:spcBef>
                <a:spcPts val="0"/>
              </a:spcBef>
              <a:defRPr sz="1600" b="0" i="0">
                <a:latin typeface="Source Sans Pro Light"/>
                <a:cs typeface="Source Sans Pro Light"/>
              </a:defRPr>
            </a:lvl5pPr>
            <a:lvl6pPr>
              <a:defRPr sz="1800"/>
            </a:lvl6pPr>
            <a:lvl7pPr>
              <a:defRPr sz="1800"/>
            </a:lvl7pPr>
            <a:lvl8pPr>
              <a:defRPr sz="1800"/>
            </a:lvl8pPr>
            <a:lvl9pPr>
              <a:defRPr sz="18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9"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10"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1"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455538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_immagine+test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6400" y="412750"/>
            <a:ext cx="8331521" cy="756939"/>
          </a:xfrm>
        </p:spPr>
        <p:txBody>
          <a:bodyPr anchor="t"/>
          <a:lstStyle>
            <a:lvl1pPr>
              <a:lnSpc>
                <a:spcPts val="4200"/>
              </a:lnSpc>
              <a:defRPr b="0" i="0">
                <a:solidFill>
                  <a:srgbClr val="4B92DB"/>
                </a:solidFill>
                <a:latin typeface="Source Sans Pro Light"/>
                <a:cs typeface="Source Sans Pro Light"/>
              </a:defRPr>
            </a:lvl1pPr>
          </a:lstStyle>
          <a:p>
            <a:r>
              <a:rPr lang="it-IT" dirty="0" smtClean="0"/>
              <a:t>Fare clic per modificare stile</a:t>
            </a:r>
            <a:endParaRPr lang="it-IT" dirty="0"/>
          </a:p>
        </p:txBody>
      </p:sp>
      <p:sp>
        <p:nvSpPr>
          <p:cNvPr id="6" name="Segnaposto contenuto 5"/>
          <p:cNvSpPr>
            <a:spLocks noGrp="1"/>
          </p:cNvSpPr>
          <p:nvPr>
            <p:ph sz="quarter" idx="4"/>
          </p:nvPr>
        </p:nvSpPr>
        <p:spPr>
          <a:xfrm>
            <a:off x="6124147" y="1288056"/>
            <a:ext cx="2700000" cy="4838107"/>
          </a:xfrm>
        </p:spPr>
        <p:txBody>
          <a:bodyPr>
            <a:normAutofit/>
          </a:bodyPr>
          <a:lstStyle>
            <a:lvl1pPr marL="0" indent="0">
              <a:lnSpc>
                <a:spcPts val="2100"/>
              </a:lnSpc>
              <a:spcBef>
                <a:spcPts val="0"/>
              </a:spcBef>
              <a:buFontTx/>
              <a:buNone/>
              <a:defRPr sz="1600" b="0" i="0">
                <a:solidFill>
                  <a:srgbClr val="004288"/>
                </a:solidFill>
                <a:latin typeface="Source Sans Pro Light"/>
                <a:cs typeface="Source Sans Pro Light"/>
              </a:defRPr>
            </a:lvl1pPr>
            <a:lvl2pPr marL="0" indent="0">
              <a:lnSpc>
                <a:spcPts val="2100"/>
              </a:lnSpc>
              <a:spcBef>
                <a:spcPts val="0"/>
              </a:spcBef>
              <a:buFontTx/>
              <a:buNone/>
              <a:defRPr sz="1600" b="0" i="0">
                <a:solidFill>
                  <a:srgbClr val="004288"/>
                </a:solidFill>
                <a:latin typeface="Source Sans Pro Light"/>
                <a:cs typeface="Source Sans Pro Light"/>
              </a:defRPr>
            </a:lvl2pPr>
            <a:lvl3pPr marL="180000" indent="-180000">
              <a:lnSpc>
                <a:spcPts val="2100"/>
              </a:lnSpc>
              <a:spcBef>
                <a:spcPts val="0"/>
              </a:spcBef>
              <a:buFont typeface="Arial"/>
              <a:buChar char="•"/>
              <a:defRPr sz="1600" b="0" i="0">
                <a:solidFill>
                  <a:srgbClr val="004288"/>
                </a:solidFill>
                <a:latin typeface="Source Sans Pro Light"/>
                <a:cs typeface="Source Sans Pro Light"/>
              </a:defRPr>
            </a:lvl3pPr>
            <a:lvl4pPr marL="360000" indent="0">
              <a:lnSpc>
                <a:spcPts val="2100"/>
              </a:lnSpc>
              <a:spcBef>
                <a:spcPts val="0"/>
              </a:spcBef>
              <a:buFontTx/>
              <a:buNone/>
              <a:defRPr sz="1600" b="0" i="0">
                <a:solidFill>
                  <a:srgbClr val="004288"/>
                </a:solidFill>
                <a:latin typeface="Source Sans Pro Light"/>
                <a:cs typeface="Source Sans Pro Light"/>
              </a:defRPr>
            </a:lvl4pPr>
            <a:lvl5pPr marL="360000" indent="0">
              <a:lnSpc>
                <a:spcPts val="2100"/>
              </a:lnSpc>
              <a:spcBef>
                <a:spcPts val="0"/>
              </a:spcBef>
              <a:buFontTx/>
              <a:buNone/>
              <a:defRPr sz="1600" b="0" i="0">
                <a:solidFill>
                  <a:srgbClr val="004288"/>
                </a:solidFill>
                <a:latin typeface="Source Sans Pro Light"/>
                <a:cs typeface="Source Sans Pro Light"/>
              </a:defRPr>
            </a:lvl5pPr>
            <a:lvl6pPr>
              <a:defRPr sz="1600"/>
            </a:lvl6pPr>
            <a:lvl7pPr>
              <a:defRPr sz="1600"/>
            </a:lvl7pPr>
            <a:lvl8pPr>
              <a:defRPr sz="1600"/>
            </a:lvl8pPr>
            <a:lvl9pPr>
              <a:defRPr sz="16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11" name="Content Placeholder 2"/>
          <p:cNvSpPr>
            <a:spLocks noGrp="1"/>
          </p:cNvSpPr>
          <p:nvPr>
            <p:ph sz="half" idx="1"/>
          </p:nvPr>
        </p:nvSpPr>
        <p:spPr>
          <a:xfrm>
            <a:off x="406400" y="1288056"/>
            <a:ext cx="5523186" cy="4838107"/>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0"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12"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3" name="Segnaposto numero diapositiva 5"/>
          <p:cNvSpPr>
            <a:spLocks noGrp="1"/>
          </p:cNvSpPr>
          <p:nvPr>
            <p:ph type="sldNum" sz="quarter" idx="10"/>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509171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_immagine+test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6400" y="412750"/>
            <a:ext cx="8331521" cy="929510"/>
          </a:xfrm>
        </p:spPr>
        <p:txBody>
          <a:bodyPr anchor="t"/>
          <a:lstStyle>
            <a:lvl1pPr>
              <a:lnSpc>
                <a:spcPts val="4200"/>
              </a:lnSpc>
              <a:defRPr b="0" i="0">
                <a:solidFill>
                  <a:schemeClr val="accent1"/>
                </a:solidFill>
                <a:latin typeface="Source Sans Pro Light"/>
                <a:cs typeface="Source Sans Pro Light"/>
              </a:defRPr>
            </a:lvl1pPr>
          </a:lstStyle>
          <a:p>
            <a:r>
              <a:rPr lang="it-IT" dirty="0" smtClean="0"/>
              <a:t>Fare clic per modificare stile</a:t>
            </a:r>
            <a:endParaRPr lang="it-IT" dirty="0"/>
          </a:p>
        </p:txBody>
      </p:sp>
      <p:sp>
        <p:nvSpPr>
          <p:cNvPr id="8" name="Text Placeholder 2"/>
          <p:cNvSpPr>
            <a:spLocks noGrp="1"/>
          </p:cNvSpPr>
          <p:nvPr>
            <p:ph type="body" idx="1" hasCustomPrompt="1"/>
          </p:nvPr>
        </p:nvSpPr>
        <p:spPr>
          <a:xfrm>
            <a:off x="406399" y="1309928"/>
            <a:ext cx="4980045" cy="639762"/>
          </a:xfrm>
        </p:spPr>
        <p:txBody>
          <a:bodyPr anchor="b">
            <a:normAutofit/>
          </a:bodyPr>
          <a:lstStyle>
            <a:lvl1pPr marL="0" indent="0">
              <a:lnSpc>
                <a:spcPts val="2400"/>
              </a:lnSpc>
              <a:spcBef>
                <a:spcPts val="0"/>
              </a:spcBef>
              <a:buNone/>
              <a:defRPr sz="2000" b="0" i="0">
                <a:latin typeface="Source Sans Pro Semibold"/>
                <a:cs typeface="Source Sans Pro Semi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smtClean="0"/>
              <a:t>Fare clic per modificare stile</a:t>
            </a:r>
            <a:endParaRPr lang="en-US" dirty="0" smtClean="0"/>
          </a:p>
        </p:txBody>
      </p:sp>
      <p:sp>
        <p:nvSpPr>
          <p:cNvPr id="9" name="Content Placeholder 2"/>
          <p:cNvSpPr>
            <a:spLocks noGrp="1"/>
          </p:cNvSpPr>
          <p:nvPr>
            <p:ph sz="half" idx="13"/>
          </p:nvPr>
        </p:nvSpPr>
        <p:spPr>
          <a:xfrm>
            <a:off x="5458029" y="1309928"/>
            <a:ext cx="3366118" cy="4878149"/>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0" name="Text Placeholder 2"/>
          <p:cNvSpPr>
            <a:spLocks noGrp="1"/>
          </p:cNvSpPr>
          <p:nvPr>
            <p:ph type="body" idx="14" hasCustomPrompt="1"/>
          </p:nvPr>
        </p:nvSpPr>
        <p:spPr>
          <a:xfrm>
            <a:off x="406399" y="1949691"/>
            <a:ext cx="4980045" cy="4238386"/>
          </a:xfrm>
        </p:spPr>
        <p:txBody>
          <a:bodyPr anchor="t">
            <a:normAutofit/>
          </a:bodyPr>
          <a:lstStyle>
            <a:lvl1pPr marL="0" indent="0">
              <a:lnSpc>
                <a:spcPts val="2100"/>
              </a:lnSpc>
              <a:spcBef>
                <a:spcPts val="0"/>
              </a:spcBef>
              <a:buNone/>
              <a:defRPr sz="1600" b="0" i="0">
                <a:latin typeface="Source Sans Pro Light"/>
                <a:cs typeface="Source Sans Pro Ligh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smtClean="0"/>
              <a:t>Fare clic per modificare stile</a:t>
            </a:r>
            <a:endParaRPr lang="en-US" dirty="0" smtClean="0"/>
          </a:p>
        </p:txBody>
      </p:sp>
      <p:sp>
        <p:nvSpPr>
          <p:cNvPr id="12"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13"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4"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738081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_test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nchor="t"/>
          <a:lstStyle>
            <a:lvl1pPr>
              <a:lnSpc>
                <a:spcPts val="4200"/>
              </a:lnSpc>
              <a:defRPr b="0" i="0">
                <a:solidFill>
                  <a:schemeClr val="accent1"/>
                </a:solidFill>
                <a:latin typeface="Source Sans Pro Light"/>
                <a:cs typeface="Source Sans Pro Light"/>
              </a:defRPr>
            </a:lvl1pPr>
          </a:lstStyle>
          <a:p>
            <a:r>
              <a:rPr lang="it-IT" dirty="0" smtClean="0"/>
              <a:t>Fare clic per modificare stile</a:t>
            </a:r>
            <a:endParaRPr lang="it-IT" dirty="0"/>
          </a:p>
        </p:txBody>
      </p:sp>
      <p:sp>
        <p:nvSpPr>
          <p:cNvPr id="8" name="Text Placeholder 2"/>
          <p:cNvSpPr>
            <a:spLocks noGrp="1"/>
          </p:cNvSpPr>
          <p:nvPr>
            <p:ph type="body" idx="1" hasCustomPrompt="1"/>
          </p:nvPr>
        </p:nvSpPr>
        <p:spPr>
          <a:xfrm>
            <a:off x="406400" y="3307266"/>
            <a:ext cx="8417745" cy="448815"/>
          </a:xfrm>
        </p:spPr>
        <p:txBody>
          <a:bodyPr anchor="t">
            <a:normAutofit/>
          </a:bodyPr>
          <a:lstStyle>
            <a:lvl1pPr marL="0" indent="0">
              <a:lnSpc>
                <a:spcPts val="2400"/>
              </a:lnSpc>
              <a:spcBef>
                <a:spcPts val="0"/>
              </a:spcBef>
              <a:buNone/>
              <a:defRPr sz="2000" b="0" i="0">
                <a:latin typeface="Source Sans Pro Semibold"/>
                <a:cs typeface="Source Sans Pro Semi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smtClean="0"/>
              <a:t>Fare clic per modificare stile</a:t>
            </a:r>
            <a:endParaRPr lang="en-US" dirty="0" smtClean="0"/>
          </a:p>
        </p:txBody>
      </p:sp>
      <p:sp>
        <p:nvSpPr>
          <p:cNvPr id="11" name="Text Placeholder 2"/>
          <p:cNvSpPr>
            <a:spLocks noGrp="1"/>
          </p:cNvSpPr>
          <p:nvPr>
            <p:ph type="body" idx="15" hasCustomPrompt="1"/>
          </p:nvPr>
        </p:nvSpPr>
        <p:spPr>
          <a:xfrm>
            <a:off x="406400" y="1825129"/>
            <a:ext cx="8417745" cy="639762"/>
          </a:xfrm>
        </p:spPr>
        <p:txBody>
          <a:bodyPr anchor="b">
            <a:normAutofit/>
          </a:bodyPr>
          <a:lstStyle>
            <a:lvl1pPr marL="0" indent="0">
              <a:lnSpc>
                <a:spcPts val="3400"/>
              </a:lnSpc>
              <a:spcBef>
                <a:spcPts val="0"/>
              </a:spcBef>
              <a:buNone/>
              <a:defRPr sz="3500" b="0" i="1">
                <a:latin typeface="Source Sans Pro"/>
                <a:cs typeface="Source Sans Pro"/>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smtClean="0"/>
              <a:t>Fare clic per modificare stile</a:t>
            </a:r>
            <a:endParaRPr lang="en-US" dirty="0" smtClean="0"/>
          </a:p>
        </p:txBody>
      </p:sp>
      <p:sp>
        <p:nvSpPr>
          <p:cNvPr id="12" name="Content Placeholder 3"/>
          <p:cNvSpPr>
            <a:spLocks noGrp="1"/>
          </p:cNvSpPr>
          <p:nvPr>
            <p:ph sz="half" idx="2" hasCustomPrompt="1"/>
          </p:nvPr>
        </p:nvSpPr>
        <p:spPr>
          <a:xfrm>
            <a:off x="403224" y="3756081"/>
            <a:ext cx="8428711" cy="2370081"/>
          </a:xfrm>
        </p:spPr>
        <p:txBody>
          <a:bodyPr>
            <a:normAutofit/>
          </a:bodyPr>
          <a:lstStyle>
            <a:lvl1pPr marL="0" indent="0">
              <a:lnSpc>
                <a:spcPts val="2100"/>
              </a:lnSpc>
              <a:spcBef>
                <a:spcPts val="0"/>
              </a:spcBef>
              <a:buNone/>
              <a:defRPr sz="1600" b="0" i="0">
                <a:latin typeface="Source Sans Pro Light"/>
                <a:cs typeface="Source Sans Pro Light"/>
              </a:defRPr>
            </a:lvl1pPr>
            <a:lvl2pPr marL="0" indent="0">
              <a:buFont typeface="Arial"/>
              <a:buNone/>
              <a:defRPr sz="1600" b="0" i="0">
                <a:latin typeface="Source Sans Pro Light"/>
                <a:cs typeface="Source Sans Pro Light"/>
              </a:defRPr>
            </a:lvl2pPr>
            <a:lvl3pPr marL="0" indent="0">
              <a:buFont typeface="Arial"/>
              <a:buNone/>
              <a:defRPr sz="1600" b="0" i="0">
                <a:latin typeface="Source Sans Pro Light"/>
                <a:cs typeface="Source Sans Pro Light"/>
              </a:defRPr>
            </a:lvl3pPr>
            <a:lvl4pPr marL="0" indent="0">
              <a:buFont typeface="Arial"/>
              <a:buNone/>
              <a:defRPr sz="1600" b="0" i="0">
                <a:latin typeface="Source Sans Pro Light"/>
                <a:cs typeface="Source Sans Pro Light"/>
              </a:defRPr>
            </a:lvl4pPr>
            <a:lvl5pPr marL="0" indent="0">
              <a:buFont typeface="Arial"/>
              <a:buNone/>
              <a:defRPr sz="1600" b="0" i="0">
                <a:latin typeface="Source Sans Pro Light"/>
                <a:cs typeface="Source Sans Pro Light"/>
              </a:defRPr>
            </a:lvl5pPr>
            <a:lvl6pPr>
              <a:defRPr sz="1600"/>
            </a:lvl6pPr>
            <a:lvl7pPr>
              <a:defRPr sz="1600"/>
            </a:lvl7pPr>
            <a:lvl8pPr>
              <a:defRPr sz="1600"/>
            </a:lvl8pPr>
            <a:lvl9pPr>
              <a:defRPr sz="1600"/>
            </a:lvl9pPr>
          </a:lstStyle>
          <a:p>
            <a:pPr lvl="0"/>
            <a:r>
              <a:rPr lang="it-IT" dirty="0" smtClean="0"/>
              <a:t>Fare clic per modificare stile</a:t>
            </a:r>
            <a:endParaRPr lang="en-US" dirty="0" smtClean="0"/>
          </a:p>
        </p:txBody>
      </p:sp>
      <p:sp>
        <p:nvSpPr>
          <p:cNvPr id="10" name="Segnaposto data 3"/>
          <p:cNvSpPr>
            <a:spLocks noGrp="1"/>
          </p:cNvSpPr>
          <p:nvPr>
            <p:ph type="dt" sz="half" idx="16"/>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13"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4"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582995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L_testo+immagine 3">
    <p:spTree>
      <p:nvGrpSpPr>
        <p:cNvPr id="1" name=""/>
        <p:cNvGrpSpPr/>
        <p:nvPr/>
      </p:nvGrpSpPr>
      <p:grpSpPr>
        <a:xfrm>
          <a:off x="0" y="0"/>
          <a:ext cx="0" cy="0"/>
          <a:chOff x="0" y="0"/>
          <a:chExt cx="0" cy="0"/>
        </a:xfrm>
      </p:grpSpPr>
      <p:sp>
        <p:nvSpPr>
          <p:cNvPr id="2" name="Titolo 1"/>
          <p:cNvSpPr>
            <a:spLocks noGrp="1"/>
          </p:cNvSpPr>
          <p:nvPr>
            <p:ph type="title"/>
          </p:nvPr>
        </p:nvSpPr>
        <p:spPr>
          <a:xfrm>
            <a:off x="406400" y="412750"/>
            <a:ext cx="8417747" cy="929510"/>
          </a:xfrm>
        </p:spPr>
        <p:txBody>
          <a:bodyPr anchor="t"/>
          <a:lstStyle>
            <a:lvl1pPr>
              <a:lnSpc>
                <a:spcPts val="4200"/>
              </a:lnSpc>
              <a:defRPr b="0" i="0">
                <a:solidFill>
                  <a:schemeClr val="accent1"/>
                </a:solidFill>
                <a:latin typeface="Source Sans Pro Light"/>
                <a:cs typeface="Source Sans Pro Light"/>
              </a:defRPr>
            </a:lvl1pPr>
          </a:lstStyle>
          <a:p>
            <a:r>
              <a:rPr lang="it-IT" dirty="0" smtClean="0"/>
              <a:t>Fare clic per modificare stile</a:t>
            </a:r>
            <a:endParaRPr lang="it-IT" dirty="0"/>
          </a:p>
        </p:txBody>
      </p:sp>
      <p:sp>
        <p:nvSpPr>
          <p:cNvPr id="8" name="Text Placeholder 2"/>
          <p:cNvSpPr>
            <a:spLocks noGrp="1"/>
          </p:cNvSpPr>
          <p:nvPr>
            <p:ph type="body" idx="1" hasCustomPrompt="1"/>
          </p:nvPr>
        </p:nvSpPr>
        <p:spPr>
          <a:xfrm>
            <a:off x="406399" y="1309928"/>
            <a:ext cx="4980045" cy="639762"/>
          </a:xfrm>
        </p:spPr>
        <p:txBody>
          <a:bodyPr anchor="b">
            <a:normAutofit/>
          </a:bodyPr>
          <a:lstStyle>
            <a:lvl1pPr marL="0" indent="0">
              <a:lnSpc>
                <a:spcPts val="2400"/>
              </a:lnSpc>
              <a:spcBef>
                <a:spcPts val="0"/>
              </a:spcBef>
              <a:buNone/>
              <a:defRPr sz="2000" b="0" i="0">
                <a:solidFill>
                  <a:schemeClr val="tx2"/>
                </a:solidFill>
                <a:latin typeface="Source Sans Pro Semibold"/>
                <a:cs typeface="Source Sans Pro Semi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smtClean="0"/>
              <a:t>Fare clic per modificare stile</a:t>
            </a:r>
            <a:endParaRPr lang="en-US" dirty="0" smtClean="0"/>
          </a:p>
        </p:txBody>
      </p:sp>
      <p:sp>
        <p:nvSpPr>
          <p:cNvPr id="9" name="Content Placeholder 2"/>
          <p:cNvSpPr>
            <a:spLocks noGrp="1"/>
          </p:cNvSpPr>
          <p:nvPr>
            <p:ph sz="half" idx="13"/>
          </p:nvPr>
        </p:nvSpPr>
        <p:spPr>
          <a:xfrm>
            <a:off x="5458029" y="1309928"/>
            <a:ext cx="3366118" cy="4878149"/>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0" name="Text Placeholder 2"/>
          <p:cNvSpPr>
            <a:spLocks noGrp="1"/>
          </p:cNvSpPr>
          <p:nvPr>
            <p:ph type="body" idx="14" hasCustomPrompt="1"/>
          </p:nvPr>
        </p:nvSpPr>
        <p:spPr>
          <a:xfrm>
            <a:off x="406399" y="1949691"/>
            <a:ext cx="4980045" cy="4238386"/>
          </a:xfrm>
        </p:spPr>
        <p:txBody>
          <a:bodyPr anchor="t">
            <a:normAutofit/>
          </a:bodyPr>
          <a:lstStyle>
            <a:lvl1pPr marL="0" indent="0">
              <a:lnSpc>
                <a:spcPts val="2100"/>
              </a:lnSpc>
              <a:spcBef>
                <a:spcPts val="0"/>
              </a:spcBef>
              <a:buNone/>
              <a:defRPr sz="1600" b="0" i="0">
                <a:latin typeface="Source Sans Pro Light"/>
                <a:cs typeface="Source Sans Pro Ligh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smtClean="0"/>
              <a:t>Fare clic per modificare stile</a:t>
            </a:r>
            <a:endParaRPr lang="en-US" dirty="0" smtClean="0"/>
          </a:p>
        </p:txBody>
      </p:sp>
      <p:sp>
        <p:nvSpPr>
          <p:cNvPr id="12"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13"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14"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84140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06400" y="412750"/>
            <a:ext cx="8331521" cy="929510"/>
          </a:xfrm>
          <a:prstGeom prst="rect">
            <a:avLst/>
          </a:prstGeom>
        </p:spPr>
        <p:txBody>
          <a:bodyPr vert="horz" lIns="0" tIns="0" rIns="0" bIns="0" rtlCol="0" anchor="t">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406401" y="1600200"/>
            <a:ext cx="8331520" cy="4525963"/>
          </a:xfrm>
          <a:prstGeom prst="rect">
            <a:avLst/>
          </a:prstGeom>
        </p:spPr>
        <p:txBody>
          <a:bodyPr vert="horz" lIns="0" tIns="0" rIns="0" bIns="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Source Sans Pro Light"/>
                <a:cs typeface="Source Sans Pro Light"/>
              </a:defRPr>
            </a:lvl1pPr>
          </a:lstStyle>
          <a:p>
            <a:endParaRPr lang="it-IT" dirty="0"/>
          </a:p>
        </p:txBody>
      </p:sp>
      <p:sp>
        <p:nvSpPr>
          <p:cNvPr id="5"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Source Sans Pro Light"/>
                <a:cs typeface="Source Sans Pro Light"/>
              </a:defRPr>
            </a:lvl1pPr>
          </a:lstStyle>
          <a:p>
            <a:endParaRPr lang="it-IT" dirty="0"/>
          </a:p>
        </p:txBody>
      </p:sp>
      <p:sp>
        <p:nvSpPr>
          <p:cNvPr id="6"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Source Sans Pro Light"/>
                <a:cs typeface="Source Sans Pro Light"/>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4001981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 id="2147483652" r:id="rId5"/>
    <p:sldLayoutId id="2147483653" r:id="rId6"/>
    <p:sldLayoutId id="2147483654" r:id="rId7"/>
    <p:sldLayoutId id="2147483657" r:id="rId8"/>
    <p:sldLayoutId id="2147483658" r:id="rId9"/>
    <p:sldLayoutId id="2147483656" r:id="rId10"/>
    <p:sldLayoutId id="2147483659" r:id="rId11"/>
    <p:sldLayoutId id="2147483660" r:id="rId12"/>
  </p:sldLayoutIdLst>
  <p:timing>
    <p:tnLst>
      <p:par>
        <p:cTn id="1" dur="indefinite" restart="never" nodeType="tmRoot"/>
      </p:par>
    </p:tnLst>
  </p:timing>
  <p:hf hdr="0" dt="0"/>
  <p:txStyles>
    <p:titleStyle>
      <a:lvl1pPr marL="0" indent="0" algn="l" defTabSz="457200" rtl="0" eaLnBrk="1" latinLnBrk="0" hangingPunct="1">
        <a:lnSpc>
          <a:spcPts val="4200"/>
        </a:lnSpc>
        <a:spcBef>
          <a:spcPct val="0"/>
        </a:spcBef>
        <a:buNone/>
        <a:defRPr sz="4300" kern="1200">
          <a:solidFill>
            <a:schemeClr val="tx2"/>
          </a:solidFill>
          <a:latin typeface="Source Sans Pro"/>
          <a:ea typeface="+mj-ea"/>
          <a:cs typeface="+mj-cs"/>
        </a:defRPr>
      </a:lvl1pPr>
    </p:titleStyle>
    <p:bodyStyle>
      <a:lvl1pPr marL="0" indent="0" algn="l" defTabSz="457200" rtl="0" eaLnBrk="1" latinLnBrk="0" hangingPunct="1">
        <a:lnSpc>
          <a:spcPts val="3400"/>
        </a:lnSpc>
        <a:spcBef>
          <a:spcPts val="0"/>
        </a:spcBef>
        <a:buFont typeface="Arial"/>
        <a:buNone/>
        <a:defRPr sz="2500" b="0" i="1" kern="1200">
          <a:solidFill>
            <a:schemeClr val="tx2"/>
          </a:solidFill>
          <a:latin typeface="Source Sans Pro Semibold"/>
          <a:ea typeface="+mn-ea"/>
          <a:cs typeface="Source Sans Pro Semibold"/>
        </a:defRPr>
      </a:lvl1pPr>
      <a:lvl2pPr marL="0" indent="0" algn="l" defTabSz="457200" rtl="0" eaLnBrk="1" latinLnBrk="0" hangingPunct="1">
        <a:lnSpc>
          <a:spcPts val="2400"/>
        </a:lnSpc>
        <a:spcBef>
          <a:spcPts val="0"/>
        </a:spcBef>
        <a:buFont typeface="Arial"/>
        <a:buNone/>
        <a:defRPr sz="2000" b="0" i="0" kern="1200">
          <a:solidFill>
            <a:schemeClr val="accent1"/>
          </a:solidFill>
          <a:latin typeface="Source Sans Pro Semibold"/>
          <a:ea typeface="+mn-ea"/>
          <a:cs typeface="Source Sans Pro Semibold"/>
        </a:defRPr>
      </a:lvl2pPr>
      <a:lvl3pPr marL="180000" indent="-180000" algn="l" defTabSz="457200" rtl="0" eaLnBrk="1" latinLnBrk="0" hangingPunct="1">
        <a:lnSpc>
          <a:spcPts val="2100"/>
        </a:lnSpc>
        <a:spcBef>
          <a:spcPts val="0"/>
        </a:spcBef>
        <a:buFont typeface="Arial"/>
        <a:buChar char="•"/>
        <a:defRPr sz="1600" b="0" i="0" kern="1200">
          <a:solidFill>
            <a:schemeClr val="accent1"/>
          </a:solidFill>
          <a:latin typeface="Source Sans Pro Light"/>
          <a:ea typeface="+mn-ea"/>
          <a:cs typeface="Source Sans Pro Light"/>
        </a:defRPr>
      </a:lvl3pPr>
      <a:lvl4pPr marL="360000" indent="0" algn="l" defTabSz="457200" rtl="0" eaLnBrk="1" latinLnBrk="0" hangingPunct="1">
        <a:lnSpc>
          <a:spcPts val="2100"/>
        </a:lnSpc>
        <a:spcBef>
          <a:spcPts val="0"/>
        </a:spcBef>
        <a:buFont typeface="Arial"/>
        <a:buNone/>
        <a:defRPr sz="1600" b="0" i="0" kern="1200">
          <a:solidFill>
            <a:schemeClr val="accent1"/>
          </a:solidFill>
          <a:latin typeface="Source Sans Pro Light"/>
          <a:ea typeface="+mn-ea"/>
          <a:cs typeface="Source Sans Pro Light"/>
        </a:defRPr>
      </a:lvl4pPr>
      <a:lvl5pPr marL="360000" indent="0" algn="l" defTabSz="457200" rtl="0" eaLnBrk="1" latinLnBrk="0" hangingPunct="1">
        <a:lnSpc>
          <a:spcPts val="2100"/>
        </a:lnSpc>
        <a:spcBef>
          <a:spcPts val="0"/>
        </a:spcBef>
        <a:buFont typeface="Arial"/>
        <a:buNone/>
        <a:defRPr sz="1600" b="0" i="0" kern="1200">
          <a:solidFill>
            <a:schemeClr val="accent1"/>
          </a:solidFill>
          <a:latin typeface="Source Sans Pro Light"/>
          <a:ea typeface="+mn-ea"/>
          <a:cs typeface="Source Sans Pro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98368" y="2184400"/>
            <a:ext cx="8275732" cy="1269999"/>
          </a:xfrm>
        </p:spPr>
        <p:txBody>
          <a:bodyPr>
            <a:noAutofit/>
          </a:bodyPr>
          <a:lstStyle/>
          <a:p>
            <a:r>
              <a:rPr lang="it-IT" sz="3600" dirty="0" smtClean="0"/>
              <a:t>Nuovo Regolamento Privacy UE, quasi due anni di tempo per adeguarsi</a:t>
            </a:r>
            <a:endParaRPr lang="it-IT" sz="3600" dirty="0"/>
          </a:p>
        </p:txBody>
      </p:sp>
      <p:sp>
        <p:nvSpPr>
          <p:cNvPr id="4" name="Segnaposto contenuto 3"/>
          <p:cNvSpPr>
            <a:spLocks noGrp="1"/>
          </p:cNvSpPr>
          <p:nvPr>
            <p:ph sz="quarter" idx="10"/>
          </p:nvPr>
        </p:nvSpPr>
        <p:spPr>
          <a:xfrm>
            <a:off x="507325" y="4787901"/>
            <a:ext cx="6198275" cy="596208"/>
          </a:xfrm>
        </p:spPr>
        <p:txBody>
          <a:bodyPr/>
          <a:lstStyle/>
          <a:p>
            <a:r>
              <a:rPr lang="it-IT" dirty="0" smtClean="0"/>
              <a:t>Angelo Ventimiglia – Settore Fisco e Diritto d’Impresa</a:t>
            </a:r>
            <a:endParaRPr lang="it-IT" dirty="0"/>
          </a:p>
        </p:txBody>
      </p:sp>
      <p:sp>
        <p:nvSpPr>
          <p:cNvPr id="9" name="Segnaposto contenuto 8"/>
          <p:cNvSpPr>
            <a:spLocks noGrp="1"/>
          </p:cNvSpPr>
          <p:nvPr>
            <p:ph sz="quarter" idx="11"/>
          </p:nvPr>
        </p:nvSpPr>
        <p:spPr>
          <a:xfrm>
            <a:off x="5087669" y="4787901"/>
            <a:ext cx="3426257" cy="596207"/>
          </a:xfrm>
        </p:spPr>
        <p:txBody>
          <a:bodyPr/>
          <a:lstStyle/>
          <a:p>
            <a:r>
              <a:rPr lang="it-IT" dirty="0" smtClean="0"/>
              <a:t>20 luglio 2016</a:t>
            </a:r>
            <a:endParaRPr lang="it-IT" dirty="0"/>
          </a:p>
        </p:txBody>
      </p:sp>
    </p:spTree>
    <p:extLst>
      <p:ext uri="{BB962C8B-B14F-4D97-AF65-F5344CB8AC3E}">
        <p14:creationId xmlns:p14="http://schemas.microsoft.com/office/powerpoint/2010/main" val="4009022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82600" y="1320800"/>
            <a:ext cx="8195769" cy="4445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82600" y="1968500"/>
            <a:ext cx="8195769" cy="2628900"/>
          </a:xfrm>
        </p:spPr>
        <p:txBody>
          <a:bodyPr>
            <a:noAutofit/>
          </a:bodyPr>
          <a:lstStyle/>
          <a:p>
            <a:pPr algn="just"/>
            <a:r>
              <a:rPr lang="it-IT" sz="1800" b="1" dirty="0" smtClean="0"/>
              <a:t>Nuovo obbligo di redazione e detenzione del Registro generale delle attività di trattamento svolte.</a:t>
            </a:r>
          </a:p>
          <a:p>
            <a:pPr algn="just"/>
            <a:endParaRPr lang="it-IT" sz="1800" b="1" dirty="0"/>
          </a:p>
          <a:p>
            <a:pPr algn="just"/>
            <a:r>
              <a:rPr lang="it-IT" sz="1800" dirty="0" smtClean="0"/>
              <a:t>Per le imprese o organizzazioni </a:t>
            </a:r>
            <a:r>
              <a:rPr lang="it-IT" sz="1800" b="1" dirty="0" smtClean="0"/>
              <a:t>con più di 250 dipendenti </a:t>
            </a:r>
            <a:r>
              <a:rPr lang="it-IT" sz="1800" dirty="0" smtClean="0"/>
              <a:t>obbligo del Registro delle attività di trattamento redatto (anche in formato elettronico) sia dal titolare che dal responsabile del trattamento esibito su richiesta del Garante.</a:t>
            </a:r>
          </a:p>
          <a:p>
            <a:pPr algn="just"/>
            <a:endParaRPr lang="it-IT" sz="1800" dirty="0"/>
          </a:p>
          <a:p>
            <a:pPr algn="just"/>
            <a:r>
              <a:rPr lang="it-IT" sz="1800" dirty="0" smtClean="0"/>
              <a:t>Obbligo di tenuta anche nei confronti di imprese con meno di 250 dipendenti se il trattamento presenta rischi per i diritti e la libertà dell’interessato, non è occasionale ed include dati personali sensibili, sanitari, sulla vita, ecc.</a:t>
            </a:r>
          </a:p>
        </p:txBody>
      </p:sp>
    </p:spTree>
    <p:extLst>
      <p:ext uri="{BB962C8B-B14F-4D97-AF65-F5344CB8AC3E}">
        <p14:creationId xmlns:p14="http://schemas.microsoft.com/office/powerpoint/2010/main" val="3420377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35429" y="1352282"/>
            <a:ext cx="8242940" cy="379926"/>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35429" y="1622738"/>
            <a:ext cx="8180537" cy="2961962"/>
          </a:xfrm>
        </p:spPr>
        <p:txBody>
          <a:bodyPr>
            <a:noAutofit/>
          </a:bodyPr>
          <a:lstStyle/>
          <a:p>
            <a:pPr algn="just"/>
            <a:endParaRPr lang="it-IT" sz="1800" b="1" dirty="0" smtClean="0"/>
          </a:p>
          <a:p>
            <a:pPr algn="just"/>
            <a:r>
              <a:rPr lang="it-IT" sz="1800" b="1" dirty="0" smtClean="0"/>
              <a:t>Nuovo obbligo della valutazione d’impatto privacy (Privacy Impact </a:t>
            </a:r>
            <a:r>
              <a:rPr lang="it-IT" sz="1800" b="1" dirty="0" err="1" smtClean="0"/>
              <a:t>Assessment</a:t>
            </a:r>
            <a:r>
              <a:rPr lang="it-IT" sz="1800" b="1" dirty="0" smtClean="0"/>
              <a:t>)</a:t>
            </a:r>
          </a:p>
          <a:p>
            <a:pPr algn="just"/>
            <a:endParaRPr lang="it-IT" sz="1800" b="1" dirty="0" smtClean="0"/>
          </a:p>
          <a:p>
            <a:pPr algn="just"/>
            <a:r>
              <a:rPr lang="it-IT" sz="1800" dirty="0" smtClean="0"/>
              <a:t>E’ previsto nei seguenti casi:</a:t>
            </a:r>
          </a:p>
          <a:p>
            <a:pPr algn="just"/>
            <a:r>
              <a:rPr lang="it-IT" sz="1800" dirty="0" smtClean="0"/>
              <a:t>1) il trattamento prevede l’uso di nuove tecnologie;</a:t>
            </a:r>
          </a:p>
          <a:p>
            <a:pPr algn="just"/>
            <a:r>
              <a:rPr lang="it-IT" sz="1800" dirty="0" smtClean="0"/>
              <a:t>2) il trattamento presenta rischi elevati per la tutela dei diritti e le libertà delle persone fisiche (ad esempio trattamenti automatizzati di </a:t>
            </a:r>
            <a:r>
              <a:rPr lang="it-IT" sz="1800" dirty="0" err="1" smtClean="0"/>
              <a:t>profilazione</a:t>
            </a:r>
            <a:r>
              <a:rPr lang="it-IT" sz="1800" dirty="0"/>
              <a:t> </a:t>
            </a:r>
            <a:r>
              <a:rPr lang="it-IT" sz="1800" dirty="0" smtClean="0"/>
              <a:t>sistematica degli interessati, sorveglianza sistematica su larga scala di una zona accessibile al pubblico, trattamenti di dati sanitari).</a:t>
            </a:r>
          </a:p>
          <a:p>
            <a:pPr algn="just"/>
            <a:r>
              <a:rPr lang="it-IT" sz="1800" dirty="0" smtClean="0"/>
              <a:t>Se il trattamento presenta particolari rischi, il titolare prima di procedere deve consultare preventivamente il Garante.</a:t>
            </a:r>
          </a:p>
          <a:p>
            <a:pPr algn="just"/>
            <a:endParaRPr lang="it-IT" sz="1800" dirty="0"/>
          </a:p>
        </p:txBody>
      </p:sp>
    </p:spTree>
    <p:extLst>
      <p:ext uri="{BB962C8B-B14F-4D97-AF65-F5344CB8AC3E}">
        <p14:creationId xmlns:p14="http://schemas.microsoft.com/office/powerpoint/2010/main" val="822242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42900" y="1326524"/>
            <a:ext cx="8801100" cy="379926"/>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82599" y="1841678"/>
            <a:ext cx="8204201" cy="2755721"/>
          </a:xfrm>
        </p:spPr>
        <p:txBody>
          <a:bodyPr>
            <a:noAutofit/>
          </a:bodyPr>
          <a:lstStyle/>
          <a:p>
            <a:pPr algn="just"/>
            <a:r>
              <a:rPr lang="it-IT" sz="1800" b="1" dirty="0" smtClean="0"/>
              <a:t>Nuovo diritto alla portabilità dei dati personali</a:t>
            </a:r>
            <a:endParaRPr lang="it-IT" sz="1800" dirty="0"/>
          </a:p>
          <a:p>
            <a:pPr algn="just"/>
            <a:endParaRPr lang="it-IT" sz="1800" b="1" dirty="0" smtClean="0"/>
          </a:p>
          <a:p>
            <a:pPr algn="just"/>
            <a:r>
              <a:rPr lang="it-IT" sz="1800" dirty="0" smtClean="0"/>
              <a:t>L’interessato al trattamento dei dati personali ha il diritto di ottenere la trasmissione diretta dei dati personali da un titolare del trattamento all’altro, se tecnicamente fattibile.</a:t>
            </a:r>
          </a:p>
          <a:p>
            <a:pPr algn="just"/>
            <a:endParaRPr lang="it-IT" sz="1800" dirty="0"/>
          </a:p>
          <a:p>
            <a:pPr algn="just"/>
            <a:r>
              <a:rPr lang="it-IT" sz="1800" dirty="0" smtClean="0"/>
              <a:t>Il diritto è esercitato se:</a:t>
            </a:r>
          </a:p>
          <a:p>
            <a:pPr marL="342900" indent="-342900" algn="just">
              <a:buAutoNum type="arabicParenR"/>
            </a:pPr>
            <a:r>
              <a:rPr lang="it-IT" sz="1800" dirty="0" smtClean="0"/>
              <a:t>è effettuato con mezzi elettronici;</a:t>
            </a:r>
          </a:p>
          <a:p>
            <a:pPr marL="342900" indent="-342900" algn="just">
              <a:buAutoNum type="arabicParenR"/>
            </a:pPr>
            <a:r>
              <a:rPr lang="it-IT" sz="1800" dirty="0"/>
              <a:t>s</a:t>
            </a:r>
            <a:r>
              <a:rPr lang="it-IT" sz="1800" dirty="0" smtClean="0"/>
              <a:t>i basa su un consenso precedentemente prestato dall’interessato;</a:t>
            </a:r>
          </a:p>
          <a:p>
            <a:pPr marL="342900" indent="-342900" algn="just">
              <a:buAutoNum type="arabicParenR"/>
            </a:pPr>
            <a:r>
              <a:rPr lang="it-IT" sz="1800" dirty="0"/>
              <a:t>s</a:t>
            </a:r>
            <a:r>
              <a:rPr lang="it-IT" sz="1800" dirty="0" smtClean="0"/>
              <a:t>i basa su un contratto o su trattative precontrattuali.  </a:t>
            </a:r>
          </a:p>
          <a:p>
            <a:pPr algn="just"/>
            <a:r>
              <a:rPr lang="it-IT" sz="1800" dirty="0" smtClean="0"/>
              <a:t> </a:t>
            </a:r>
          </a:p>
          <a:p>
            <a:pPr algn="just"/>
            <a:endParaRPr lang="it-IT" sz="1800" b="1" dirty="0" smtClean="0"/>
          </a:p>
          <a:p>
            <a:pPr algn="just"/>
            <a:endParaRPr lang="it-IT" sz="1800" b="1" dirty="0"/>
          </a:p>
          <a:p>
            <a:pPr algn="just"/>
            <a:endParaRPr lang="it-IT" sz="1800" b="1"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24957140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37882" y="1441003"/>
            <a:ext cx="8591817" cy="267594"/>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37882" y="1751526"/>
            <a:ext cx="8287555" cy="2845873"/>
          </a:xfrm>
        </p:spPr>
        <p:txBody>
          <a:bodyPr>
            <a:noAutofit/>
          </a:bodyPr>
          <a:lstStyle/>
          <a:p>
            <a:pPr algn="just"/>
            <a:r>
              <a:rPr lang="it-IT" sz="1800" b="1" dirty="0" smtClean="0"/>
              <a:t>Misure di sicurezza</a:t>
            </a:r>
          </a:p>
          <a:p>
            <a:pPr algn="just"/>
            <a:endParaRPr lang="it-IT" sz="1800" b="1" dirty="0"/>
          </a:p>
          <a:p>
            <a:pPr algn="just"/>
            <a:r>
              <a:rPr lang="it-IT" sz="1800" dirty="0" smtClean="0"/>
              <a:t>Il titolare del trattamento e il responsabile del trattamento devono adottare misure tecniche e organizzative adeguate per garantire un livello di sicurezza adeguato al rischio (ad esempio lo pseudonimo e la cifratura dei dati personali, la capacità di ripristinare tempestivamente la disponibilità e l’accesso dei dati personali in caso di incidente fisico o tecnico, misure per testare, verificare e valutare l’efficacia delle misure). </a:t>
            </a:r>
          </a:p>
          <a:p>
            <a:pPr algn="just"/>
            <a:endParaRPr lang="it-IT" sz="1800" dirty="0"/>
          </a:p>
          <a:p>
            <a:pPr algn="just"/>
            <a:r>
              <a:rPr lang="it-IT" sz="1800" dirty="0" smtClean="0"/>
              <a:t>Le misure di sicurezza sono poi descritte nel nuovo Registro delle attività di trattamento (analogo all’abrogato DPS previsto dal Codice Privacy).</a:t>
            </a:r>
          </a:p>
          <a:p>
            <a:pPr marL="285750" indent="-285750" algn="just">
              <a:buFontTx/>
              <a:buChar char="-"/>
            </a:pPr>
            <a:endParaRPr lang="it-IT" sz="1800" dirty="0" smtClean="0"/>
          </a:p>
          <a:p>
            <a:pPr algn="just"/>
            <a:endParaRPr lang="it-IT" sz="1800" b="1" dirty="0" smtClean="0"/>
          </a:p>
          <a:p>
            <a:pPr algn="just"/>
            <a:endParaRPr lang="it-IT" sz="1800" b="1" dirty="0"/>
          </a:p>
          <a:p>
            <a:pPr algn="just"/>
            <a:endParaRPr lang="it-IT" sz="1800" b="1"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1215975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57199" y="1282700"/>
            <a:ext cx="8318501" cy="391554"/>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57200" y="1745086"/>
            <a:ext cx="8216900" cy="2852313"/>
          </a:xfrm>
        </p:spPr>
        <p:txBody>
          <a:bodyPr>
            <a:noAutofit/>
          </a:bodyPr>
          <a:lstStyle/>
          <a:p>
            <a:pPr algn="just"/>
            <a:r>
              <a:rPr lang="it-IT" sz="1800" b="1" dirty="0" smtClean="0"/>
              <a:t>Notifica della violazione di dati personali</a:t>
            </a:r>
          </a:p>
          <a:p>
            <a:pPr algn="just"/>
            <a:endParaRPr lang="it-IT" sz="1800" b="1" dirty="0"/>
          </a:p>
          <a:p>
            <a:pPr algn="just"/>
            <a:r>
              <a:rPr lang="it-IT" sz="1800" dirty="0" smtClean="0"/>
              <a:t>La notifica diventa obbligatoria </a:t>
            </a:r>
            <a:r>
              <a:rPr lang="it-IT" sz="1800" b="1" dirty="0" smtClean="0"/>
              <a:t>per tutti i titolari del trattamento </a:t>
            </a:r>
            <a:r>
              <a:rPr lang="it-IT" sz="1800" dirty="0" smtClean="0"/>
              <a:t>per una avvenuta </a:t>
            </a:r>
            <a:r>
              <a:rPr lang="it-IT" sz="1800" b="1" dirty="0" smtClean="0"/>
              <a:t>violazione di dati personali </a:t>
            </a:r>
            <a:r>
              <a:rPr lang="it-IT" sz="1800" dirty="0" smtClean="0"/>
              <a:t>che comporta accidentalmente o in modo illecito la distruzione, la perdita, la modifica, la divulgazione non autorizzata o l’accesso ai dati personali trasmessi, conservati o comunque trattati.</a:t>
            </a:r>
          </a:p>
          <a:p>
            <a:pPr algn="just"/>
            <a:endParaRPr lang="it-IT" sz="1800" dirty="0"/>
          </a:p>
          <a:p>
            <a:pPr algn="just"/>
            <a:r>
              <a:rPr lang="it-IT" sz="1800" dirty="0" smtClean="0"/>
              <a:t>La notifica è effettuata dal titolare immediatamente e, ove possibile, entro 72 ore. Qualora non sia effettuata entro 72 ore deve essere corredata dai motivi del ritardo.</a:t>
            </a:r>
          </a:p>
          <a:p>
            <a:pPr algn="just"/>
            <a:endParaRPr lang="it-IT" sz="1800" dirty="0" smtClean="0"/>
          </a:p>
          <a:p>
            <a:pPr algn="just"/>
            <a:endParaRPr lang="it-IT" sz="1800" b="1" dirty="0"/>
          </a:p>
          <a:p>
            <a:pPr algn="just"/>
            <a:endParaRPr lang="it-IT" sz="1800" b="1"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11044968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42901" y="1275008"/>
            <a:ext cx="8575720" cy="386366"/>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317500" y="1738648"/>
            <a:ext cx="8432800" cy="2858752"/>
          </a:xfrm>
        </p:spPr>
        <p:txBody>
          <a:bodyPr>
            <a:noAutofit/>
          </a:bodyPr>
          <a:lstStyle/>
          <a:p>
            <a:pPr algn="just"/>
            <a:r>
              <a:rPr lang="it-IT" sz="1800" b="1" dirty="0" smtClean="0"/>
              <a:t>Trasferimento dei dati personali al di fuori della UE</a:t>
            </a:r>
          </a:p>
          <a:p>
            <a:pPr algn="just"/>
            <a:r>
              <a:rPr lang="it-IT" sz="1800" dirty="0" smtClean="0"/>
              <a:t>E’ consentito:</a:t>
            </a:r>
          </a:p>
          <a:p>
            <a:pPr marL="285750" indent="-285750" algn="just">
              <a:buFontTx/>
              <a:buChar char="-"/>
            </a:pPr>
            <a:r>
              <a:rPr lang="it-IT" sz="1800" dirty="0" smtClean="0"/>
              <a:t>sulla base di una decisione di adeguatezza (la Commissione UE ha deciso che quel paese terzo, un territorio o uno o più specifici settori garantiscono un adeguato livello di protezione);</a:t>
            </a:r>
          </a:p>
          <a:p>
            <a:pPr marL="285750" indent="-285750" algn="just">
              <a:buFontTx/>
              <a:buChar char="-"/>
            </a:pPr>
            <a:r>
              <a:rPr lang="it-IT" sz="1800" dirty="0"/>
              <a:t>s</a:t>
            </a:r>
            <a:r>
              <a:rPr lang="it-IT" sz="1800" dirty="0" smtClean="0"/>
              <a:t>e il titolare o il responsabile forniscono garanzie adeguate (clausole contrattuali standard, norma di condotta, ecc.).</a:t>
            </a:r>
          </a:p>
          <a:p>
            <a:pPr algn="just"/>
            <a:r>
              <a:rPr lang="it-IT" sz="1800" dirty="0" smtClean="0"/>
              <a:t>Ove ciò non fosse possibile, il trasferimento è consentito se si verifica una delle seguenti condizioni: consenso dell’interessato, dati necessari per l’esecuzione di un contratto, tutelare gli interessi vitali  dell’interessato.</a:t>
            </a:r>
          </a:p>
          <a:p>
            <a:pPr algn="just"/>
            <a:endParaRPr lang="it-IT" sz="1800" dirty="0" smtClean="0"/>
          </a:p>
          <a:p>
            <a:pPr algn="just"/>
            <a:endParaRPr lang="it-IT" sz="1800" b="1" dirty="0"/>
          </a:p>
          <a:p>
            <a:pPr algn="just"/>
            <a:endParaRPr lang="it-IT" sz="1800"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30400709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42900" y="1242811"/>
            <a:ext cx="8686799" cy="437881"/>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57200" y="1752600"/>
            <a:ext cx="8204200" cy="2844800"/>
          </a:xfrm>
        </p:spPr>
        <p:txBody>
          <a:bodyPr>
            <a:noAutofit/>
          </a:bodyPr>
          <a:lstStyle/>
          <a:p>
            <a:pPr algn="just"/>
            <a:r>
              <a:rPr lang="it-IT" sz="1800" b="1" dirty="0" smtClean="0"/>
              <a:t>Il diritto all’oblio</a:t>
            </a:r>
          </a:p>
          <a:p>
            <a:pPr algn="just"/>
            <a:r>
              <a:rPr lang="it-IT" sz="1800" dirty="0" smtClean="0"/>
              <a:t>Codificato dal Regolamento come il diritto dell’interessato di richiedere la cancellazione dei propri dati personali quando: </a:t>
            </a:r>
          </a:p>
          <a:p>
            <a:pPr algn="just"/>
            <a:endParaRPr lang="it-IT" sz="1800" dirty="0"/>
          </a:p>
          <a:p>
            <a:pPr marL="285750" indent="-285750" algn="just">
              <a:buFont typeface="Arial" panose="020B0604020202020204" pitchFamily="34" charset="0"/>
              <a:buChar char="•"/>
            </a:pPr>
            <a:r>
              <a:rPr lang="it-IT" sz="1800" dirty="0" smtClean="0"/>
              <a:t>non sono più necessari alle finalità per le quali sono stati raccolti o trattati;</a:t>
            </a:r>
          </a:p>
          <a:p>
            <a:pPr marL="285750" indent="-285750" algn="just">
              <a:buFont typeface="Arial" panose="020B0604020202020204" pitchFamily="34" charset="0"/>
              <a:buChar char="•"/>
            </a:pPr>
            <a:r>
              <a:rPr lang="it-IT" sz="1800" dirty="0" smtClean="0"/>
              <a:t>l’interessato ha revocato il consenso o si è opposto al trattamento;</a:t>
            </a:r>
          </a:p>
          <a:p>
            <a:pPr marL="285750" indent="-285750" algn="just">
              <a:buFont typeface="Arial" panose="020B0604020202020204" pitchFamily="34" charset="0"/>
              <a:buChar char="•"/>
            </a:pPr>
            <a:r>
              <a:rPr lang="it-IT" sz="1800" dirty="0" smtClean="0"/>
              <a:t>Il trattamento dei dati non è conforme al Regolamento.</a:t>
            </a:r>
          </a:p>
          <a:p>
            <a:pPr algn="just"/>
            <a:endParaRPr lang="it-IT" sz="1800" dirty="0"/>
          </a:p>
          <a:p>
            <a:pPr algn="just"/>
            <a:r>
              <a:rPr lang="it-IT" sz="1800" dirty="0" smtClean="0"/>
              <a:t>Il titolare che ha pubblicato dati on line deve informare altri titolari del trattamento di cancellare qualsiasi link di collegamento verso tali dati personali.</a:t>
            </a:r>
          </a:p>
          <a:p>
            <a:pPr marL="285750" indent="-285750" algn="just">
              <a:buFont typeface="Arial" panose="020B0604020202020204" pitchFamily="34" charset="0"/>
              <a:buChar char="•"/>
            </a:pPr>
            <a:endParaRPr lang="it-IT" sz="1800" dirty="0" smtClean="0"/>
          </a:p>
          <a:p>
            <a:pPr algn="just"/>
            <a:endParaRPr lang="it-IT" sz="1800" dirty="0" smtClean="0"/>
          </a:p>
          <a:p>
            <a:pPr algn="just"/>
            <a:endParaRPr lang="it-IT" sz="1800" b="1" dirty="0"/>
          </a:p>
          <a:p>
            <a:pPr algn="just"/>
            <a:endParaRPr lang="it-IT" sz="1800"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218017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69900" y="1193800"/>
            <a:ext cx="8375649" cy="5842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69900" y="1778000"/>
            <a:ext cx="8191500" cy="2819400"/>
          </a:xfrm>
        </p:spPr>
        <p:txBody>
          <a:bodyPr>
            <a:noAutofit/>
          </a:bodyPr>
          <a:lstStyle/>
          <a:p>
            <a:pPr algn="just"/>
            <a:r>
              <a:rPr lang="it-IT" sz="1800" b="1" dirty="0" smtClean="0"/>
              <a:t>Il diritto all’oblio</a:t>
            </a:r>
          </a:p>
          <a:p>
            <a:pPr algn="just"/>
            <a:endParaRPr lang="it-IT" sz="1800" b="1" dirty="0"/>
          </a:p>
          <a:p>
            <a:pPr algn="just"/>
            <a:r>
              <a:rPr lang="it-IT" sz="1800" dirty="0" smtClean="0"/>
              <a:t>La conservazione dei dati </a:t>
            </a:r>
            <a:r>
              <a:rPr lang="it-IT" sz="1800" b="1" dirty="0" smtClean="0"/>
              <a:t>è lecita </a:t>
            </a:r>
            <a:r>
              <a:rPr lang="it-IT" sz="1800" dirty="0" smtClean="0"/>
              <a:t>nei seguenti casi:</a:t>
            </a:r>
          </a:p>
          <a:p>
            <a:pPr algn="just"/>
            <a:endParaRPr lang="it-IT" sz="1800" dirty="0" smtClean="0"/>
          </a:p>
          <a:p>
            <a:pPr marL="285750" indent="-285750" algn="just">
              <a:buFontTx/>
              <a:buChar char="-"/>
            </a:pPr>
            <a:r>
              <a:rPr lang="it-IT" sz="1800" dirty="0"/>
              <a:t>d</a:t>
            </a:r>
            <a:r>
              <a:rPr lang="it-IT" sz="1800" dirty="0" smtClean="0"/>
              <a:t>iritto alla libertà di espressione e informazione;</a:t>
            </a:r>
          </a:p>
          <a:p>
            <a:pPr marL="285750" indent="-285750" algn="just">
              <a:buFontTx/>
              <a:buChar char="-"/>
            </a:pPr>
            <a:r>
              <a:rPr lang="it-IT" sz="1800" dirty="0"/>
              <a:t>p</a:t>
            </a:r>
            <a:r>
              <a:rPr lang="it-IT" sz="1800" dirty="0" smtClean="0"/>
              <a:t>er motivi di interesse pubblico nel settore della sanità pubblica;</a:t>
            </a:r>
          </a:p>
          <a:p>
            <a:pPr marL="285750" indent="-285750" algn="just">
              <a:buFontTx/>
              <a:buChar char="-"/>
            </a:pPr>
            <a:r>
              <a:rPr lang="it-IT" sz="1800" dirty="0"/>
              <a:t>r</a:t>
            </a:r>
            <a:r>
              <a:rPr lang="it-IT" sz="1800" dirty="0" smtClean="0"/>
              <a:t>icerca scientifica o storica o a fini statistici;</a:t>
            </a:r>
          </a:p>
          <a:p>
            <a:pPr marL="285750" indent="-285750" algn="just">
              <a:buFontTx/>
              <a:buChar char="-"/>
            </a:pPr>
            <a:r>
              <a:rPr lang="it-IT" sz="1800" dirty="0"/>
              <a:t>p</a:t>
            </a:r>
            <a:r>
              <a:rPr lang="it-IT" sz="1800" dirty="0" smtClean="0"/>
              <a:t>er accertare, esercitare o difendere un diritto in sede giudiziaria.</a:t>
            </a:r>
          </a:p>
          <a:p>
            <a:pPr marL="285750" indent="-285750" algn="just">
              <a:buFont typeface="Arial" panose="020B0604020202020204" pitchFamily="34" charset="0"/>
              <a:buChar char="•"/>
            </a:pPr>
            <a:endParaRPr lang="it-IT" sz="1800" dirty="0" smtClean="0"/>
          </a:p>
          <a:p>
            <a:pPr algn="just"/>
            <a:endParaRPr lang="it-IT" sz="1800" dirty="0" smtClean="0"/>
          </a:p>
          <a:p>
            <a:pPr algn="just"/>
            <a:endParaRPr lang="it-IT" sz="1800" b="1" dirty="0"/>
          </a:p>
          <a:p>
            <a:pPr algn="just"/>
            <a:endParaRPr lang="it-IT" sz="1800"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2098326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69900" y="1193800"/>
            <a:ext cx="8559799" cy="3810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69900" y="1574800"/>
            <a:ext cx="8178800" cy="2870200"/>
          </a:xfrm>
        </p:spPr>
        <p:txBody>
          <a:bodyPr>
            <a:noAutofit/>
          </a:bodyPr>
          <a:lstStyle/>
          <a:p>
            <a:pPr algn="just"/>
            <a:r>
              <a:rPr lang="it-IT" sz="1800" b="1" dirty="0" smtClean="0"/>
              <a:t>I trattamenti di </a:t>
            </a:r>
            <a:r>
              <a:rPr lang="it-IT" sz="1800" b="1" dirty="0" err="1" smtClean="0"/>
              <a:t>profilazione</a:t>
            </a:r>
            <a:endParaRPr lang="it-IT" sz="1800" b="1" dirty="0" smtClean="0"/>
          </a:p>
          <a:p>
            <a:pPr algn="just"/>
            <a:endParaRPr lang="it-IT" sz="1800" b="1" dirty="0"/>
          </a:p>
          <a:p>
            <a:pPr algn="just"/>
            <a:r>
              <a:rPr lang="it-IT" sz="1800" dirty="0" smtClean="0"/>
              <a:t>Utilizzo di dati personali per valutare determinati aspetti personali relativi ad una persona fisica (rendimento professionale, situazione economica, salute , preferenze personali, interessi, comportamento, ubicazione…) con il CHIARO CONSENSO INFORMATO dell’interessato.</a:t>
            </a:r>
          </a:p>
          <a:p>
            <a:pPr algn="just"/>
            <a:endParaRPr lang="it-IT" sz="1800" dirty="0"/>
          </a:p>
          <a:p>
            <a:pPr algn="just"/>
            <a:r>
              <a:rPr lang="it-IT" sz="1800" dirty="0"/>
              <a:t>A</a:t>
            </a:r>
            <a:r>
              <a:rPr lang="it-IT" sz="1800" dirty="0" smtClean="0"/>
              <a:t>ttività che richiede l’obbligo di valutazione preventiva di impatto sulla protezione dei dati personali.</a:t>
            </a:r>
          </a:p>
          <a:p>
            <a:pPr algn="just"/>
            <a:endParaRPr lang="it-IT" sz="1800" b="1" dirty="0"/>
          </a:p>
          <a:p>
            <a:pPr marL="285750" indent="-285750" algn="just">
              <a:buFont typeface="Arial" panose="020B0604020202020204" pitchFamily="34" charset="0"/>
              <a:buChar char="•"/>
            </a:pPr>
            <a:endParaRPr lang="it-IT" sz="1800" dirty="0" smtClean="0"/>
          </a:p>
          <a:p>
            <a:pPr algn="just"/>
            <a:endParaRPr lang="it-IT" sz="1800" dirty="0" smtClean="0"/>
          </a:p>
          <a:p>
            <a:pPr algn="just"/>
            <a:endParaRPr lang="it-IT" sz="1800" b="1" dirty="0"/>
          </a:p>
          <a:p>
            <a:pPr algn="just"/>
            <a:endParaRPr lang="it-IT" sz="1800"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32988975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69900" y="1193800"/>
            <a:ext cx="8559799" cy="3810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44500" y="1790700"/>
            <a:ext cx="8267700" cy="2616200"/>
          </a:xfrm>
        </p:spPr>
        <p:txBody>
          <a:bodyPr>
            <a:noAutofit/>
          </a:bodyPr>
          <a:lstStyle/>
          <a:p>
            <a:pPr algn="just"/>
            <a:r>
              <a:rPr lang="it-IT" sz="1800" b="1" dirty="0" smtClean="0">
                <a:latin typeface="+mn-lt"/>
              </a:rPr>
              <a:t>Sanzioni</a:t>
            </a:r>
            <a:r>
              <a:rPr lang="it-IT" sz="1800" dirty="0">
                <a:latin typeface="+mn-lt"/>
              </a:rPr>
              <a:t> </a:t>
            </a:r>
            <a:r>
              <a:rPr lang="it-IT" altLang="it-IT" sz="1800" b="1" dirty="0" smtClean="0">
                <a:latin typeface="+mn-lt"/>
                <a:ea typeface="Garamond" panose="02020404030301010803" pitchFamily="18" charset="0"/>
                <a:cs typeface="Garamond" panose="02020404030301010803" pitchFamily="18" charset="0"/>
              </a:rPr>
              <a:t>amministrative </a:t>
            </a:r>
            <a:r>
              <a:rPr lang="it-IT" altLang="it-IT" sz="1800" dirty="0" smtClean="0">
                <a:latin typeface="+mn-lt"/>
                <a:ea typeface="Garamond" panose="02020404030301010803" pitchFamily="18" charset="0"/>
                <a:cs typeface="Garamond" panose="02020404030301010803" pitchFamily="18" charset="0"/>
              </a:rPr>
              <a:t>fino a:</a:t>
            </a:r>
          </a:p>
          <a:p>
            <a:pPr algn="just">
              <a:spcBef>
                <a:spcPct val="0"/>
              </a:spcBef>
            </a:pPr>
            <a:endParaRPr lang="it-IT" altLang="it-IT" sz="1800" dirty="0" smtClean="0">
              <a:latin typeface="+mn-lt"/>
              <a:ea typeface="Garamond" panose="02020404030301010803" pitchFamily="18" charset="0"/>
              <a:cs typeface="Garamond" panose="02020404030301010803" pitchFamily="18" charset="0"/>
            </a:endParaRPr>
          </a:p>
          <a:p>
            <a:pPr lvl="1" algn="just">
              <a:spcBef>
                <a:spcPct val="0"/>
              </a:spcBef>
              <a:buFont typeface="Arial" panose="020B0604020202020204" pitchFamily="34" charset="0"/>
              <a:buChar char="•"/>
            </a:pPr>
            <a:r>
              <a:rPr lang="it-IT" altLang="it-IT" sz="1800" b="1" dirty="0" smtClean="0">
                <a:solidFill>
                  <a:schemeClr val="tx2"/>
                </a:solidFill>
                <a:latin typeface="+mn-lt"/>
                <a:ea typeface="Garamond" panose="02020404030301010803" pitchFamily="18" charset="0"/>
                <a:cs typeface="Garamond" panose="02020404030301010803" pitchFamily="18" charset="0"/>
              </a:rPr>
              <a:t> 20 milioni di euro</a:t>
            </a:r>
            <a:r>
              <a:rPr lang="it-IT" altLang="it-IT" sz="1800" dirty="0" smtClean="0">
                <a:solidFill>
                  <a:schemeClr val="tx2"/>
                </a:solidFill>
                <a:latin typeface="+mn-lt"/>
                <a:ea typeface="Garamond" panose="02020404030301010803" pitchFamily="18" charset="0"/>
                <a:cs typeface="Garamond" panose="02020404030301010803" pitchFamily="18" charset="0"/>
              </a:rPr>
              <a:t>,</a:t>
            </a:r>
          </a:p>
          <a:p>
            <a:pPr lvl="1" algn="just">
              <a:spcBef>
                <a:spcPct val="0"/>
              </a:spcBef>
              <a:buFont typeface="Arial" panose="020B0604020202020204" pitchFamily="34" charset="0"/>
              <a:buChar char="•"/>
            </a:pPr>
            <a:r>
              <a:rPr lang="it-IT" altLang="it-IT" sz="1800" dirty="0" smtClean="0">
                <a:solidFill>
                  <a:schemeClr val="tx2"/>
                </a:solidFill>
                <a:latin typeface="+mn-lt"/>
                <a:ea typeface="Garamond" panose="02020404030301010803" pitchFamily="18" charset="0"/>
                <a:cs typeface="Garamond" panose="02020404030301010803" pitchFamily="18" charset="0"/>
              </a:rPr>
              <a:t> o in caso di un'impresa, </a:t>
            </a:r>
            <a:r>
              <a:rPr lang="it-IT" altLang="it-IT" sz="1800" b="1" dirty="0" smtClean="0">
                <a:solidFill>
                  <a:schemeClr val="tx2"/>
                </a:solidFill>
                <a:latin typeface="+mn-lt"/>
                <a:ea typeface="Garamond" panose="02020404030301010803" pitchFamily="18" charset="0"/>
                <a:cs typeface="Garamond" panose="02020404030301010803" pitchFamily="18" charset="0"/>
              </a:rPr>
              <a:t>fino al 4% del fatturato totale annuo mondiale</a:t>
            </a:r>
            <a:r>
              <a:rPr lang="it-IT" altLang="it-IT" sz="1800" dirty="0" smtClean="0">
                <a:solidFill>
                  <a:schemeClr val="tx2"/>
                </a:solidFill>
                <a:latin typeface="+mn-lt"/>
                <a:ea typeface="Garamond" panose="02020404030301010803" pitchFamily="18" charset="0"/>
                <a:cs typeface="Garamond" panose="02020404030301010803" pitchFamily="18" charset="0"/>
              </a:rPr>
              <a:t> dell’esercizio precedente, se superiore,</a:t>
            </a:r>
          </a:p>
          <a:p>
            <a:pPr algn="just">
              <a:spcBef>
                <a:spcPct val="0"/>
              </a:spcBef>
            </a:pPr>
            <a:endParaRPr lang="it-IT" altLang="it-IT" sz="1800" dirty="0" smtClean="0">
              <a:latin typeface="+mn-lt"/>
              <a:ea typeface="Garamond" panose="02020404030301010803" pitchFamily="18" charset="0"/>
              <a:cs typeface="Garamond" panose="02020404030301010803" pitchFamily="18" charset="0"/>
            </a:endParaRPr>
          </a:p>
          <a:p>
            <a:pPr algn="just">
              <a:spcBef>
                <a:spcPct val="0"/>
              </a:spcBef>
            </a:pPr>
            <a:r>
              <a:rPr lang="it-IT" altLang="it-IT" sz="1800" dirty="0" smtClean="0">
                <a:latin typeface="+mn-lt"/>
                <a:ea typeface="Garamond" panose="02020404030301010803" pitchFamily="18" charset="0"/>
                <a:cs typeface="Garamond" panose="02020404030301010803" pitchFamily="18" charset="0"/>
              </a:rPr>
              <a:t>per </a:t>
            </a:r>
            <a:r>
              <a:rPr lang="it-IT" altLang="it-IT" sz="1800" u="sng" dirty="0" smtClean="0">
                <a:latin typeface="+mn-lt"/>
                <a:ea typeface="Garamond" panose="02020404030301010803" pitchFamily="18" charset="0"/>
                <a:cs typeface="Garamond" panose="02020404030301010803" pitchFamily="18" charset="0"/>
              </a:rPr>
              <a:t>gravi violazioni</a:t>
            </a:r>
            <a:r>
              <a:rPr lang="it-IT" altLang="it-IT" sz="1800" dirty="0">
                <a:latin typeface="+mn-lt"/>
                <a:ea typeface="Garamond" panose="02020404030301010803" pitchFamily="18" charset="0"/>
                <a:cs typeface="Garamond" panose="02020404030301010803" pitchFamily="18" charset="0"/>
              </a:rPr>
              <a:t> </a:t>
            </a:r>
            <a:r>
              <a:rPr lang="it-IT" altLang="it-IT" sz="1800" dirty="0" smtClean="0">
                <a:latin typeface="+mn-lt"/>
                <a:ea typeface="Garamond" panose="02020404030301010803" pitchFamily="18" charset="0"/>
                <a:cs typeface="Garamond" panose="02020404030301010803" pitchFamily="18" charset="0"/>
              </a:rPr>
              <a:t>(principi base del trattamento, condizioni per il consenso,  diritti degli interessati…)</a:t>
            </a:r>
          </a:p>
          <a:p>
            <a:pPr algn="just"/>
            <a:endParaRPr lang="it-IT" sz="1800" dirty="0" smtClean="0"/>
          </a:p>
          <a:p>
            <a:pPr algn="just"/>
            <a:endParaRPr lang="it-IT" sz="1800" dirty="0" smtClean="0"/>
          </a:p>
          <a:p>
            <a:pPr algn="just"/>
            <a:endParaRPr lang="it-IT" sz="1800" b="1" dirty="0"/>
          </a:p>
          <a:p>
            <a:pPr algn="just"/>
            <a:endParaRPr lang="it-IT" sz="1800"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3907080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98368" y="1257301"/>
            <a:ext cx="8280001" cy="495299"/>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398367" y="1866900"/>
            <a:ext cx="8304801" cy="2590800"/>
          </a:xfrm>
        </p:spPr>
        <p:txBody>
          <a:bodyPr/>
          <a:lstStyle/>
          <a:p>
            <a:pPr algn="just"/>
            <a:r>
              <a:rPr lang="it-IT" sz="1800" dirty="0" smtClean="0"/>
              <a:t>Pubblicato il 4 maggio 2016 in Gazzetta Ufficiale dell’UE n. 119/2016.</a:t>
            </a:r>
          </a:p>
          <a:p>
            <a:pPr algn="just"/>
            <a:endParaRPr lang="it-IT" sz="1800" dirty="0" smtClean="0"/>
          </a:p>
          <a:p>
            <a:pPr algn="just"/>
            <a:r>
              <a:rPr lang="it-IT" sz="1800" dirty="0" smtClean="0"/>
              <a:t>Entrato in vigore il 25 maggio 2016. Si applica in tutti i Paesi UE dal 25 maggio 2018</a:t>
            </a:r>
          </a:p>
          <a:p>
            <a:pPr algn="just"/>
            <a:endParaRPr lang="it-IT" sz="1800" dirty="0" smtClean="0"/>
          </a:p>
          <a:p>
            <a:pPr algn="just"/>
            <a:r>
              <a:rPr lang="it-IT" sz="1800" dirty="0" smtClean="0"/>
              <a:t>Tutti i soggetti interessati hanno due anni di tempo per adeguare le politiche del trattamento dei dati alle nuove norme.</a:t>
            </a:r>
          </a:p>
          <a:p>
            <a:pPr algn="just"/>
            <a:endParaRPr lang="it-IT" dirty="0"/>
          </a:p>
          <a:p>
            <a:endParaRPr lang="it-IT" dirty="0"/>
          </a:p>
        </p:txBody>
      </p:sp>
      <p:sp>
        <p:nvSpPr>
          <p:cNvPr id="4" name="Segnaposto contenuto 3"/>
          <p:cNvSpPr>
            <a:spLocks noGrp="1"/>
          </p:cNvSpPr>
          <p:nvPr>
            <p:ph sz="quarter" idx="10"/>
          </p:nvPr>
        </p:nvSpPr>
        <p:spPr>
          <a:xfrm>
            <a:off x="507325" y="4787901"/>
            <a:ext cx="7767351" cy="596208"/>
          </a:xfrm>
        </p:spPr>
        <p:txBody>
          <a:bodyPr/>
          <a:lstStyle/>
          <a:p>
            <a:r>
              <a:rPr lang="it-IT" dirty="0" smtClean="0"/>
              <a:t>Angelo Ventimiglia – Settore Fisco e Diritto d’Impresa 20 luglio 2016</a:t>
            </a:r>
            <a:endParaRPr lang="it-IT" dirty="0"/>
          </a:p>
        </p:txBody>
      </p:sp>
    </p:spTree>
    <p:extLst>
      <p:ext uri="{BB962C8B-B14F-4D97-AF65-F5344CB8AC3E}">
        <p14:creationId xmlns:p14="http://schemas.microsoft.com/office/powerpoint/2010/main" val="3301234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0919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98368" y="1257301"/>
            <a:ext cx="8280001" cy="495299"/>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398367" y="1866900"/>
            <a:ext cx="8304801" cy="2120900"/>
          </a:xfrm>
        </p:spPr>
        <p:txBody>
          <a:bodyPr/>
          <a:lstStyle/>
          <a:p>
            <a:r>
              <a:rPr lang="it-IT" sz="1800" dirty="0" smtClean="0"/>
              <a:t>Il Regolamento si applica </a:t>
            </a:r>
            <a:r>
              <a:rPr lang="it-IT" sz="1800" b="1" dirty="0" smtClean="0"/>
              <a:t>solo ai trattamenti dei dati di persone fisiche </a:t>
            </a:r>
            <a:r>
              <a:rPr lang="it-IT" sz="1800" dirty="0" smtClean="0"/>
              <a:t>ed introduce:</a:t>
            </a:r>
          </a:p>
          <a:p>
            <a:endParaRPr lang="it-IT" sz="1800" dirty="0"/>
          </a:p>
          <a:p>
            <a:pPr marL="285750" indent="-285750">
              <a:buFont typeface="Arial" panose="020B0604020202020204" pitchFamily="34" charset="0"/>
              <a:buChar char="•"/>
            </a:pPr>
            <a:r>
              <a:rPr lang="it-IT" sz="1800" dirty="0" smtClean="0"/>
              <a:t>nuove regole più chiare in materia di informativa e consenso;</a:t>
            </a:r>
          </a:p>
          <a:p>
            <a:pPr marL="285750" indent="-285750">
              <a:buFont typeface="Arial" panose="020B0604020202020204" pitchFamily="34" charset="0"/>
              <a:buChar char="•"/>
            </a:pPr>
            <a:endParaRPr lang="it-IT" sz="1800" dirty="0" smtClean="0"/>
          </a:p>
          <a:p>
            <a:pPr marL="285750" indent="-285750">
              <a:buFont typeface="Arial" panose="020B0604020202020204" pitchFamily="34" charset="0"/>
              <a:buChar char="•"/>
            </a:pPr>
            <a:r>
              <a:rPr lang="it-IT" sz="1800" dirty="0" smtClean="0"/>
              <a:t>definisce i limiti di trattamento automatizzato dei dati personali;</a:t>
            </a:r>
          </a:p>
          <a:p>
            <a:pPr marL="285750" indent="-285750">
              <a:buFont typeface="Arial" panose="020B0604020202020204" pitchFamily="34" charset="0"/>
              <a:buChar char="•"/>
            </a:pPr>
            <a:endParaRPr lang="it-IT" sz="1800" dirty="0" smtClean="0"/>
          </a:p>
          <a:p>
            <a:pPr marL="285750" indent="-285750">
              <a:buFont typeface="Arial" panose="020B0604020202020204" pitchFamily="34" charset="0"/>
              <a:buChar char="•"/>
            </a:pPr>
            <a:r>
              <a:rPr lang="it-IT" sz="1800" dirty="0"/>
              <a:t>s</a:t>
            </a:r>
            <a:r>
              <a:rPr lang="it-IT" sz="1800" dirty="0" smtClean="0"/>
              <a:t>tabilisce criteri rigorosi per il trasferimento dei dati al di fuori dell’UE.</a:t>
            </a:r>
          </a:p>
          <a:p>
            <a:pPr marL="285750" indent="-285750">
              <a:buFont typeface="Arial" panose="020B0604020202020204" pitchFamily="34" charset="0"/>
              <a:buChar char="•"/>
            </a:pPr>
            <a:endParaRPr lang="it-IT" dirty="0"/>
          </a:p>
          <a:p>
            <a:endParaRPr lang="it-IT" dirty="0"/>
          </a:p>
        </p:txBody>
      </p:sp>
      <p:sp>
        <p:nvSpPr>
          <p:cNvPr id="4" name="Segnaposto contenuto 3"/>
          <p:cNvSpPr>
            <a:spLocks noGrp="1"/>
          </p:cNvSpPr>
          <p:nvPr>
            <p:ph sz="quarter" idx="10"/>
          </p:nvPr>
        </p:nvSpPr>
        <p:spPr>
          <a:xfrm>
            <a:off x="507325" y="4787901"/>
            <a:ext cx="7851064" cy="596208"/>
          </a:xfrm>
        </p:spPr>
        <p:txBody>
          <a:bodyPr/>
          <a:lstStyle/>
          <a:p>
            <a:r>
              <a:rPr lang="it-IT" dirty="0" smtClean="0"/>
              <a:t>Angelo Ventimiglia – Settore Fisco e Diritto d’Impresa 20 luglio 2016</a:t>
            </a:r>
            <a:endParaRPr lang="it-IT" dirty="0"/>
          </a:p>
        </p:txBody>
      </p:sp>
    </p:spTree>
    <p:extLst>
      <p:ext uri="{BB962C8B-B14F-4D97-AF65-F5344CB8AC3E}">
        <p14:creationId xmlns:p14="http://schemas.microsoft.com/office/powerpoint/2010/main" val="346490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06400" y="1143001"/>
            <a:ext cx="8271969" cy="5207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06400" y="1752600"/>
            <a:ext cx="8271969" cy="2908300"/>
          </a:xfrm>
        </p:spPr>
        <p:txBody>
          <a:bodyPr>
            <a:noAutofit/>
          </a:bodyPr>
          <a:lstStyle/>
          <a:p>
            <a:pPr algn="just"/>
            <a:r>
              <a:rPr lang="it-IT" sz="1800" dirty="0" smtClean="0"/>
              <a:t>Il Regolamento è direttamente applicabile </a:t>
            </a:r>
            <a:r>
              <a:rPr lang="it-IT" sz="1800" b="1" dirty="0" smtClean="0"/>
              <a:t>e vincolante in tutti gli Stati membri UE </a:t>
            </a:r>
            <a:r>
              <a:rPr lang="it-IT" sz="1800" dirty="0" smtClean="0"/>
              <a:t>e non richiede una legge di recepimento nazionale.</a:t>
            </a:r>
          </a:p>
          <a:p>
            <a:pPr algn="just"/>
            <a:endParaRPr lang="it-IT" sz="1800" dirty="0"/>
          </a:p>
          <a:p>
            <a:pPr algn="just"/>
            <a:r>
              <a:rPr lang="it-IT" sz="1800" dirty="0" smtClean="0"/>
              <a:t>Si applica integralmente </a:t>
            </a:r>
            <a:r>
              <a:rPr lang="it-IT" sz="1800" b="1" dirty="0" smtClean="0"/>
              <a:t>anche alle imprese extra-UE </a:t>
            </a:r>
            <a:r>
              <a:rPr lang="it-IT" sz="1800" dirty="0" smtClean="0"/>
              <a:t>che offrono servizi e/o prodotti a persone che si trovano nell’UE. Tutte le aziende, ovunque stabilite, dovranno rispettare le regole fissate nell’UE.</a:t>
            </a:r>
          </a:p>
          <a:p>
            <a:pPr algn="just"/>
            <a:endParaRPr lang="it-IT" sz="1800" dirty="0" smtClean="0"/>
          </a:p>
          <a:p>
            <a:pPr algn="just"/>
            <a:r>
              <a:rPr lang="it-IT" sz="1800" b="1" dirty="0" smtClean="0"/>
              <a:t>SPORTELLO UNICO: </a:t>
            </a:r>
            <a:r>
              <a:rPr lang="it-IT" sz="1800" dirty="0" smtClean="0"/>
              <a:t>possibilità per le imprese stabilite in più Stati Membri che offrono prodotti e servizi in vari paesi UE di rivolgersi ad un sola AUTORITA’, quella in cui si trova il loro stabilimento principale.</a:t>
            </a:r>
            <a:endParaRPr lang="it-IT" sz="1800" dirty="0"/>
          </a:p>
        </p:txBody>
      </p:sp>
    </p:spTree>
    <p:extLst>
      <p:ext uri="{BB962C8B-B14F-4D97-AF65-F5344CB8AC3E}">
        <p14:creationId xmlns:p14="http://schemas.microsoft.com/office/powerpoint/2010/main" val="3974218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42900" y="1193800"/>
            <a:ext cx="8686799" cy="3810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57199" y="1574800"/>
            <a:ext cx="8256897" cy="3022600"/>
          </a:xfrm>
        </p:spPr>
        <p:txBody>
          <a:bodyPr>
            <a:noAutofit/>
          </a:bodyPr>
          <a:lstStyle/>
          <a:p>
            <a:pPr algn="just"/>
            <a:r>
              <a:rPr lang="it-IT" sz="1800" b="1" dirty="0"/>
              <a:t>N</a:t>
            </a:r>
            <a:r>
              <a:rPr lang="it-IT" sz="1800" b="1" dirty="0" smtClean="0"/>
              <a:t>uovo ruolo all’informativa</a:t>
            </a:r>
          </a:p>
          <a:p>
            <a:pPr algn="just"/>
            <a:endParaRPr lang="it-IT" sz="1800" dirty="0" smtClean="0"/>
          </a:p>
          <a:p>
            <a:pPr algn="just"/>
            <a:r>
              <a:rPr lang="it-IT" sz="1800" dirty="0" smtClean="0"/>
              <a:t>Sempre più uno </a:t>
            </a:r>
            <a:r>
              <a:rPr lang="it-IT" sz="1800" b="1" dirty="0" smtClean="0"/>
              <a:t>strumento di trasparenza </a:t>
            </a:r>
            <a:r>
              <a:rPr lang="it-IT" sz="1800" dirty="0" smtClean="0"/>
              <a:t>riguardo al trattamento dei dati personali e all’esercizio dei diritti.</a:t>
            </a:r>
          </a:p>
          <a:p>
            <a:pPr algn="just"/>
            <a:r>
              <a:rPr lang="it-IT" sz="1800" dirty="0" smtClean="0"/>
              <a:t>Attraverso l’informativa gli interessati devono sapere:</a:t>
            </a:r>
          </a:p>
          <a:p>
            <a:pPr marL="285750" indent="-285750" algn="just">
              <a:buFont typeface="Arial" panose="020B0604020202020204" pitchFamily="34" charset="0"/>
              <a:buChar char="•"/>
            </a:pPr>
            <a:r>
              <a:rPr lang="it-IT" sz="1800" dirty="0" smtClean="0"/>
              <a:t>se i loro dati sono trasmessi al di fuori dell’UE e con quali garanzie;</a:t>
            </a:r>
          </a:p>
          <a:p>
            <a:pPr marL="285750" indent="-285750" algn="just">
              <a:buFont typeface="Arial" panose="020B0604020202020204" pitchFamily="34" charset="0"/>
              <a:buChar char="•"/>
            </a:pPr>
            <a:r>
              <a:rPr lang="it-IT" sz="1800" dirty="0"/>
              <a:t>d</a:t>
            </a:r>
            <a:r>
              <a:rPr lang="it-IT" sz="1800" dirty="0" smtClean="0"/>
              <a:t>i poter revocare il consenso a determinati trattamenti (ad esempio, quelli per fini di marketing diretto).</a:t>
            </a:r>
          </a:p>
          <a:p>
            <a:pPr algn="just"/>
            <a:r>
              <a:rPr lang="it-IT" sz="1800" dirty="0" smtClean="0"/>
              <a:t>E’ resa </a:t>
            </a:r>
            <a:r>
              <a:rPr lang="it-IT" sz="1800" b="1" dirty="0"/>
              <a:t>per iscritto </a:t>
            </a:r>
            <a:r>
              <a:rPr lang="it-IT" sz="1800" dirty="0"/>
              <a:t>o con altri mezzi, anche elettronici. Le informazioni possono essere fornite </a:t>
            </a:r>
            <a:r>
              <a:rPr lang="it-IT" sz="1800" b="1" dirty="0"/>
              <a:t>anche oralmente su richiesta dell’interessato</a:t>
            </a:r>
            <a:r>
              <a:rPr lang="it-IT" sz="1800" dirty="0"/>
              <a:t>, </a:t>
            </a:r>
            <a:r>
              <a:rPr lang="it-IT" sz="1800" dirty="0" err="1"/>
              <a:t>purchè</a:t>
            </a:r>
            <a:r>
              <a:rPr lang="it-IT" sz="1800" dirty="0"/>
              <a:t> sia comprovata con altri mezzi l’identità dell’interessato.</a:t>
            </a:r>
          </a:p>
          <a:p>
            <a:pPr algn="just"/>
            <a:endParaRPr lang="it-IT" sz="1800" dirty="0" smtClean="0"/>
          </a:p>
          <a:p>
            <a:pPr marL="285750" indent="-285750" algn="just">
              <a:buFont typeface="Arial" panose="020B0604020202020204" pitchFamily="34" charset="0"/>
              <a:buChar char="•"/>
            </a:pPr>
            <a:endParaRPr lang="it-IT" sz="1800" dirty="0" smtClean="0"/>
          </a:p>
          <a:p>
            <a:pPr algn="just"/>
            <a:endParaRPr lang="it-IT" sz="1800" dirty="0" smtClean="0"/>
          </a:p>
          <a:p>
            <a:pPr algn="just"/>
            <a:endParaRPr lang="it-IT" sz="1800" dirty="0"/>
          </a:p>
        </p:txBody>
      </p:sp>
    </p:spTree>
    <p:extLst>
      <p:ext uri="{BB962C8B-B14F-4D97-AF65-F5344CB8AC3E}">
        <p14:creationId xmlns:p14="http://schemas.microsoft.com/office/powerpoint/2010/main" val="10682088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57199" y="1384300"/>
            <a:ext cx="8191501" cy="4318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57199" y="1943100"/>
            <a:ext cx="8191501" cy="2654300"/>
          </a:xfrm>
        </p:spPr>
        <p:txBody>
          <a:bodyPr>
            <a:noAutofit/>
          </a:bodyPr>
          <a:lstStyle/>
          <a:p>
            <a:pPr algn="just"/>
            <a:r>
              <a:rPr lang="it-IT" sz="1800" b="1" dirty="0" smtClean="0"/>
              <a:t>Il </a:t>
            </a:r>
            <a:r>
              <a:rPr lang="it-IT" sz="1800" b="1" dirty="0" smtClean="0"/>
              <a:t>consenso</a:t>
            </a:r>
          </a:p>
          <a:p>
            <a:pPr algn="just"/>
            <a:endParaRPr lang="it-IT" sz="1800" b="1" dirty="0" smtClean="0"/>
          </a:p>
          <a:p>
            <a:pPr algn="just"/>
            <a:r>
              <a:rPr lang="it-IT" sz="1800" dirty="0" smtClean="0"/>
              <a:t>Deve essere, come accade oggi, preventivo e inequivocabile, anche quando espresso attraverso mezzi elettronici (ad esempio attraverso la selezione di un’apposita casella in un sito web). E’ esclusa ogni forma di consenso tacito. Il consenso deve essere esplicito per trattare i dati sensibili.</a:t>
            </a:r>
            <a:endParaRPr lang="it-IT" sz="1800" dirty="0"/>
          </a:p>
          <a:p>
            <a:pPr algn="just"/>
            <a:endParaRPr lang="it-IT" sz="1800" dirty="0"/>
          </a:p>
          <a:p>
            <a:pPr algn="just"/>
            <a:r>
              <a:rPr lang="it-IT" sz="1800" dirty="0" smtClean="0"/>
              <a:t>La revoca </a:t>
            </a:r>
            <a:r>
              <a:rPr lang="it-IT" sz="1800" dirty="0"/>
              <a:t>del consenso </a:t>
            </a:r>
            <a:r>
              <a:rPr lang="it-IT" sz="1800" dirty="0" smtClean="0"/>
              <a:t>può avvenire in </a:t>
            </a:r>
            <a:r>
              <a:rPr lang="it-IT" sz="1800" dirty="0"/>
              <a:t>qualsiasi momento </a:t>
            </a:r>
            <a:r>
              <a:rPr lang="it-IT" sz="1800" b="1" dirty="0"/>
              <a:t>senza pregiudicare la liceità del trattamento basata sul consenso prestato prima della </a:t>
            </a:r>
            <a:r>
              <a:rPr lang="it-IT" sz="1800" b="1" dirty="0" smtClean="0"/>
              <a:t>revoca</a:t>
            </a:r>
            <a:r>
              <a:rPr lang="it-IT" sz="1800" dirty="0" smtClean="0"/>
              <a:t>.</a:t>
            </a:r>
          </a:p>
          <a:p>
            <a:pPr algn="just"/>
            <a:endParaRPr lang="it-IT" sz="1800" dirty="0"/>
          </a:p>
          <a:p>
            <a:pPr algn="just"/>
            <a:endParaRPr lang="it-IT" sz="1800" dirty="0" smtClean="0"/>
          </a:p>
          <a:p>
            <a:pPr algn="just"/>
            <a:endParaRPr lang="it-IT" sz="1800" b="1" dirty="0"/>
          </a:p>
          <a:p>
            <a:pPr algn="just"/>
            <a:r>
              <a:rPr lang="it-IT" sz="1800" dirty="0" smtClean="0"/>
              <a:t> </a:t>
            </a:r>
          </a:p>
          <a:p>
            <a:pPr algn="just"/>
            <a:endParaRPr lang="it-IT" sz="1800" dirty="0"/>
          </a:p>
          <a:p>
            <a:pPr algn="just"/>
            <a:endParaRPr lang="it-IT" sz="1800" dirty="0"/>
          </a:p>
        </p:txBody>
      </p:sp>
    </p:spTree>
    <p:extLst>
      <p:ext uri="{BB962C8B-B14F-4D97-AF65-F5344CB8AC3E}">
        <p14:creationId xmlns:p14="http://schemas.microsoft.com/office/powerpoint/2010/main" val="3956452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98369" y="1257301"/>
            <a:ext cx="8136032" cy="495299"/>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398368" y="1473200"/>
            <a:ext cx="8280001" cy="2933700"/>
          </a:xfrm>
        </p:spPr>
        <p:txBody>
          <a:bodyPr>
            <a:noAutofit/>
          </a:bodyPr>
          <a:lstStyle/>
          <a:p>
            <a:pPr algn="just"/>
            <a:endParaRPr lang="it-IT" sz="1800" dirty="0" smtClean="0"/>
          </a:p>
          <a:p>
            <a:pPr algn="just"/>
            <a:r>
              <a:rPr lang="it-IT" sz="1800" dirty="0" smtClean="0"/>
              <a:t>Nel Regolamento non esiste una specifica definizione di dati personali «sensibili» o di dati personali «giudiziari». </a:t>
            </a:r>
            <a:r>
              <a:rPr lang="it-IT" sz="1800" dirty="0"/>
              <a:t>I</a:t>
            </a:r>
            <a:r>
              <a:rPr lang="it-IT" sz="1800" dirty="0" smtClean="0"/>
              <a:t>ndividua in generale le </a:t>
            </a:r>
            <a:r>
              <a:rPr lang="it-IT" sz="1800" i="1" dirty="0" smtClean="0"/>
              <a:t>«categorie particolari di dati personali»</a:t>
            </a:r>
            <a:r>
              <a:rPr lang="it-IT" sz="1800" dirty="0" smtClean="0"/>
              <a:t> nelle informazioni che </a:t>
            </a:r>
            <a:r>
              <a:rPr lang="it-IT" sz="1800" i="1" dirty="0" smtClean="0"/>
              <a:t>«rivelino l’origine razziale o etnica, le opinioni politiche, la convinzioni religiose o filosofiche, o l’appartenenza sindacale, i dati genetici, i dati biometrici intesi a identificare in modo univoco una persona fisica, i dati relativi alla salute o alla vita sessuale o all’orientamento sessuale della persona fisica».</a:t>
            </a:r>
          </a:p>
          <a:p>
            <a:pPr algn="just"/>
            <a:endParaRPr lang="it-IT" sz="1800" b="1" i="1" dirty="0" smtClean="0"/>
          </a:p>
          <a:p>
            <a:pPr algn="just"/>
            <a:r>
              <a:rPr lang="it-IT" sz="1800" dirty="0"/>
              <a:t>Si introduce la definizione di </a:t>
            </a:r>
            <a:r>
              <a:rPr lang="it-IT" sz="1800" b="1" i="1" dirty="0"/>
              <a:t>«dati relativi alla salute» </a:t>
            </a:r>
            <a:r>
              <a:rPr lang="it-IT" sz="1800" dirty="0"/>
              <a:t>intesi quali </a:t>
            </a:r>
            <a:r>
              <a:rPr lang="it-IT" sz="1800" i="1" dirty="0"/>
              <a:t>«dati personali attinenti alla salute fisica o mentale di una persona fisica, compresa la prestazione di servizi di assistenza sanitaria, che rivelano informazioni relative al suo stato di salute».</a:t>
            </a:r>
            <a:endParaRPr lang="it-IT" sz="1800" b="1" i="1" dirty="0"/>
          </a:p>
          <a:p>
            <a:pPr algn="just"/>
            <a:endParaRPr lang="it-IT" sz="1800" b="1" dirty="0"/>
          </a:p>
        </p:txBody>
      </p:sp>
    </p:spTree>
    <p:extLst>
      <p:ext uri="{BB962C8B-B14F-4D97-AF65-F5344CB8AC3E}">
        <p14:creationId xmlns:p14="http://schemas.microsoft.com/office/powerpoint/2010/main" val="96845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95838" y="1200150"/>
            <a:ext cx="8106869" cy="3683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95837" y="1568450"/>
            <a:ext cx="8178083" cy="2939156"/>
          </a:xfrm>
        </p:spPr>
        <p:txBody>
          <a:bodyPr>
            <a:noAutofit/>
          </a:bodyPr>
          <a:lstStyle/>
          <a:p>
            <a:pPr algn="just"/>
            <a:r>
              <a:rPr lang="it-IT" sz="1800" dirty="0" smtClean="0"/>
              <a:t>Nuovi requisiti nomina a </a:t>
            </a:r>
            <a:r>
              <a:rPr lang="it-IT" sz="1800" b="1" dirty="0" smtClean="0"/>
              <a:t>Responsabile del trattamento</a:t>
            </a:r>
          </a:p>
          <a:p>
            <a:pPr algn="just"/>
            <a:r>
              <a:rPr lang="it-IT" sz="1800" dirty="0" smtClean="0"/>
              <a:t>Contratto o altro atto giuridico, stipulato in forma scritta o anche in formato elettronico, che regoli:</a:t>
            </a:r>
            <a:endParaRPr lang="it-IT" sz="1800" dirty="0"/>
          </a:p>
          <a:p>
            <a:pPr marL="285750" indent="-285750" algn="just">
              <a:buFont typeface="Arial" panose="020B0604020202020204" pitchFamily="34" charset="0"/>
              <a:buChar char="•"/>
            </a:pPr>
            <a:r>
              <a:rPr lang="it-IT" sz="1800" dirty="0" smtClean="0"/>
              <a:t>la materia disciplinata e la durata del trattamento;</a:t>
            </a:r>
          </a:p>
          <a:p>
            <a:pPr marL="285750" indent="-285750" algn="just">
              <a:buFont typeface="Arial" panose="020B0604020202020204" pitchFamily="34" charset="0"/>
              <a:buChar char="•"/>
            </a:pPr>
            <a:r>
              <a:rPr lang="it-IT" sz="1800" dirty="0" smtClean="0"/>
              <a:t>la natura e la finalità del trattamento;</a:t>
            </a:r>
          </a:p>
          <a:p>
            <a:pPr marL="285750" indent="-285750" algn="just">
              <a:buFont typeface="Arial" panose="020B0604020202020204" pitchFamily="34" charset="0"/>
              <a:buChar char="•"/>
            </a:pPr>
            <a:r>
              <a:rPr lang="it-IT" sz="1800" dirty="0" smtClean="0"/>
              <a:t>il tipo di dati personali e le categorie di interessati;</a:t>
            </a:r>
          </a:p>
          <a:p>
            <a:pPr marL="285750" indent="-285750" algn="just">
              <a:buFont typeface="Arial" panose="020B0604020202020204" pitchFamily="34" charset="0"/>
              <a:buChar char="•"/>
            </a:pPr>
            <a:r>
              <a:rPr lang="it-IT" sz="1800" dirty="0" smtClean="0"/>
              <a:t>gli obblighi e i diritti del titolare del trattamento.</a:t>
            </a:r>
          </a:p>
          <a:p>
            <a:pPr algn="just"/>
            <a:endParaRPr lang="it-IT" sz="1800" dirty="0"/>
          </a:p>
          <a:p>
            <a:pPr algn="just"/>
            <a:r>
              <a:rPr lang="it-IT" sz="1800" dirty="0"/>
              <a:t>Il Responsabile del trattamento può a sua volta designare </a:t>
            </a:r>
            <a:r>
              <a:rPr lang="it-IT" sz="1800" b="1" dirty="0"/>
              <a:t>altri responsabili </a:t>
            </a:r>
            <a:r>
              <a:rPr lang="it-IT" sz="1800" dirty="0"/>
              <a:t>del trattamento ma previa autorizzazione scritta, specifica o generale, del titolare del trattamento.</a:t>
            </a:r>
          </a:p>
          <a:p>
            <a:pPr algn="just"/>
            <a:endParaRPr lang="it-IT" sz="1800" dirty="0" smtClean="0"/>
          </a:p>
        </p:txBody>
      </p:sp>
    </p:spTree>
    <p:extLst>
      <p:ext uri="{BB962C8B-B14F-4D97-AF65-F5344CB8AC3E}">
        <p14:creationId xmlns:p14="http://schemas.microsoft.com/office/powerpoint/2010/main" val="2988961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31800" y="1409700"/>
            <a:ext cx="7975600" cy="469900"/>
          </a:xfrm>
        </p:spPr>
        <p:txBody>
          <a:bodyPr>
            <a:noAutofit/>
          </a:bodyPr>
          <a:lstStyle/>
          <a:p>
            <a:r>
              <a:rPr lang="it-IT" sz="2400" dirty="0" smtClean="0"/>
              <a:t>Nuovo Regolamento Privacy UE: quali novità ?</a:t>
            </a:r>
            <a:endParaRPr lang="it-IT" sz="2400" dirty="0"/>
          </a:p>
        </p:txBody>
      </p:sp>
      <p:sp>
        <p:nvSpPr>
          <p:cNvPr id="3" name="Sottotitolo 2"/>
          <p:cNvSpPr>
            <a:spLocks noGrp="1"/>
          </p:cNvSpPr>
          <p:nvPr>
            <p:ph type="subTitle" idx="1"/>
          </p:nvPr>
        </p:nvSpPr>
        <p:spPr>
          <a:xfrm>
            <a:off x="431800" y="1996225"/>
            <a:ext cx="8246569" cy="2537138"/>
          </a:xfrm>
        </p:spPr>
        <p:txBody>
          <a:bodyPr>
            <a:noAutofit/>
          </a:bodyPr>
          <a:lstStyle/>
          <a:p>
            <a:pPr algn="just"/>
            <a:r>
              <a:rPr lang="it-IT" sz="1800" b="1" dirty="0" smtClean="0"/>
              <a:t>La nuova figura del DPO (Data Privacy </a:t>
            </a:r>
            <a:r>
              <a:rPr lang="it-IT" sz="1800" b="1" dirty="0" err="1" smtClean="0"/>
              <a:t>Officer</a:t>
            </a:r>
            <a:r>
              <a:rPr lang="it-IT" sz="1800" b="1" dirty="0" smtClean="0"/>
              <a:t>)</a:t>
            </a:r>
          </a:p>
          <a:p>
            <a:pPr algn="just"/>
            <a:r>
              <a:rPr lang="it-IT" sz="1800" dirty="0" smtClean="0"/>
              <a:t>Obbligo di nomina se il trattamento</a:t>
            </a:r>
          </a:p>
          <a:p>
            <a:pPr algn="just"/>
            <a:endParaRPr lang="it-IT" sz="1800" dirty="0" smtClean="0"/>
          </a:p>
          <a:p>
            <a:pPr algn="just"/>
            <a:r>
              <a:rPr lang="it-IT" sz="1800" dirty="0" smtClean="0"/>
              <a:t>1)  è effettuato da </a:t>
            </a:r>
            <a:r>
              <a:rPr lang="it-IT" sz="1800" b="1" dirty="0" smtClean="0"/>
              <a:t>un’autorità pubblica o da un organismo pubblico</a:t>
            </a:r>
            <a:r>
              <a:rPr lang="it-IT" sz="1800" dirty="0" smtClean="0"/>
              <a:t>;</a:t>
            </a:r>
          </a:p>
          <a:p>
            <a:pPr algn="just"/>
            <a:r>
              <a:rPr lang="it-IT" sz="1800" dirty="0" smtClean="0"/>
              <a:t>2) </a:t>
            </a:r>
            <a:r>
              <a:rPr lang="it-IT" sz="1800" dirty="0"/>
              <a:t> </a:t>
            </a:r>
            <a:r>
              <a:rPr lang="it-IT" sz="1800" dirty="0" smtClean="0"/>
              <a:t>richiede </a:t>
            </a:r>
            <a:r>
              <a:rPr lang="it-IT" sz="1800" b="1" dirty="0" smtClean="0"/>
              <a:t>il monitoraggio </a:t>
            </a:r>
            <a:r>
              <a:rPr lang="it-IT" sz="1800" dirty="0" smtClean="0"/>
              <a:t>degli interessati su larga scala;</a:t>
            </a:r>
          </a:p>
          <a:p>
            <a:pPr algn="just"/>
            <a:r>
              <a:rPr lang="it-IT" sz="1800" dirty="0" smtClean="0"/>
              <a:t>3) </a:t>
            </a:r>
            <a:r>
              <a:rPr lang="it-IT" sz="1800" dirty="0"/>
              <a:t>r</a:t>
            </a:r>
            <a:r>
              <a:rPr lang="it-IT" sz="1800" dirty="0" smtClean="0"/>
              <a:t>iguarda dati personali sensibili, sanitari, sulla vita  o sull’orientamento sessuale, di dati genetici, biometrici, o di dati relativi a condanne penali e a reati.</a:t>
            </a:r>
          </a:p>
          <a:p>
            <a:pPr algn="just"/>
            <a:endParaRPr lang="it-IT" sz="1800" dirty="0"/>
          </a:p>
          <a:p>
            <a:pPr algn="just"/>
            <a:r>
              <a:rPr lang="it-IT" sz="1800" dirty="0" smtClean="0"/>
              <a:t>Specialista della normativa, dipendente del titolare o consulente esterno, si distingue dal responsabile perché ha autonomia decisionale e di spesa.</a:t>
            </a:r>
          </a:p>
          <a:p>
            <a:pPr marL="285750" indent="-285750" algn="just">
              <a:buFont typeface="Arial" panose="020B0604020202020204" pitchFamily="34" charset="0"/>
              <a:buChar char="•"/>
            </a:pPr>
            <a:endParaRPr lang="it-IT" sz="1800" dirty="0" smtClean="0"/>
          </a:p>
        </p:txBody>
      </p:sp>
    </p:spTree>
    <p:extLst>
      <p:ext uri="{BB962C8B-B14F-4D97-AF65-F5344CB8AC3E}">
        <p14:creationId xmlns:p14="http://schemas.microsoft.com/office/powerpoint/2010/main" val="2074228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e">
  <a:themeElements>
    <a:clrScheme name="AL_colori">
      <a:dk1>
        <a:sysClr val="windowText" lastClr="000000"/>
      </a:dk1>
      <a:lt1>
        <a:sysClr val="window" lastClr="FFFFFF"/>
      </a:lt1>
      <a:dk2>
        <a:srgbClr val="004288"/>
      </a:dk2>
      <a:lt2>
        <a:srgbClr val="E6E6E6"/>
      </a:lt2>
      <a:accent1>
        <a:srgbClr val="4B92DB"/>
      </a:accent1>
      <a:accent2>
        <a:srgbClr val="D50F3B"/>
      </a:accent2>
      <a:accent3>
        <a:srgbClr val="93C01F"/>
      </a:accent3>
      <a:accent4>
        <a:srgbClr val="662482"/>
      </a:accent4>
      <a:accent5>
        <a:srgbClr val="00968D"/>
      </a:accent5>
      <a:accent6>
        <a:srgbClr val="ED7203"/>
      </a:accent6>
      <a:hlink>
        <a:srgbClr val="1A124D"/>
      </a:hlink>
      <a:folHlink>
        <a:srgbClr val="F8AF00"/>
      </a:folHlink>
    </a:clrScheme>
    <a:fontScheme name="Office 2">
      <a:majorFont>
        <a:latin typeface="Source Sans Pr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Source Sans Pr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1071</TotalTime>
  <Words>1665</Words>
  <Application>Microsoft Office PowerPoint</Application>
  <PresentationFormat>Presentazione su schermo (4:3)</PresentationFormat>
  <Paragraphs>182</Paragraphs>
  <Slides>20</Slides>
  <Notes>3</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20</vt:i4>
      </vt:variant>
    </vt:vector>
  </HeadingPairs>
  <TitlesOfParts>
    <vt:vector size="27" baseType="lpstr">
      <vt:lpstr>Arial</vt:lpstr>
      <vt:lpstr>Calibri</vt:lpstr>
      <vt:lpstr>Garamond</vt:lpstr>
      <vt:lpstr>Source Sans Pro</vt:lpstr>
      <vt:lpstr>Source Sans Pro Light</vt:lpstr>
      <vt:lpstr>Source Sans Pro Semibold</vt:lpstr>
      <vt:lpstr>Base</vt:lpstr>
      <vt:lpstr>Nuovo Regolamento Privacy UE, quasi due anni di tempo per adeguarsi</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Nuovo Regolamento Privacy UE: quali novità ?</vt:lpstr>
      <vt:lpstr>Presentazione standard di PowerPoint</vt:lpstr>
    </vt:vector>
  </TitlesOfParts>
  <Company>giulie tttt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giulia amadei</dc:creator>
  <cp:lastModifiedBy>Angelo Ventimiglia</cp:lastModifiedBy>
  <cp:revision>155</cp:revision>
  <cp:lastPrinted>2016-07-20T15:36:19Z</cp:lastPrinted>
  <dcterms:created xsi:type="dcterms:W3CDTF">2015-01-02T09:58:50Z</dcterms:created>
  <dcterms:modified xsi:type="dcterms:W3CDTF">2016-07-20T15:56:05Z</dcterms:modified>
</cp:coreProperties>
</file>