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57" r:id="rId12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24D"/>
    <a:srgbClr val="130B3C"/>
    <a:srgbClr val="140F00"/>
    <a:srgbClr val="130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B49A28-0C43-4AB9-A8D9-7ACF39BE3FEF}" v="81" dt="2022-11-24T16:59:47.350"/>
    <p1510:client id="{F410A7FD-90F3-44D3-9308-F5932C322F22}" v="94" dt="2022-11-25T14:03:29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1" autoAdjust="0"/>
    <p:restoredTop sz="94647" autoAdjust="0"/>
  </p:normalViewPr>
  <p:slideViewPr>
    <p:cSldViewPr snapToGrid="0" snapToObjects="1">
      <p:cViewPr varScale="1">
        <p:scale>
          <a:sx n="62" d="100"/>
          <a:sy n="62" d="100"/>
        </p:scale>
        <p:origin x="936" y="56"/>
      </p:cViewPr>
      <p:guideLst>
        <p:guide orient="horz" pos="256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82BDD-DAA7-CF40-8613-7DBBD127DC3F}" type="datetimeFigureOut">
              <a:rPr lang="it-IT" smtClean="0"/>
              <a:t>28/11/2022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45637-B35E-7247-BE03-115B3F3FB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936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BA793-4849-D147-BB2C-CFB3726689DF}" type="datetimeFigureOut">
              <a:rPr lang="it-IT" smtClean="0"/>
              <a:t>28/11/2022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6207F-44CA-A145-9523-BE12DCB18B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4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1159" y="1596515"/>
            <a:ext cx="11040000" cy="917456"/>
          </a:xfrm>
        </p:spPr>
        <p:txBody>
          <a:bodyPr anchor="b">
            <a:normAutofit/>
          </a:bodyPr>
          <a:lstStyle>
            <a:lvl1pPr>
              <a:lnSpc>
                <a:spcPts val="4200"/>
              </a:lnSpc>
              <a:defRPr sz="45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1160" y="2513972"/>
            <a:ext cx="11040000" cy="1016000"/>
          </a:xfrm>
        </p:spPr>
        <p:txBody>
          <a:bodyPr>
            <a:norm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589529" y="4698417"/>
            <a:ext cx="11040000" cy="72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0000">
                <a:srgbClr val="1A124D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ln>
                <a:noFill/>
              </a:ln>
              <a:solidFill>
                <a:srgbClr val="4B92D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egnaposto contenuto 19"/>
          <p:cNvSpPr>
            <a:spLocks noGrp="1"/>
          </p:cNvSpPr>
          <p:nvPr>
            <p:ph sz="quarter" idx="10"/>
          </p:nvPr>
        </p:nvSpPr>
        <p:spPr>
          <a:xfrm>
            <a:off x="676434" y="4997144"/>
            <a:ext cx="6154025" cy="386965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8" name="Segnaposto contenuto 19"/>
          <p:cNvSpPr>
            <a:spLocks noGrp="1"/>
          </p:cNvSpPr>
          <p:nvPr>
            <p:ph sz="quarter" idx="11" hasCustomPrompt="1"/>
          </p:nvPr>
        </p:nvSpPr>
        <p:spPr>
          <a:xfrm>
            <a:off x="6783559" y="4997144"/>
            <a:ext cx="4568343" cy="386965"/>
          </a:xfrm>
        </p:spPr>
        <p:txBody>
          <a:bodyPr>
            <a:noAutofit/>
          </a:bodyPr>
          <a:lstStyle>
            <a:lvl1pPr marL="0" indent="0" algn="r">
              <a:lnSpc>
                <a:spcPts val="2400"/>
              </a:lnSpc>
              <a:spcBef>
                <a:spcPts val="0"/>
              </a:spcBef>
              <a:buNone/>
              <a:defRPr sz="2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gg.mm.aaa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AB0EC2-30F4-4462-8333-606CB74F8A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473" y="398967"/>
            <a:ext cx="28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51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te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1867" y="273051"/>
            <a:ext cx="11223661" cy="5853113"/>
          </a:xfrm>
        </p:spPr>
        <p:txBody>
          <a:bodyPr anchor="ctr">
            <a:normAutofit/>
          </a:bodyPr>
          <a:lstStyle>
            <a:lvl1pPr>
              <a:lnSpc>
                <a:spcPts val="6800"/>
              </a:lnSpc>
              <a:spcBef>
                <a:spcPts val="0"/>
              </a:spcBef>
              <a:defRPr sz="6000" i="0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solidFill>
                  <a:schemeClr val="accent1"/>
                </a:solidFill>
                <a:latin typeface="Source Sans Pro Light"/>
                <a:cs typeface="Source Sans Pro Light"/>
              </a:defRPr>
            </a:lvl2pPr>
            <a:lvl3pPr>
              <a:defRPr sz="6000">
                <a:solidFill>
                  <a:schemeClr val="accent1"/>
                </a:solidFill>
                <a:latin typeface="Source Sans Pro Light"/>
                <a:cs typeface="Source Sans Pro Light"/>
              </a:defRPr>
            </a:lvl3pPr>
            <a:lvl4pPr>
              <a:defRPr sz="6000">
                <a:solidFill>
                  <a:schemeClr val="accent1"/>
                </a:solidFill>
                <a:latin typeface="Source Sans Pro Light"/>
                <a:cs typeface="Source Sans Pro Light"/>
              </a:defRPr>
            </a:lvl4pPr>
            <a:lvl5pPr>
              <a:defRPr sz="6000">
                <a:solidFill>
                  <a:schemeClr val="accent1"/>
                </a:solidFill>
                <a:latin typeface="Source Sans Pro Light"/>
                <a:cs typeface="Source Sans Pro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3C9A1F-96DF-B949-9045-5C74F2426FEE}" type="datetime1">
              <a:rPr lang="it-IT" smtClean="0"/>
              <a:pPr/>
              <a:t>28/11/2022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76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titolo+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41867" y="1309928"/>
            <a:ext cx="11223663" cy="4842118"/>
          </a:xfrm>
        </p:spPr>
        <p:txBody>
          <a:bodyPr/>
          <a:lstStyle>
            <a:lvl1pPr marL="0" indent="0">
              <a:buNone/>
              <a:defRPr sz="280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3C9A1F-96DF-B949-9045-5C74F2426FEE}" type="datetime1">
              <a:rPr lang="it-IT" smtClean="0"/>
              <a:pPr/>
              <a:t>28/11/2022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88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iusura">
    <p:bg>
      <p:bgPr>
        <a:gradFill flip="none" rotWithShape="1">
          <a:gsLst>
            <a:gs pos="40000">
              <a:schemeClr val="tx2"/>
            </a:gs>
            <a:gs pos="90000">
              <a:srgbClr val="1A124D"/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537634" y="5872440"/>
            <a:ext cx="3569025" cy="89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3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www.assolombarda.it</a:t>
            </a:r>
          </a:p>
          <a:p>
            <a:pPr>
              <a:lnSpc>
                <a:spcPts val="1400"/>
              </a:lnSpc>
            </a:pPr>
            <a:r>
              <a:rPr lang="it-IT" sz="13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www.genioeimpresa.it</a:t>
            </a:r>
          </a:p>
          <a:p>
            <a:pPr>
              <a:lnSpc>
                <a:spcPts val="1400"/>
              </a:lnSpc>
            </a:pPr>
            <a:r>
              <a:rPr lang="it-IT" sz="13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Seguici su</a:t>
            </a:r>
            <a:br>
              <a:rPr lang="it-IT" sz="13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3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it-IT" sz="1300" b="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it-IT" sz="13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7" y="6256811"/>
            <a:ext cx="864000" cy="1479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693DEE2-FF71-4DC2-80DE-9A670AB0F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782" y="369538"/>
            <a:ext cx="2852834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45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_Separatore1">
    <p:bg>
      <p:bgPr>
        <a:gradFill flip="none" rotWithShape="1">
          <a:gsLst>
            <a:gs pos="40000">
              <a:schemeClr val="tx2"/>
            </a:gs>
            <a:gs pos="90000">
              <a:srgbClr val="1A124D"/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867" y="2989452"/>
            <a:ext cx="11223661" cy="693555"/>
          </a:xfrm>
        </p:spPr>
        <p:txBody>
          <a:bodyPr/>
          <a:lstStyle>
            <a:lvl1pPr>
              <a:lnSpc>
                <a:spcPts val="4400"/>
              </a:lnSpc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1867" y="3694298"/>
            <a:ext cx="11223661" cy="666985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7B7DFE-CCD6-844F-9B0C-663AF189DFA0}" type="datetime1">
              <a:rPr lang="it-IT" smtClean="0"/>
              <a:pPr/>
              <a:t>28/11/2022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149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_Separator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7633" y="3025364"/>
            <a:ext cx="11227895" cy="1362075"/>
          </a:xfrm>
        </p:spPr>
        <p:txBody>
          <a:bodyPr anchor="t">
            <a:normAutofit/>
          </a:bodyPr>
          <a:lstStyle>
            <a:lvl1pPr algn="l">
              <a:lnSpc>
                <a:spcPts val="4200"/>
              </a:lnSpc>
              <a:defRPr sz="4300" b="0" i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867" y="2437695"/>
            <a:ext cx="11223661" cy="499778"/>
          </a:xfrm>
        </p:spPr>
        <p:txBody>
          <a:bodyPr anchor="t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D10EC5-7F50-144E-9633-851FAEE588BD}" type="datetime1">
              <a:rPr lang="it-IT" smtClean="0"/>
              <a:pPr/>
              <a:t>28/11/2022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59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_Separatore3">
    <p:bg>
      <p:bgPr>
        <a:gradFill flip="none" rotWithShape="1">
          <a:gsLst>
            <a:gs pos="40000">
              <a:schemeClr val="tx2"/>
            </a:gs>
            <a:gs pos="90000">
              <a:srgbClr val="1A124D"/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CB35AEC-0F42-46A8-BDD9-74F611AA1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469" y="5763681"/>
            <a:ext cx="2852834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2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test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7633" y="274638"/>
            <a:ext cx="11227896" cy="929510"/>
          </a:xfrm>
        </p:spPr>
        <p:txBody>
          <a:bodyPr anchor="t"/>
          <a:lstStyle>
            <a:lvl1pPr>
              <a:lnSpc>
                <a:spcPts val="4200"/>
              </a:lnSpc>
              <a:defRPr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7633" y="1279050"/>
            <a:ext cx="11227896" cy="4847114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spcBef>
                <a:spcPts val="0"/>
              </a:spcBef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000" indent="-180000">
              <a:lnSpc>
                <a:spcPts val="2100"/>
              </a:lnSpc>
              <a:spcBef>
                <a:spcPts val="0"/>
              </a:spcBef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0000">
              <a:lnSpc>
                <a:spcPts val="2100"/>
              </a:lnSpc>
              <a:spcBef>
                <a:spcPts val="0"/>
              </a:spcBef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60000">
              <a:lnSpc>
                <a:spcPts val="2100"/>
              </a:lnSpc>
              <a:spcBef>
                <a:spcPts val="0"/>
              </a:spcBef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3C9A1F-96DF-B949-9045-5C74F2426FEE}" type="datetime1">
              <a:rPr lang="it-IT" smtClean="0"/>
              <a:pPr/>
              <a:t>28/11/2022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53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immagine+test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867" y="412751"/>
            <a:ext cx="11108695" cy="756939"/>
          </a:xfrm>
        </p:spPr>
        <p:txBody>
          <a:bodyPr anchor="t"/>
          <a:lstStyle>
            <a:lvl1pPr>
              <a:lnSpc>
                <a:spcPts val="4200"/>
              </a:lnSpc>
              <a:defRPr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8165529" y="1288057"/>
            <a:ext cx="3600000" cy="4838107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600" b="0" i="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600" b="0" i="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000" indent="-180000">
              <a:lnSpc>
                <a:spcPts val="2100"/>
              </a:lnSpc>
              <a:spcBef>
                <a:spcPts val="0"/>
              </a:spcBef>
              <a:buFont typeface="Arial"/>
              <a:buChar char="•"/>
              <a:defRPr sz="1600" b="0" i="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0000" indent="0">
              <a:lnSpc>
                <a:spcPts val="2100"/>
              </a:lnSpc>
              <a:spcBef>
                <a:spcPts val="0"/>
              </a:spcBef>
              <a:buFontTx/>
              <a:buNone/>
              <a:defRPr sz="1600" b="0" i="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60000" indent="0">
              <a:lnSpc>
                <a:spcPts val="2100"/>
              </a:lnSpc>
              <a:spcBef>
                <a:spcPts val="0"/>
              </a:spcBef>
              <a:buFontTx/>
              <a:buNone/>
              <a:defRPr sz="1600" b="0" i="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41867" y="1288057"/>
            <a:ext cx="7364248" cy="4838107"/>
          </a:xfrm>
        </p:spPr>
        <p:txBody>
          <a:bodyPr/>
          <a:lstStyle>
            <a:lvl1pPr marL="0" indent="0">
              <a:buNone/>
              <a:defRPr sz="280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3C9A1F-96DF-B949-9045-5C74F2426FEE}" type="datetime1">
              <a:rPr lang="it-IT" smtClean="0"/>
              <a:pPr/>
              <a:t>28/11/2022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17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immagine+test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867" y="412750"/>
            <a:ext cx="11108695" cy="929510"/>
          </a:xfrm>
        </p:spPr>
        <p:txBody>
          <a:bodyPr anchor="t"/>
          <a:lstStyle>
            <a:lvl1pPr>
              <a:lnSpc>
                <a:spcPts val="4200"/>
              </a:lnSpc>
              <a:defRPr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1866" y="1309928"/>
            <a:ext cx="6640060" cy="639762"/>
          </a:xfrm>
        </p:spPr>
        <p:txBody>
          <a:bodyPr anchor="b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7277372" y="1309929"/>
            <a:ext cx="4488157" cy="4878149"/>
          </a:xfrm>
        </p:spPr>
        <p:txBody>
          <a:bodyPr/>
          <a:lstStyle>
            <a:lvl1pPr marL="0" indent="0">
              <a:buNone/>
              <a:defRPr sz="280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41866" y="1949691"/>
            <a:ext cx="6640060" cy="4238386"/>
          </a:xfrm>
        </p:spPr>
        <p:txBody>
          <a:bodyPr anchor="t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3C9A1F-96DF-B949-9045-5C74F2426FEE}" type="datetime1">
              <a:rPr lang="it-IT" smtClean="0"/>
              <a:pPr/>
              <a:t>28/11/2022</a:t>
            </a:fld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8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test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4200"/>
              </a:lnSpc>
              <a:defRPr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1867" y="3307267"/>
            <a:ext cx="11223660" cy="448815"/>
          </a:xfrm>
        </p:spPr>
        <p:txBody>
          <a:bodyPr anchor="t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41867" y="1825129"/>
            <a:ext cx="11223660" cy="639762"/>
          </a:xfrm>
        </p:spPr>
        <p:txBody>
          <a:bodyPr anchor="b">
            <a:norm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5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7633" y="3756082"/>
            <a:ext cx="11238281" cy="2370081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/>
              <a:buNone/>
              <a:defRPr sz="1600" b="0" i="0">
                <a:latin typeface="Source Sans Pro Light"/>
                <a:cs typeface="Source Sans Pro Light"/>
              </a:defRPr>
            </a:lvl2pPr>
            <a:lvl3pPr marL="0" indent="0">
              <a:buFont typeface="Arial"/>
              <a:buNone/>
              <a:defRPr sz="1600" b="0" i="0">
                <a:latin typeface="Source Sans Pro Light"/>
                <a:cs typeface="Source Sans Pro Light"/>
              </a:defRPr>
            </a:lvl3pPr>
            <a:lvl4pPr marL="0" indent="0">
              <a:buFont typeface="Arial"/>
              <a:buNone/>
              <a:defRPr sz="1600" b="0" i="0">
                <a:latin typeface="Source Sans Pro Light"/>
                <a:cs typeface="Source Sans Pro Light"/>
              </a:defRPr>
            </a:lvl4pPr>
            <a:lvl5pPr marL="0" indent="0">
              <a:buFont typeface="Arial"/>
              <a:buNone/>
              <a:defRPr sz="1600" b="0" i="0">
                <a:latin typeface="Source Sans Pro Light"/>
                <a:cs typeface="Source Sans Pro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6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3C9A1F-96DF-B949-9045-5C74F2426FEE}" type="datetime1">
              <a:rPr lang="it-IT" smtClean="0"/>
              <a:pPr/>
              <a:t>28/11/2022</a:t>
            </a:fld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99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testo+immag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867" y="412750"/>
            <a:ext cx="11223663" cy="929510"/>
          </a:xfrm>
        </p:spPr>
        <p:txBody>
          <a:bodyPr anchor="t"/>
          <a:lstStyle>
            <a:lvl1pPr>
              <a:lnSpc>
                <a:spcPts val="4200"/>
              </a:lnSpc>
              <a:defRPr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1866" y="1309928"/>
            <a:ext cx="6640060" cy="639762"/>
          </a:xfrm>
        </p:spPr>
        <p:txBody>
          <a:bodyPr anchor="b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7277372" y="1309929"/>
            <a:ext cx="4488157" cy="4878149"/>
          </a:xfrm>
        </p:spPr>
        <p:txBody>
          <a:bodyPr/>
          <a:lstStyle>
            <a:lvl1pPr marL="0" indent="0">
              <a:buNone/>
              <a:defRPr sz="2800">
                <a:solidFill>
                  <a:srgbClr val="00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41866" y="1949691"/>
            <a:ext cx="6640060" cy="4238386"/>
          </a:xfrm>
        </p:spPr>
        <p:txBody>
          <a:bodyPr anchor="t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3C9A1F-96DF-B949-9045-5C74F2426FEE}" type="datetime1">
              <a:rPr lang="it-IT" smtClean="0"/>
              <a:pPr/>
              <a:t>28/11/2022</a:t>
            </a:fld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40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41867" y="412750"/>
            <a:ext cx="11108695" cy="92951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868" y="1600201"/>
            <a:ext cx="11108693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274728" y="621908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3C9A1F-96DF-B949-9045-5C74F2426FEE}" type="datetime1">
              <a:rPr lang="it-IT" smtClean="0"/>
              <a:pPr/>
              <a:t>28/11/2022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1867" y="6219080"/>
            <a:ext cx="3732861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sz="1300" b="0" i="0">
                <a:solidFill>
                  <a:srgbClr val="4B92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05760" y="6210441"/>
            <a:ext cx="2844800" cy="257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54E62-ECD5-CB45-BEBE-32883D2B14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9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  <p:sldLayoutId id="2147483657" r:id="rId8"/>
    <p:sldLayoutId id="2147483658" r:id="rId9"/>
    <p:sldLayoutId id="2147483656" r:id="rId10"/>
    <p:sldLayoutId id="2147483659" r:id="rId11"/>
    <p:sldLayoutId id="2147483660" r:id="rId12"/>
  </p:sldLayoutIdLst>
  <p:hf hdr="0" ftr="0" dt="0"/>
  <p:txStyles>
    <p:titleStyle>
      <a:lvl1pPr marL="0" indent="0" algn="l" defTabSz="457200" rtl="0" eaLnBrk="1" latinLnBrk="0" hangingPunct="1">
        <a:lnSpc>
          <a:spcPts val="4200"/>
        </a:lnSpc>
        <a:spcBef>
          <a:spcPct val="0"/>
        </a:spcBef>
        <a:buNone/>
        <a:defRPr sz="43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lnSpc>
          <a:spcPts val="3400"/>
        </a:lnSpc>
        <a:spcBef>
          <a:spcPts val="0"/>
        </a:spcBef>
        <a:buFont typeface="Arial"/>
        <a:buNone/>
        <a:defRPr sz="2500" b="0" i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457200" rtl="0" eaLnBrk="1" latinLnBrk="0" hangingPunct="1">
        <a:lnSpc>
          <a:spcPts val="2400"/>
        </a:lnSpc>
        <a:spcBef>
          <a:spcPts val="0"/>
        </a:spcBef>
        <a:buFont typeface="Arial"/>
        <a:buNone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0000" indent="-180000" algn="l" defTabSz="457200" rtl="0" eaLnBrk="1" latinLnBrk="0" hangingPunct="1">
        <a:lnSpc>
          <a:spcPts val="2100"/>
        </a:lnSpc>
        <a:spcBef>
          <a:spcPts val="0"/>
        </a:spcBef>
        <a:buFont typeface="Arial"/>
        <a:buChar char="•"/>
        <a:defRPr sz="16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0000" indent="0" algn="l" defTabSz="457200" rtl="0" eaLnBrk="1" latinLnBrk="0" hangingPunct="1">
        <a:lnSpc>
          <a:spcPts val="2100"/>
        </a:lnSpc>
        <a:spcBef>
          <a:spcPts val="0"/>
        </a:spcBef>
        <a:buFont typeface="Arial"/>
        <a:buNone/>
        <a:defRPr sz="16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0000" indent="0" algn="l" defTabSz="457200" rtl="0" eaLnBrk="1" latinLnBrk="0" hangingPunct="1">
        <a:lnSpc>
          <a:spcPts val="2100"/>
        </a:lnSpc>
        <a:spcBef>
          <a:spcPts val="0"/>
        </a:spcBef>
        <a:buFont typeface="Arial"/>
        <a:buNone/>
        <a:defRPr sz="16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it.wikipedia.org/wiki/Ambush_marketin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quarter" idx="10"/>
          </p:nvPr>
        </p:nvSpPr>
        <p:spPr>
          <a:xfrm>
            <a:off x="664711" y="4997144"/>
            <a:ext cx="6154025" cy="386965"/>
          </a:xfr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Elena Tiberio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28 novembre 2022</a:t>
            </a:r>
          </a:p>
        </p:txBody>
      </p:sp>
      <p:sp>
        <p:nvSpPr>
          <p:cNvPr id="7" name="CasellaDiTesto 14"/>
          <p:cNvSpPr txBox="1"/>
          <p:nvPr/>
        </p:nvSpPr>
        <p:spPr>
          <a:xfrm>
            <a:off x="585055" y="4703347"/>
            <a:ext cx="2878667" cy="2716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it-IT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1F963D98-1E57-E70E-97A8-3B305986B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865" y="1596514"/>
            <a:ext cx="10103668" cy="213351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AFFRONTARE I TITOLI DI PROPRIETA’ INTELLETTUALE DELLA CONCORRENZA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902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2A4170-6706-110F-C085-99D4BC8EC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052" y="556011"/>
            <a:ext cx="11227896" cy="4847114"/>
          </a:xfrm>
        </p:spPr>
        <p:txBody>
          <a:bodyPr/>
          <a:lstStyle/>
          <a:p>
            <a:endParaRPr lang="it-IT" dirty="0"/>
          </a:p>
          <a:p>
            <a:endParaRPr lang="it-IT" i="0" dirty="0"/>
          </a:p>
          <a:p>
            <a:r>
              <a:rPr lang="it-IT" i="0" dirty="0"/>
              <a:t>Vendite sottocosto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AD4CCC-3F6B-7847-C67D-F0D343ED1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B54E62-ECD5-CB45-BEBE-32883D2B1464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DF583A-30FA-5ADA-C81A-3E4D53E21B20}"/>
              </a:ext>
            </a:extLst>
          </p:cNvPr>
          <p:cNvSpPr/>
          <p:nvPr/>
        </p:nvSpPr>
        <p:spPr>
          <a:xfrm>
            <a:off x="4675163" y="462725"/>
            <a:ext cx="6710292" cy="16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Vendere i propri prodotti a più bassi dei costi che l’impresa sostiene per la loro produzione (o per il loro acquisto dal produttore) realizza un comportamento antieconomico e illegittimo poiché tende a eliminare progressivamente i propri concorrenti dal mercato, falsando, di fatto, il gioco della concorrenza. </a:t>
            </a:r>
            <a:endParaRPr lang="it-IT" dirty="0">
              <a:solidFill>
                <a:schemeClr val="tx2"/>
              </a:solidFill>
            </a:endParaRPr>
          </a:p>
          <a:p>
            <a:pPr algn="ctr"/>
            <a:endParaRPr lang="it-IT" dirty="0"/>
          </a:p>
        </p:txBody>
      </p:sp>
      <p:pic>
        <p:nvPicPr>
          <p:cNvPr id="6" name="Immagine 5" descr="disney | il Blog di ANGELO FORGIONE">
            <a:extLst>
              <a:ext uri="{FF2B5EF4-FFF2-40B4-BE49-F238E27FC236}">
                <a16:creationId xmlns:a16="http://schemas.microsoft.com/office/drawing/2014/main" id="{1475DE73-275B-EAE1-588B-70F5E20C5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0" y="2155439"/>
            <a:ext cx="6475730" cy="414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0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91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0502A1-0E45-572E-36C4-B07A4B4F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concorrenza (sleale) - Fonti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744923-7CCE-3AA1-8CCF-8EC53F2A9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633" y="1013941"/>
            <a:ext cx="11227896" cy="4847114"/>
          </a:xfrm>
        </p:spPr>
        <p:txBody>
          <a:bodyPr/>
          <a:lstStyle/>
          <a:p>
            <a:endParaRPr lang="it-IT" i="0" dirty="0"/>
          </a:p>
          <a:p>
            <a:endParaRPr lang="it-IT" i="0" dirty="0"/>
          </a:p>
          <a:p>
            <a:r>
              <a:rPr lang="it-IT" sz="2000" i="0" dirty="0">
                <a:latin typeface="+mn-lt"/>
              </a:rPr>
              <a:t>Costituzione (art. 41) </a:t>
            </a:r>
          </a:p>
          <a:p>
            <a:endParaRPr lang="it-IT" sz="2000" i="0" dirty="0">
              <a:latin typeface="+mn-lt"/>
            </a:endParaRPr>
          </a:p>
          <a:p>
            <a:r>
              <a:rPr lang="it-IT" sz="2000" i="0" dirty="0">
                <a:latin typeface="+mn-lt"/>
              </a:rPr>
              <a:t>Codice civile</a:t>
            </a:r>
          </a:p>
          <a:p>
            <a:endParaRPr lang="it-IT" sz="2000" i="0" dirty="0">
              <a:latin typeface="+mn-lt"/>
            </a:endParaRPr>
          </a:p>
          <a:p>
            <a:r>
              <a:rPr lang="it-IT" sz="2000" i="0" dirty="0">
                <a:latin typeface="+mn-lt"/>
              </a:rPr>
              <a:t>Codice della Proprietà Industriale </a:t>
            </a:r>
          </a:p>
          <a:p>
            <a:endParaRPr lang="it-IT" sz="2000" i="0" dirty="0">
              <a:latin typeface="+mn-lt"/>
            </a:endParaRPr>
          </a:p>
          <a:p>
            <a:r>
              <a:rPr lang="it-IT" sz="2000" i="0" dirty="0">
                <a:latin typeface="+mn-lt"/>
              </a:rPr>
              <a:t>TFUE (art. 119)</a:t>
            </a:r>
          </a:p>
          <a:p>
            <a:endParaRPr lang="it-IT" sz="2000" i="0" dirty="0">
              <a:latin typeface="+mn-lt"/>
            </a:endParaRPr>
          </a:p>
          <a:p>
            <a:r>
              <a:rPr lang="it-IT" sz="2000" i="0" dirty="0">
                <a:latin typeface="+mn-lt"/>
              </a:rPr>
              <a:t>Normativa antitrust (L.287/1990)</a:t>
            </a:r>
          </a:p>
          <a:p>
            <a:endParaRPr lang="it-IT" sz="2000" i="0" dirty="0">
              <a:latin typeface="+mn-lt"/>
            </a:endParaRPr>
          </a:p>
          <a:p>
            <a:r>
              <a:rPr lang="it-IT" sz="2000" i="0" dirty="0">
                <a:latin typeface="+mn-lt"/>
              </a:rPr>
              <a:t>Norme sulla pubblicità ingannevole </a:t>
            </a:r>
          </a:p>
          <a:p>
            <a:r>
              <a:rPr lang="it-IT" sz="2000" i="0" dirty="0">
                <a:latin typeface="+mn-lt"/>
              </a:rPr>
              <a:t>e comparativa (Dir. 2006/114/CE e D.lgs.</a:t>
            </a:r>
          </a:p>
          <a:p>
            <a:r>
              <a:rPr lang="it-IT" sz="2000" i="0" dirty="0">
                <a:latin typeface="+mn-lt"/>
              </a:rPr>
              <a:t>145/2007)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69FE9F-1F20-67D0-E28B-D07E524A6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B54E62-ECD5-CB45-BEBE-32883D2B1464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5" name="Immagine 4" descr="Codice di comportamento sportivo - Roccia Rubano Rugby">
            <a:extLst>
              <a:ext uri="{FF2B5EF4-FFF2-40B4-BE49-F238E27FC236}">
                <a16:creationId xmlns:a16="http://schemas.microsoft.com/office/drawing/2014/main" id="{88C4751B-79C8-A099-5ECC-F1547CC3D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19" y="1047750"/>
            <a:ext cx="5162691" cy="5162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80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DFAA69-83E5-4D69-A105-620C020A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52" y="582456"/>
            <a:ext cx="11227896" cy="929510"/>
          </a:xfrm>
        </p:spPr>
        <p:txBody>
          <a:bodyPr/>
          <a:lstStyle/>
          <a:p>
            <a:r>
              <a:rPr lang="it-IT" dirty="0"/>
              <a:t>La concorrenza sleale - Presupposti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7A2095-05BE-4955-99DA-2399ACC37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633" y="1348278"/>
            <a:ext cx="11227896" cy="4847114"/>
          </a:xfrm>
        </p:spPr>
        <p:txBody>
          <a:bodyPr/>
          <a:lstStyle/>
          <a:p>
            <a:endParaRPr lang="it-IT" dirty="0"/>
          </a:p>
          <a:p>
            <a:endParaRPr lang="it-IT" i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i="0" dirty="0"/>
              <a:t>Rapporto di concorrenza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i="0" dirty="0"/>
              <a:t>Qualifica di imprenditore</a:t>
            </a:r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i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i="0" dirty="0"/>
              <a:t>Danno potenziale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48D49D-5ED3-4611-A361-2BE5BDA5E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B54E62-ECD5-CB45-BEBE-32883D2B1464}" type="slidenum">
              <a:rPr lang="it-IT" smtClean="0"/>
              <a:pPr/>
              <a:t>3</a:t>
            </a:fld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166F650-0880-5FA8-ED48-EBA112557392}"/>
              </a:ext>
            </a:extLst>
          </p:cNvPr>
          <p:cNvCxnSpPr>
            <a:cxnSpLocks/>
          </p:cNvCxnSpPr>
          <p:nvPr/>
        </p:nvCxnSpPr>
        <p:spPr>
          <a:xfrm>
            <a:off x="4749809" y="2072497"/>
            <a:ext cx="1200825" cy="797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B0FAA89-CD42-A8C0-8AA5-EEE9A07C64B7}"/>
              </a:ext>
            </a:extLst>
          </p:cNvPr>
          <p:cNvCxnSpPr>
            <a:cxnSpLocks/>
          </p:cNvCxnSpPr>
          <p:nvPr/>
        </p:nvCxnSpPr>
        <p:spPr>
          <a:xfrm>
            <a:off x="4749809" y="2072497"/>
            <a:ext cx="12008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10038BB8-6381-DC10-01B0-DD6CA81342FB}"/>
              </a:ext>
            </a:extLst>
          </p:cNvPr>
          <p:cNvSpPr/>
          <p:nvPr/>
        </p:nvSpPr>
        <p:spPr>
          <a:xfrm>
            <a:off x="6241368" y="1607741"/>
            <a:ext cx="3488788" cy="9295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2"/>
                </a:solidFill>
              </a:rPr>
              <a:t>Profilo Merceologico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AA14901-3761-E0FA-68E6-ED3EDA7EC892}"/>
              </a:ext>
            </a:extLst>
          </p:cNvPr>
          <p:cNvSpPr/>
          <p:nvPr/>
        </p:nvSpPr>
        <p:spPr>
          <a:xfrm>
            <a:off x="6241368" y="2838318"/>
            <a:ext cx="3488788" cy="9295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2"/>
                </a:solidFill>
              </a:rPr>
              <a:t>Profilo Territoriale</a:t>
            </a:r>
          </a:p>
        </p:txBody>
      </p:sp>
      <p:pic>
        <p:nvPicPr>
          <p:cNvPr id="2050" name="Picture 2" descr="Cartoon stick uomo disegno illustrazione concettuale di imprenditore super  eroe o supereroe in costume in posa con le braccia incrociate Immagine e  Vettoriale - Alamy">
            <a:extLst>
              <a:ext uri="{FF2B5EF4-FFF2-40B4-BE49-F238E27FC236}">
                <a16:creationId xmlns:a16="http://schemas.microsoft.com/office/drawing/2014/main" id="{FE9423E0-2709-8C28-8A36-B31196990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"/>
          <a:stretch/>
        </p:blipFill>
        <p:spPr bwMode="auto">
          <a:xfrm>
            <a:off x="4589698" y="3429001"/>
            <a:ext cx="1038647" cy="13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ys Cartoon Character Be Careful: immagine vettoriale stock (royalty free)  266228750 | Shutterstock">
            <a:extLst>
              <a:ext uri="{FF2B5EF4-FFF2-40B4-BE49-F238E27FC236}">
                <a16:creationId xmlns:a16="http://schemas.microsoft.com/office/drawing/2014/main" id="{24D00DF9-792D-ED42-B921-8339D105A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b="12454"/>
          <a:stretch/>
        </p:blipFill>
        <p:spPr bwMode="auto">
          <a:xfrm>
            <a:off x="5355987" y="5097625"/>
            <a:ext cx="1038647" cy="13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32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01FE33-5A82-BC68-EF68-6CAFC0D5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Art. 2598 n. 1- Divieto di realizzare atti </a:t>
            </a:r>
            <a:br>
              <a:rPr lang="it-IT" dirty="0"/>
            </a:br>
            <a:r>
              <a:rPr lang="it-IT" dirty="0"/>
              <a:t>di concorrenza sleale per confusione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8B3246-79E2-B9D1-D9E5-9AF192CE5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B54E62-ECD5-CB45-BEBE-32883D2B1464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C575820-3DFC-3CD0-5743-B1D302E053AF}"/>
              </a:ext>
            </a:extLst>
          </p:cNvPr>
          <p:cNvSpPr/>
          <p:nvPr/>
        </p:nvSpPr>
        <p:spPr>
          <a:xfrm>
            <a:off x="4259407" y="1590582"/>
            <a:ext cx="3784348" cy="914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CONDOTTE CONFUSORIE SANZIONATE</a:t>
            </a:r>
            <a:endParaRPr lang="it-IT" sz="20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1F1BB07-28CF-BF8E-7B48-C6355F9232B7}"/>
              </a:ext>
            </a:extLst>
          </p:cNvPr>
          <p:cNvSpPr/>
          <p:nvPr/>
        </p:nvSpPr>
        <p:spPr>
          <a:xfrm>
            <a:off x="537633" y="3275704"/>
            <a:ext cx="3448682" cy="1405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800" dirty="0">
                <a:solidFill>
                  <a:schemeClr val="tx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Usare nomi o segni distintivi idonei a produrre confusione con i nomi o i segni distintivi legittimamente usati da altri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39FC477-7F21-CB4F-151C-E725B8BA8573}"/>
              </a:ext>
            </a:extLst>
          </p:cNvPr>
          <p:cNvSpPr/>
          <p:nvPr/>
        </p:nvSpPr>
        <p:spPr>
          <a:xfrm>
            <a:off x="4615758" y="3521279"/>
            <a:ext cx="2960483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Imitazione Servile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AF884D-E702-E71F-46F8-1284D7B8A43A}"/>
              </a:ext>
            </a:extLst>
          </p:cNvPr>
          <p:cNvSpPr/>
          <p:nvPr/>
        </p:nvSpPr>
        <p:spPr>
          <a:xfrm>
            <a:off x="10184697" y="4100768"/>
            <a:ext cx="4571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92CB75C-5E57-6547-FF37-915C0804C533}"/>
              </a:ext>
            </a:extLst>
          </p:cNvPr>
          <p:cNvSpPr/>
          <p:nvPr/>
        </p:nvSpPr>
        <p:spPr>
          <a:xfrm>
            <a:off x="8190370" y="3341342"/>
            <a:ext cx="3203943" cy="1339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</a:t>
            </a:r>
            <a:r>
              <a:rPr lang="it-IT" sz="1800" dirty="0">
                <a:solidFill>
                  <a:schemeClr val="tx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ompiere con qualsiasi altro mezzo atti idonei a creare confusione con i prodotti o con l'attività di un concorrente</a:t>
            </a:r>
          </a:p>
        </p:txBody>
      </p:sp>
      <p:pic>
        <p:nvPicPr>
          <p:cNvPr id="2050" name="Picture 2" descr="L'iconica storia della bottiglietta Campari Soda: quando arte e pubblicità  si incontrano | smarTalks">
            <a:extLst>
              <a:ext uri="{FF2B5EF4-FFF2-40B4-BE49-F238E27FC236}">
                <a16:creationId xmlns:a16="http://schemas.microsoft.com/office/drawing/2014/main" id="{9A2942E4-DB5E-F3A8-1FA5-FAD134C3212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1" y="483455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DE467E8-ACF8-551E-8F8B-2A57C8098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14" y="5522752"/>
            <a:ext cx="2279819" cy="129291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3166A1-5FA0-F901-9323-51B4B3F87ABC}"/>
              </a:ext>
            </a:extLst>
          </p:cNvPr>
          <p:cNvSpPr txBox="1"/>
          <p:nvPr/>
        </p:nvSpPr>
        <p:spPr>
          <a:xfrm>
            <a:off x="1122463" y="5196695"/>
            <a:ext cx="309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Caffetteria Napoli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794C496-8BD8-49EE-F016-6CD70A142E84}"/>
              </a:ext>
            </a:extLst>
          </p:cNvPr>
          <p:cNvCxnSpPr/>
          <p:nvPr/>
        </p:nvCxnSpPr>
        <p:spPr>
          <a:xfrm>
            <a:off x="1122463" y="5667519"/>
            <a:ext cx="1941341" cy="10687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7907FDD-BCA7-9929-15C2-887D84F3BD14}"/>
              </a:ext>
            </a:extLst>
          </p:cNvPr>
          <p:cNvCxnSpPr/>
          <p:nvPr/>
        </p:nvCxnSpPr>
        <p:spPr>
          <a:xfrm flipV="1">
            <a:off x="1266092" y="5669798"/>
            <a:ext cx="1775482" cy="10687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ataloghi d'arte - Officine grafiche">
            <a:extLst>
              <a:ext uri="{FF2B5EF4-FFF2-40B4-BE49-F238E27FC236}">
                <a16:creationId xmlns:a16="http://schemas.microsoft.com/office/drawing/2014/main" id="{8E58D070-B533-EA01-F824-3DCA37176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91" y="5170775"/>
            <a:ext cx="1694743" cy="112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3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ED73F-03CE-125C-EE57-D620901C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Art. 2598, n. 2 - Divieto di realizzare atti di concorrenza sleale per denigrazione e per vanteria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4A950E-07F0-6CF5-3ECA-DE0BDE92E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5778" y="4123853"/>
            <a:ext cx="4914782" cy="1743075"/>
          </a:xfrm>
        </p:spPr>
        <p:txBody>
          <a:bodyPr/>
          <a:lstStyle/>
          <a:p>
            <a:endParaRPr lang="it-IT" sz="1800" i="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Pubblicità parassitaria o </a:t>
            </a:r>
            <a:r>
              <a:rPr lang="it-IT" sz="1800" u="none" strike="noStrike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ambush</a:t>
            </a:r>
            <a:r>
              <a:rPr lang="it-IT" sz="180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marketing</a:t>
            </a:r>
            <a:endParaRPr lang="it-IT" sz="1800" u="none" strike="noStrike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endParaRPr lang="it-IT" sz="1800" u="none" strike="noStrike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i="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Pubblicità per agganciamento</a:t>
            </a:r>
            <a:endParaRPr lang="it-IT" i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59F0FB-76C9-7D89-BAE7-474660F6F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5760" y="6326312"/>
            <a:ext cx="2844800" cy="257050"/>
          </a:xfrm>
        </p:spPr>
        <p:txBody>
          <a:bodyPr/>
          <a:lstStyle/>
          <a:p>
            <a:fld id="{42B54E62-ECD5-CB45-BEBE-32883D2B1464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ED8FCD9-EDA7-9169-ADB5-6DCD96C08192}"/>
              </a:ext>
            </a:extLst>
          </p:cNvPr>
          <p:cNvSpPr/>
          <p:nvPr/>
        </p:nvSpPr>
        <p:spPr>
          <a:xfrm>
            <a:off x="995880" y="1792587"/>
            <a:ext cx="3395049" cy="1195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accent2"/>
                </a:solidFill>
              </a:rPr>
              <a:t>DENIGRAZIONE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D997A41-E1AE-9C55-1AFB-815E59C58C78}"/>
              </a:ext>
            </a:extLst>
          </p:cNvPr>
          <p:cNvSpPr/>
          <p:nvPr/>
        </p:nvSpPr>
        <p:spPr>
          <a:xfrm>
            <a:off x="995879" y="4397861"/>
            <a:ext cx="3395049" cy="1195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accent2"/>
                </a:solidFill>
              </a:rPr>
              <a:t>VANTERIA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6C741F2-A032-CE8C-CC72-446839874D79}"/>
              </a:ext>
            </a:extLst>
          </p:cNvPr>
          <p:cNvSpPr txBox="1"/>
          <p:nvPr/>
        </p:nvSpPr>
        <p:spPr>
          <a:xfrm>
            <a:off x="6283105" y="1792586"/>
            <a:ext cx="5287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</a:t>
            </a:r>
            <a:r>
              <a:rPr lang="it-IT" sz="1800" dirty="0">
                <a:solidFill>
                  <a:schemeClr val="tx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iffondere notizie o apprezzamenti idonei a determinare il discredito dei concorrenti;</a:t>
            </a:r>
          </a:p>
          <a:p>
            <a:endParaRPr lang="it-IT" sz="1800" dirty="0">
              <a:solidFill>
                <a:schemeClr val="tx2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Pubblicità iperbolica</a:t>
            </a:r>
            <a:endParaRPr lang="it-IT" dirty="0">
              <a:solidFill>
                <a:schemeClr val="tx2"/>
              </a:solidFill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tx2"/>
              </a:solidFill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tx2"/>
                </a:solidFill>
                <a:latin typeface="Source Sans Pro" panose="020B0503030403020204" pitchFamily="34" charset="0"/>
                <a:cs typeface="Times New Roman" panose="02020603050405020304" pitchFamily="18" charset="0"/>
              </a:rPr>
              <a:t>(Pubblicità iperbolica     ≠     Pubblicità comparativa)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3074" name="Picture 2" descr="ATTI DI VANTERIA: SCOPRI COME SCONFIGGERLI… – CONCORRENZA SLEALE ADDIO">
            <a:extLst>
              <a:ext uri="{FF2B5EF4-FFF2-40B4-BE49-F238E27FC236}">
                <a16:creationId xmlns:a16="http://schemas.microsoft.com/office/drawing/2014/main" id="{0EB7FE79-1FD3-0841-57C2-6609DB79F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35" y="5259872"/>
            <a:ext cx="2074378" cy="138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denigrazione, il peccato di cui nessuno parla">
            <a:extLst>
              <a:ext uri="{FF2B5EF4-FFF2-40B4-BE49-F238E27FC236}">
                <a16:creationId xmlns:a16="http://schemas.microsoft.com/office/drawing/2014/main" id="{7EE39482-F049-1E91-B7E7-80642E749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33" y="2715423"/>
            <a:ext cx="1877109" cy="105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ANCIO A OCCHIO CON SICURA – Grilli sas">
            <a:extLst>
              <a:ext uri="{FF2B5EF4-FFF2-40B4-BE49-F238E27FC236}">
                <a16:creationId xmlns:a16="http://schemas.microsoft.com/office/drawing/2014/main" id="{D891699C-E7A5-09BD-8BE9-45BB63A5C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160" y="5265333"/>
            <a:ext cx="799587" cy="79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28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9F1B58-7756-5093-BDD2-8A367EB8D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112" y="1279050"/>
            <a:ext cx="11227896" cy="4847114"/>
          </a:xfrm>
        </p:spPr>
        <p:txBody>
          <a:bodyPr/>
          <a:lstStyle/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E7EEC1-5BE8-17CA-5C53-1FFA6D010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B54E62-ECD5-CB45-BEBE-32883D2B1464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AD09E1B-8464-483D-DEBF-18A042C9B984}"/>
              </a:ext>
            </a:extLst>
          </p:cNvPr>
          <p:cNvSpPr/>
          <p:nvPr/>
        </p:nvSpPr>
        <p:spPr>
          <a:xfrm>
            <a:off x="3902043" y="660904"/>
            <a:ext cx="399257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2"/>
                </a:solidFill>
              </a:rPr>
              <a:t>AMBUSH MARKETING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13E14E-6F93-D8F4-F282-F32F46521AAD}"/>
              </a:ext>
            </a:extLst>
          </p:cNvPr>
          <p:cNvSpPr/>
          <p:nvPr/>
        </p:nvSpPr>
        <p:spPr>
          <a:xfrm>
            <a:off x="621672" y="1961570"/>
            <a:ext cx="4891888" cy="20324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DIRETTO</a:t>
            </a:r>
          </a:p>
          <a:p>
            <a:pPr algn="ctr"/>
            <a:endParaRPr lang="it-IT" dirty="0">
              <a:solidFill>
                <a:schemeClr val="tx2"/>
              </a:solidFill>
            </a:endParaRPr>
          </a:p>
          <a:p>
            <a:pPr algn="ctr"/>
            <a:r>
              <a:rPr lang="it-IT" i="0" dirty="0">
                <a:solidFill>
                  <a:schemeClr val="tx2"/>
                </a:solidFill>
              </a:rPr>
              <a:t>L’</a:t>
            </a:r>
            <a:r>
              <a:rPr lang="it-IT" i="1" dirty="0" err="1">
                <a:solidFill>
                  <a:schemeClr val="tx2"/>
                </a:solidFill>
              </a:rPr>
              <a:t>ambusher</a:t>
            </a:r>
            <a:r>
              <a:rPr lang="it-IT" i="1" dirty="0">
                <a:solidFill>
                  <a:schemeClr val="tx2"/>
                </a:solidFill>
              </a:rPr>
              <a:t> </a:t>
            </a:r>
            <a:r>
              <a:rPr lang="it-IT" i="0" dirty="0">
                <a:solidFill>
                  <a:schemeClr val="tx2"/>
                </a:solidFill>
              </a:rPr>
              <a:t>associa in modo parassitario la sua immagine ad un evento sponsorizzato da un suo competitor o ad una campagna pubblicitaria di un concorrente</a:t>
            </a:r>
            <a:r>
              <a:rPr lang="it-IT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43491C7-A472-7BE6-3C96-568E04C93F4A}"/>
              </a:ext>
            </a:extLst>
          </p:cNvPr>
          <p:cNvSpPr/>
          <p:nvPr/>
        </p:nvSpPr>
        <p:spPr>
          <a:xfrm>
            <a:off x="621672" y="4380294"/>
            <a:ext cx="4891888" cy="2019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INDIRETTO</a:t>
            </a:r>
          </a:p>
          <a:p>
            <a:pPr algn="ctr"/>
            <a:endParaRPr lang="it-IT" dirty="0">
              <a:solidFill>
                <a:schemeClr val="tx2"/>
              </a:solidFill>
            </a:endParaRPr>
          </a:p>
          <a:p>
            <a:pPr algn="ctr"/>
            <a:r>
              <a:rPr lang="it-IT" i="0" dirty="0">
                <a:solidFill>
                  <a:schemeClr val="tx2"/>
                </a:solidFill>
              </a:rPr>
              <a:t>L’</a:t>
            </a:r>
            <a:r>
              <a:rPr lang="it-IT" i="1" dirty="0" err="1">
                <a:solidFill>
                  <a:schemeClr val="tx2"/>
                </a:solidFill>
              </a:rPr>
              <a:t>ambusher</a:t>
            </a:r>
            <a:r>
              <a:rPr lang="it-IT" i="0" dirty="0">
                <a:solidFill>
                  <a:schemeClr val="tx2"/>
                </a:solidFill>
              </a:rPr>
              <a:t> sfrutta l’attenzione mediatica attirata dal concorrente attuando strategie promozionali indipendenti, ma con l’obiettivo di spostare l’interesse su di sé</a:t>
            </a:r>
            <a:endParaRPr lang="it-IT" dirty="0">
              <a:solidFill>
                <a:schemeClr val="tx2"/>
              </a:solidFill>
            </a:endParaRPr>
          </a:p>
          <a:p>
            <a:pPr algn="ctr"/>
            <a:endParaRPr lang="it-IT" dirty="0"/>
          </a:p>
        </p:txBody>
      </p:sp>
      <p:pic>
        <p:nvPicPr>
          <p:cNvPr id="8" name="Immagine 7" descr="Fiat vs Volkswagen">
            <a:extLst>
              <a:ext uri="{FF2B5EF4-FFF2-40B4-BE49-F238E27FC236}">
                <a16:creationId xmlns:a16="http://schemas.microsoft.com/office/drawing/2014/main" id="{5522D569-16C5-311B-6FD3-8EB78B42E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81" y="2193450"/>
            <a:ext cx="5305392" cy="353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54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039FD8-E374-B13F-B7A0-85E2D763E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B54E62-ECD5-CB45-BEBE-32883D2B1464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4098" name="Picture 2" descr="American Express, bonus ai commercianti per farsi “accettare”">
            <a:extLst>
              <a:ext uri="{FF2B5EF4-FFF2-40B4-BE49-F238E27FC236}">
                <a16:creationId xmlns:a16="http://schemas.microsoft.com/office/drawing/2014/main" id="{CF77EB56-4E7B-325C-7B92-BE2D4815D29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2" y="1896358"/>
            <a:ext cx="2270980" cy="15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ircuito VISA">
            <a:extLst>
              <a:ext uri="{FF2B5EF4-FFF2-40B4-BE49-F238E27FC236}">
                <a16:creationId xmlns:a16="http://schemas.microsoft.com/office/drawing/2014/main" id="{2C2C4C1E-BC68-BEC6-F83A-8F306E4A4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3948">
            <a:off x="1456587" y="3261180"/>
            <a:ext cx="2032635" cy="12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Samsung vs Apple">
            <a:extLst>
              <a:ext uri="{FF2B5EF4-FFF2-40B4-BE49-F238E27FC236}">
                <a16:creationId xmlns:a16="http://schemas.microsoft.com/office/drawing/2014/main" id="{59691394-46A5-A0E6-3BC1-B94610E5E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76" y="396450"/>
            <a:ext cx="4226783" cy="23774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01175-A1C6-143F-5C0E-7DACA9E33915}"/>
              </a:ext>
            </a:extLst>
          </p:cNvPr>
          <p:cNvSpPr txBox="1"/>
          <p:nvPr/>
        </p:nvSpPr>
        <p:spPr>
          <a:xfrm>
            <a:off x="959563" y="5274350"/>
            <a:ext cx="10621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L’ </a:t>
            </a:r>
            <a:r>
              <a:rPr lang="it-IT" dirty="0" err="1">
                <a:solidFill>
                  <a:schemeClr val="tx2"/>
                </a:solidFill>
              </a:rPr>
              <a:t>Ambush</a:t>
            </a:r>
            <a:r>
              <a:rPr lang="it-IT" dirty="0">
                <a:solidFill>
                  <a:schemeClr val="tx2"/>
                </a:solidFill>
              </a:rPr>
              <a:t> Marketing è buon metodo per far parlare di sé senza un grande investimento economico, stimolando la competizione tra brand. </a:t>
            </a:r>
          </a:p>
          <a:p>
            <a:r>
              <a:rPr lang="it-IT" dirty="0">
                <a:solidFill>
                  <a:schemeClr val="tx2"/>
                </a:solidFill>
              </a:rPr>
              <a:t>          </a:t>
            </a:r>
          </a:p>
          <a:p>
            <a:r>
              <a:rPr lang="it-IT" dirty="0">
                <a:solidFill>
                  <a:schemeClr val="tx2"/>
                </a:solidFill>
              </a:rPr>
              <a:t>			</a:t>
            </a:r>
            <a:r>
              <a:rPr lang="it-IT">
                <a:solidFill>
                  <a:schemeClr val="tx2"/>
                </a:solidFill>
              </a:rPr>
              <a:t> Un </a:t>
            </a:r>
            <a:r>
              <a:rPr lang="it-IT" dirty="0">
                <a:solidFill>
                  <a:schemeClr val="tx2"/>
                </a:solidFill>
              </a:rPr>
              <a:t>suo uso spregiudicato può danneggiare l’immagine del brand</a:t>
            </a:r>
          </a:p>
          <a:p>
            <a:endParaRPr lang="it-IT" dirty="0"/>
          </a:p>
        </p:txBody>
      </p:sp>
      <p:pic>
        <p:nvPicPr>
          <p:cNvPr id="6" name="Segnaposto contenuto 4" descr="Burger King vs McDonald's">
            <a:extLst>
              <a:ext uri="{FF2B5EF4-FFF2-40B4-BE49-F238E27FC236}">
                <a16:creationId xmlns:a16="http://schemas.microsoft.com/office/drawing/2014/main" id="{B937A77A-D92F-2640-C0F0-DAAD8EE32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20" y="3078347"/>
            <a:ext cx="2582573" cy="193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egnaposto contenuto 4" descr="McDonald's vs Burger King">
            <a:extLst>
              <a:ext uri="{FF2B5EF4-FFF2-40B4-BE49-F238E27FC236}">
                <a16:creationId xmlns:a16="http://schemas.microsoft.com/office/drawing/2014/main" id="{8190D8AA-7CA6-A307-C51F-25A12F71C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549" y="1763614"/>
            <a:ext cx="2270980" cy="3330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Punti di attenzione. Importante!!">
            <a:extLst>
              <a:ext uri="{FF2B5EF4-FFF2-40B4-BE49-F238E27FC236}">
                <a16:creationId xmlns:a16="http://schemas.microsoft.com/office/drawing/2014/main" id="{2E563A03-B984-32E9-BCBC-21497488C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35" y="5972244"/>
            <a:ext cx="448612" cy="44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3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D0C9DC7-7499-BBB5-60CB-3107EE27F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B54E62-ECD5-CB45-BEBE-32883D2B1464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F13FCB5-855C-60A1-62ED-22365F1A6E62}"/>
              </a:ext>
            </a:extLst>
          </p:cNvPr>
          <p:cNvSpPr/>
          <p:nvPr/>
        </p:nvSpPr>
        <p:spPr>
          <a:xfrm>
            <a:off x="3822326" y="872235"/>
            <a:ext cx="399257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2"/>
                </a:solidFill>
              </a:rPr>
              <a:t>PUBBLCITA’ PER AGGANCIAMENTO</a:t>
            </a:r>
          </a:p>
        </p:txBody>
      </p:sp>
      <p:pic>
        <p:nvPicPr>
          <p:cNvPr id="4098" name="Picture 2" descr="San Carlo Patatina Classica 25g - Vending Geos">
            <a:extLst>
              <a:ext uri="{FF2B5EF4-FFF2-40B4-BE49-F238E27FC236}">
                <a16:creationId xmlns:a16="http://schemas.microsoft.com/office/drawing/2014/main" id="{6F098004-7B98-6C4B-AE4F-3BA09EB8DC2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15" y="2272641"/>
            <a:ext cx="3335752" cy="33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mica Chips Patatine Classiche 500Gr : Amazon.it: Alimentari e cura della  casa">
            <a:extLst>
              <a:ext uri="{FF2B5EF4-FFF2-40B4-BE49-F238E27FC236}">
                <a16:creationId xmlns:a16="http://schemas.microsoft.com/office/drawing/2014/main" id="{FA0E8565-6576-B1ED-9FB4-D1302A64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760" y="3268540"/>
            <a:ext cx="17716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02F611-B23F-3428-A115-E580E11AB609}"/>
              </a:ext>
            </a:extLst>
          </p:cNvPr>
          <p:cNvSpPr txBox="1"/>
          <p:nvPr/>
        </p:nvSpPr>
        <p:spPr>
          <a:xfrm>
            <a:off x="6974059" y="608557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dirty="0">
                <a:solidFill>
                  <a:schemeClr val="tx2"/>
                </a:solidFill>
              </a:rPr>
              <a:t>Tribunale Milano Mi, </a:t>
            </a:r>
            <a:r>
              <a:rPr lang="it-IT" dirty="0" err="1">
                <a:solidFill>
                  <a:schemeClr val="tx2"/>
                </a:solidFill>
              </a:rPr>
              <a:t>sent</a:t>
            </a:r>
            <a:r>
              <a:rPr lang="it-IT" dirty="0">
                <a:solidFill>
                  <a:schemeClr val="tx2"/>
                </a:solidFill>
              </a:rPr>
              <a:t>. 11010/2014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0BB491D-6EDD-AECA-3D30-BD5E6258253B}"/>
              </a:ext>
            </a:extLst>
          </p:cNvPr>
          <p:cNvSpPr/>
          <p:nvPr/>
        </p:nvSpPr>
        <p:spPr>
          <a:xfrm>
            <a:off x="1278451" y="3020047"/>
            <a:ext cx="3679690" cy="23257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it-IT" dirty="0">
                <a:solidFill>
                  <a:schemeClr val="tx2"/>
                </a:solidFill>
              </a:rPr>
              <a:t>Condotta volta a far ritenere i propri prodotti simili a quelli di un concorrente, magari già molto conosciuto e apprezzato, allo scopo di sfruttarne una risonanza e una rinomanza già consolidate.</a:t>
            </a:r>
          </a:p>
        </p:txBody>
      </p:sp>
    </p:spTree>
    <p:extLst>
      <p:ext uri="{BB962C8B-B14F-4D97-AF65-F5344CB8AC3E}">
        <p14:creationId xmlns:p14="http://schemas.microsoft.com/office/powerpoint/2010/main" val="157070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A02B09-C4F7-064A-AE11-DA4AFEEA5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Art. 2598, n. 3 – Altre ipotesi di concorrenza sleale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6803CB-E950-67BA-98A3-C5411018E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831" y="1468475"/>
            <a:ext cx="11227896" cy="4847114"/>
          </a:xfrm>
        </p:spPr>
        <p:txBody>
          <a:bodyPr/>
          <a:lstStyle/>
          <a:p>
            <a:endParaRPr lang="it-IT" i="0" dirty="0"/>
          </a:p>
          <a:p>
            <a:r>
              <a:rPr lang="it-IT" i="0" dirty="0"/>
              <a:t>Concorrenza parassitaria </a:t>
            </a:r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r>
              <a:rPr lang="it-IT" i="0" dirty="0"/>
              <a:t>Boicottaggio </a:t>
            </a:r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r>
              <a:rPr lang="it-IT" i="0" dirty="0"/>
              <a:t>Storno di dipendenti </a:t>
            </a:r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r>
              <a:rPr lang="it-IT" i="0" dirty="0"/>
              <a:t>Sottrazione di segreti aziendali </a:t>
            </a:r>
          </a:p>
          <a:p>
            <a:endParaRPr lang="it-IT" i="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D5BD93-FA3C-9666-4A59-CB8A83B3D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B54E62-ECD5-CB45-BEBE-32883D2B1464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0D35E39-612D-7D1B-7A00-EA996DF61F31}"/>
              </a:ext>
            </a:extLst>
          </p:cNvPr>
          <p:cNvSpPr/>
          <p:nvPr/>
        </p:nvSpPr>
        <p:spPr>
          <a:xfrm>
            <a:off x="5458265" y="1394620"/>
            <a:ext cx="6063175" cy="9295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</a:t>
            </a:r>
            <a:r>
              <a:rPr lang="it-IT" sz="1800" dirty="0">
                <a:solidFill>
                  <a:schemeClr val="tx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mitazione continua e sistematica delle iniziative imprenditoriali di un concorrente, attuata senza che si crei confusione tra i prodotti dell’uno e dell’altro imprenditore. 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FB59EFD-441A-4782-BA07-1D73B70CE005}"/>
              </a:ext>
            </a:extLst>
          </p:cNvPr>
          <p:cNvSpPr/>
          <p:nvPr/>
        </p:nvSpPr>
        <p:spPr>
          <a:xfrm>
            <a:off x="5458264" y="2971800"/>
            <a:ext cx="6063175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U</a:t>
            </a:r>
            <a:r>
              <a:rPr lang="it-IT" sz="1800" dirty="0">
                <a:solidFill>
                  <a:schemeClr val="tx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 imprenditore induce altri operatori economici a non stipulare contratti o intraprendere rapporti commerciali con un concorrente.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6146" name="Picture 2" descr="Storno di dipendenti”: quando diventa concorrenza sleale? - Notizie e  approfondimenti sul mondo del lavoro">
            <a:extLst>
              <a:ext uri="{FF2B5EF4-FFF2-40B4-BE49-F238E27FC236}">
                <a16:creationId xmlns:a16="http://schemas.microsoft.com/office/drawing/2014/main" id="{C2701CDF-36AC-B362-DA88-83D654509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752" y="4078902"/>
            <a:ext cx="1972149" cy="9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nappropriata acquisizione informazioni con segreto industriale negli  Appalti">
            <a:extLst>
              <a:ext uri="{FF2B5EF4-FFF2-40B4-BE49-F238E27FC236}">
                <a16:creationId xmlns:a16="http://schemas.microsoft.com/office/drawing/2014/main" id="{953CBE5A-44EF-D19E-A402-18D32898D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24" y="5388054"/>
            <a:ext cx="1648704" cy="95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41947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AL_colori">
      <a:dk1>
        <a:sysClr val="windowText" lastClr="000000"/>
      </a:dk1>
      <a:lt1>
        <a:sysClr val="window" lastClr="FFFFFF"/>
      </a:lt1>
      <a:dk2>
        <a:srgbClr val="004288"/>
      </a:dk2>
      <a:lt2>
        <a:srgbClr val="E6E6E6"/>
      </a:lt2>
      <a:accent1>
        <a:srgbClr val="4B92DB"/>
      </a:accent1>
      <a:accent2>
        <a:srgbClr val="D50F3B"/>
      </a:accent2>
      <a:accent3>
        <a:srgbClr val="93C01F"/>
      </a:accent3>
      <a:accent4>
        <a:srgbClr val="662482"/>
      </a:accent4>
      <a:accent5>
        <a:srgbClr val="00968D"/>
      </a:accent5>
      <a:accent6>
        <a:srgbClr val="ED7203"/>
      </a:accent6>
      <a:hlink>
        <a:srgbClr val="1A124D"/>
      </a:hlink>
      <a:folHlink>
        <a:srgbClr val="F8AF00"/>
      </a:folHlink>
    </a:clrScheme>
    <a:fontScheme name="Office 2">
      <a:majorFont>
        <a:latin typeface="Source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Source Sans Pro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459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Source Sans Pro</vt:lpstr>
      <vt:lpstr>Source Sans Pro Light</vt:lpstr>
      <vt:lpstr>Wingdings</vt:lpstr>
      <vt:lpstr>Base</vt:lpstr>
      <vt:lpstr>AFFRONTARE I TITOLI DI PROPRIETA’ INTELLETTUALE DELLA CONCORRENZA </vt:lpstr>
      <vt:lpstr>La concorrenza (sleale) - Fonti</vt:lpstr>
      <vt:lpstr>La concorrenza sleale - Presupposti</vt:lpstr>
      <vt:lpstr>Art. 2598 n. 1- Divieto di realizzare atti  di concorrenza sleale per confusione </vt:lpstr>
      <vt:lpstr>Art. 2598, n. 2 - Divieto di realizzare atti di concorrenza sleale per denigrazione e per vanteria</vt:lpstr>
      <vt:lpstr>Presentazione standard di PowerPoint</vt:lpstr>
      <vt:lpstr>Presentazione standard di PowerPoint</vt:lpstr>
      <vt:lpstr>Presentazione standard di PowerPoint</vt:lpstr>
      <vt:lpstr>Art. 2598, n. 3 – Altre ipotesi di concorrenza sleale</vt:lpstr>
      <vt:lpstr>Presentazione standard di PowerPoint</vt:lpstr>
      <vt:lpstr>Presentazione standard di PowerPoint</vt:lpstr>
    </vt:vector>
  </TitlesOfParts>
  <Company>giulie tttt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giulia amadei</dc:creator>
  <cp:lastModifiedBy>Patrizia Damato</cp:lastModifiedBy>
  <cp:revision>61</cp:revision>
  <dcterms:created xsi:type="dcterms:W3CDTF">2015-01-02T09:58:50Z</dcterms:created>
  <dcterms:modified xsi:type="dcterms:W3CDTF">2022-11-28T16:04:02Z</dcterms:modified>
</cp:coreProperties>
</file>