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66"/>
    <p:restoredTop sz="94608"/>
  </p:normalViewPr>
  <p:slideViewPr>
    <p:cSldViewPr>
      <p:cViewPr>
        <p:scale>
          <a:sx n="100" d="100"/>
          <a:sy n="100" d="100"/>
        </p:scale>
        <p:origin x="828" y="-18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7560005" cy="10692003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11548" y="1056675"/>
            <a:ext cx="269530" cy="17963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0451" y="1061820"/>
            <a:ext cx="300332" cy="174486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26229" y="1055106"/>
            <a:ext cx="455625" cy="18522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203265" y="1056675"/>
            <a:ext cx="380838" cy="176723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607771" y="1056675"/>
            <a:ext cx="289640" cy="176725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82306" y="556286"/>
            <a:ext cx="700517" cy="68961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4507" y="4528906"/>
            <a:ext cx="6848694" cy="5386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004288"/>
                </a:solidFill>
                <a:latin typeface="Source Sans Pro"/>
                <a:cs typeface="Source Sans Pro"/>
              </a:rPr>
              <a:t>PROGRAMMA</a:t>
            </a:r>
            <a:endParaRPr sz="1600" dirty="0">
              <a:latin typeface="Source Sans Pro"/>
              <a:cs typeface="Source Sans Pro"/>
            </a:endParaRPr>
          </a:p>
          <a:p>
            <a:pPr marL="12700">
              <a:lnSpc>
                <a:spcPct val="100000"/>
              </a:lnSpc>
              <a:spcBef>
                <a:spcPts val="1360"/>
              </a:spcBef>
            </a:pPr>
            <a:r>
              <a:rPr sz="1200" b="1" spc="-10" dirty="0">
                <a:solidFill>
                  <a:srgbClr val="004288"/>
                </a:solidFill>
                <a:latin typeface="Source Sans Pro"/>
                <a:cs typeface="Source Sans Pro"/>
              </a:rPr>
              <a:t>INTRODUZIONE</a:t>
            </a:r>
            <a:r>
              <a:rPr sz="1200" b="1" spc="10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b="1" dirty="0">
                <a:solidFill>
                  <a:srgbClr val="004288"/>
                </a:solidFill>
                <a:latin typeface="Source Sans Pro"/>
                <a:cs typeface="Source Sans Pro"/>
              </a:rPr>
              <a:t>AI</a:t>
            </a:r>
            <a:r>
              <a:rPr sz="1200" b="1" spc="15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b="1" spc="-10" dirty="0">
                <a:solidFill>
                  <a:srgbClr val="004288"/>
                </a:solidFill>
                <a:latin typeface="Source Sans Pro"/>
                <a:cs typeface="Source Sans Pro"/>
              </a:rPr>
              <a:t>LAVORI</a:t>
            </a:r>
            <a:endParaRPr sz="1200" dirty="0">
              <a:latin typeface="Source Sans Pro"/>
              <a:cs typeface="Source Sans Pro"/>
            </a:endParaRPr>
          </a:p>
          <a:p>
            <a:pPr marL="12700">
              <a:lnSpc>
                <a:spcPct val="100000"/>
              </a:lnSpc>
            </a:pPr>
            <a:r>
              <a:rPr sz="1200" b="1" spc="-20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Franco</a:t>
            </a:r>
            <a:r>
              <a:rPr sz="1200" b="1" spc="15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spc="-10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Ghiringhelli</a:t>
            </a:r>
            <a:r>
              <a:rPr sz="1200" spc="-10" dirty="0">
                <a:solidFill>
                  <a:srgbClr val="004288"/>
                </a:solidFill>
                <a:latin typeface="Source Sans Pro"/>
                <a:cs typeface="Source Sans Pro"/>
              </a:rPr>
              <a:t>,</a:t>
            </a:r>
            <a:r>
              <a:rPr sz="1200" spc="20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spc="-10" dirty="0">
                <a:solidFill>
                  <a:srgbClr val="004288"/>
                </a:solidFill>
                <a:latin typeface="Source Sans Pro"/>
                <a:cs typeface="Source Sans Pro"/>
              </a:rPr>
              <a:t>Presidente</a:t>
            </a:r>
            <a:r>
              <a:rPr sz="1200" spc="20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dirty="0">
                <a:solidFill>
                  <a:srgbClr val="004288"/>
                </a:solidFill>
                <a:latin typeface="Source Sans Pro"/>
                <a:cs typeface="Source Sans Pro"/>
              </a:rPr>
              <a:t>Sezione</a:t>
            </a:r>
            <a:r>
              <a:rPr sz="1200" spc="15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spc="-10" dirty="0">
                <a:solidFill>
                  <a:srgbClr val="004288"/>
                </a:solidFill>
                <a:latin typeface="Source Sans Pro"/>
                <a:cs typeface="Source Sans Pro"/>
              </a:rPr>
              <a:t>Engineering</a:t>
            </a:r>
            <a:r>
              <a:rPr sz="1200" spc="20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spc="-10" dirty="0">
                <a:solidFill>
                  <a:srgbClr val="004288"/>
                </a:solidFill>
                <a:latin typeface="Source Sans Pro"/>
                <a:cs typeface="Source Sans Pro"/>
              </a:rPr>
              <a:t>Assolombarda</a:t>
            </a:r>
            <a:endParaRPr sz="1200" dirty="0">
              <a:latin typeface="Source Sans Pro"/>
              <a:cs typeface="Source Sans Pro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1200" b="1" spc="-10" dirty="0">
                <a:solidFill>
                  <a:srgbClr val="004288"/>
                </a:solidFill>
                <a:latin typeface="Source Sans Pro"/>
                <a:cs typeface="Source Sans Pro"/>
              </a:rPr>
              <a:t>INQUADRAMENTO</a:t>
            </a:r>
            <a:r>
              <a:rPr sz="1200" b="1" spc="10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b="1" spc="-20" dirty="0">
                <a:solidFill>
                  <a:srgbClr val="004288"/>
                </a:solidFill>
                <a:latin typeface="Source Sans Pro"/>
                <a:cs typeface="Source Sans Pro"/>
              </a:rPr>
              <a:t>STRATEGICO,</a:t>
            </a:r>
            <a:r>
              <a:rPr sz="1200" b="1" spc="10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b="1" spc="-20" dirty="0">
                <a:solidFill>
                  <a:srgbClr val="004288"/>
                </a:solidFill>
                <a:latin typeface="Source Sans Pro"/>
                <a:cs typeface="Source Sans Pro"/>
              </a:rPr>
              <a:t>ECONOMICO,</a:t>
            </a:r>
            <a:r>
              <a:rPr sz="1200" b="1" spc="10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b="1" spc="-10" dirty="0">
                <a:solidFill>
                  <a:srgbClr val="004288"/>
                </a:solidFill>
                <a:latin typeface="Source Sans Pro"/>
                <a:cs typeface="Source Sans Pro"/>
              </a:rPr>
              <a:t>FINANZIARIO</a:t>
            </a:r>
            <a:r>
              <a:rPr sz="1200" b="1" spc="15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b="1" dirty="0">
                <a:solidFill>
                  <a:srgbClr val="004288"/>
                </a:solidFill>
                <a:latin typeface="Source Sans Pro"/>
                <a:cs typeface="Source Sans Pro"/>
              </a:rPr>
              <a:t>DELLA</a:t>
            </a:r>
            <a:r>
              <a:rPr sz="1200" b="1" spc="10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b="1" spc="-10" dirty="0">
                <a:solidFill>
                  <a:srgbClr val="004288"/>
                </a:solidFill>
                <a:latin typeface="Source Sans Pro"/>
                <a:cs typeface="Source Sans Pro"/>
              </a:rPr>
              <a:t>DIGITALIZZAZIONE</a:t>
            </a:r>
            <a:endParaRPr sz="1200" dirty="0">
              <a:latin typeface="Source Sans Pro"/>
              <a:cs typeface="Source Sans Pro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Claudio</a:t>
            </a:r>
            <a:r>
              <a:rPr sz="1200" b="1" spc="-15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Bassoli </a:t>
            </a:r>
            <a:r>
              <a:rPr sz="1200" dirty="0">
                <a:solidFill>
                  <a:srgbClr val="004288"/>
                </a:solidFill>
                <a:latin typeface="Source Sans Pro"/>
                <a:cs typeface="Source Sans Pro"/>
              </a:rPr>
              <a:t>, </a:t>
            </a:r>
            <a:r>
              <a:rPr sz="1200" spc="-10" dirty="0">
                <a:solidFill>
                  <a:srgbClr val="004288"/>
                </a:solidFill>
                <a:latin typeface="Source Sans Pro"/>
                <a:cs typeface="Source Sans Pro"/>
              </a:rPr>
              <a:t>Presidente</a:t>
            </a:r>
            <a:r>
              <a:rPr sz="1200" dirty="0">
                <a:solidFill>
                  <a:srgbClr val="004288"/>
                </a:solidFill>
                <a:latin typeface="Source Sans Pro"/>
                <a:cs typeface="Source Sans Pro"/>
              </a:rPr>
              <a:t> Gruppo </a:t>
            </a:r>
            <a:r>
              <a:rPr sz="1200" spc="-10" dirty="0">
                <a:solidFill>
                  <a:srgbClr val="004288"/>
                </a:solidFill>
                <a:latin typeface="Source Sans Pro"/>
                <a:cs typeface="Source Sans Pro"/>
              </a:rPr>
              <a:t>Innovation</a:t>
            </a:r>
            <a:r>
              <a:rPr sz="1200" dirty="0">
                <a:solidFill>
                  <a:srgbClr val="004288"/>
                </a:solidFill>
                <a:latin typeface="Source Sans Pro"/>
                <a:cs typeface="Source Sans Pro"/>
              </a:rPr>
              <a:t> Services </a:t>
            </a:r>
            <a:r>
              <a:rPr sz="1200" spc="-10" dirty="0">
                <a:solidFill>
                  <a:srgbClr val="004288"/>
                </a:solidFill>
                <a:latin typeface="Source Sans Pro"/>
                <a:cs typeface="Source Sans Pro"/>
              </a:rPr>
              <a:t>Assolombarda</a:t>
            </a:r>
            <a:endParaRPr sz="1200" dirty="0">
              <a:latin typeface="Source Sans Pro"/>
              <a:cs typeface="Source Sans Pro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1200" b="1" dirty="0">
                <a:solidFill>
                  <a:srgbClr val="004288"/>
                </a:solidFill>
                <a:latin typeface="Source Sans Pro"/>
                <a:cs typeface="Source Sans Pro"/>
              </a:rPr>
              <a:t>SCENARIO</a:t>
            </a:r>
            <a:r>
              <a:rPr sz="1200" b="1" spc="-55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b="1" spc="-10" dirty="0">
                <a:solidFill>
                  <a:srgbClr val="004288"/>
                </a:solidFill>
                <a:latin typeface="Source Sans Pro"/>
                <a:cs typeface="Source Sans Pro"/>
              </a:rPr>
              <a:t>TECNOLOGICO</a:t>
            </a:r>
            <a:endParaRPr sz="1200" dirty="0">
              <a:latin typeface="Source Sans Pro"/>
              <a:cs typeface="Source Sans Pro"/>
            </a:endParaRPr>
          </a:p>
          <a:p>
            <a:pPr marL="12700">
              <a:lnSpc>
                <a:spcPct val="100000"/>
              </a:lnSpc>
            </a:pPr>
            <a:r>
              <a:rPr lang="it-IT" sz="1200" b="1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Carlo Negri, </a:t>
            </a:r>
            <a:r>
              <a:rPr lang="it-IT" sz="1200" spc="-10" dirty="0">
                <a:solidFill>
                  <a:srgbClr val="004288"/>
                </a:solidFill>
                <a:latin typeface="Source Sans Pro"/>
              </a:rPr>
              <a:t>Direttore degli Osservatori Digital Innovation Politecnico di Milano</a:t>
            </a:r>
            <a:endParaRPr sz="1200" dirty="0">
              <a:latin typeface="Source Sans Pro"/>
              <a:cs typeface="Source Sans Pro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1200" b="1" dirty="0">
                <a:solidFill>
                  <a:srgbClr val="004288"/>
                </a:solidFill>
                <a:latin typeface="Source Sans Pro"/>
                <a:cs typeface="Source Sans Pro"/>
              </a:rPr>
              <a:t>CASE</a:t>
            </a:r>
            <a:r>
              <a:rPr sz="1200" b="1" spc="-40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b="1" dirty="0">
                <a:solidFill>
                  <a:srgbClr val="004288"/>
                </a:solidFill>
                <a:latin typeface="Source Sans Pro"/>
                <a:cs typeface="Source Sans Pro"/>
              </a:rPr>
              <a:t>STUDY</a:t>
            </a:r>
            <a:r>
              <a:rPr sz="1200" b="1" spc="-40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b="1" spc="-10" dirty="0">
                <a:solidFill>
                  <a:srgbClr val="004288"/>
                </a:solidFill>
                <a:latin typeface="Source Sans Pro"/>
                <a:cs typeface="Source Sans Pro"/>
              </a:rPr>
              <a:t>AZIENDALI</a:t>
            </a:r>
            <a:endParaRPr sz="1200" dirty="0">
              <a:latin typeface="Source Sans Pro"/>
              <a:cs typeface="Source Sans Pro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Maire</a:t>
            </a:r>
            <a:r>
              <a:rPr sz="1200" b="1" spc="-10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 </a:t>
            </a:r>
            <a:r>
              <a:rPr sz="1200" dirty="0">
                <a:solidFill>
                  <a:srgbClr val="004288"/>
                </a:solidFill>
                <a:latin typeface="Source Sans Pro"/>
                <a:cs typeface="Source Sans Pro"/>
              </a:rPr>
              <a:t>–</a:t>
            </a:r>
            <a:r>
              <a:rPr sz="1200" spc="-5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spc="-10" dirty="0">
                <a:solidFill>
                  <a:srgbClr val="004288"/>
                </a:solidFill>
                <a:latin typeface="Source Sans Pro"/>
                <a:cs typeface="Source Sans Pro"/>
              </a:rPr>
              <a:t>Automazione</a:t>
            </a:r>
            <a:r>
              <a:rPr sz="1200" spc="-5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dirty="0">
                <a:solidFill>
                  <a:srgbClr val="004288"/>
                </a:solidFill>
                <a:latin typeface="Source Sans Pro"/>
                <a:cs typeface="Source Sans Pro"/>
              </a:rPr>
              <a:t>e</a:t>
            </a:r>
            <a:r>
              <a:rPr sz="1200" spc="-5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dirty="0">
                <a:solidFill>
                  <a:srgbClr val="004288"/>
                </a:solidFill>
                <a:latin typeface="Source Sans Pro"/>
                <a:cs typeface="Source Sans Pro"/>
              </a:rPr>
              <a:t>AI</a:t>
            </a:r>
            <a:r>
              <a:rPr sz="1200" spc="-5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dirty="0">
                <a:solidFill>
                  <a:srgbClr val="004288"/>
                </a:solidFill>
                <a:latin typeface="Source Sans Pro"/>
                <a:cs typeface="Source Sans Pro"/>
              </a:rPr>
              <a:t>nei</a:t>
            </a:r>
            <a:r>
              <a:rPr sz="1200" spc="-10" dirty="0">
                <a:solidFill>
                  <a:srgbClr val="004288"/>
                </a:solidFill>
                <a:latin typeface="Source Sans Pro"/>
                <a:cs typeface="Source Sans Pro"/>
              </a:rPr>
              <a:t> sistemi</a:t>
            </a:r>
            <a:r>
              <a:rPr sz="1200" spc="-5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spc="-10" dirty="0">
                <a:solidFill>
                  <a:srgbClr val="004288"/>
                </a:solidFill>
                <a:latin typeface="Source Sans Pro"/>
                <a:cs typeface="Source Sans Pro"/>
              </a:rPr>
              <a:t>documentali</a:t>
            </a:r>
            <a:endParaRPr sz="1200" dirty="0">
              <a:latin typeface="Source Sans Pro"/>
              <a:cs typeface="Source Sans Pro"/>
            </a:endParaRPr>
          </a:p>
          <a:p>
            <a:pPr marL="12700">
              <a:lnSpc>
                <a:spcPct val="100000"/>
              </a:lnSpc>
            </a:pPr>
            <a:r>
              <a:rPr sz="1200" b="1" spc="-20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Tecne</a:t>
            </a:r>
            <a:r>
              <a:rPr sz="1200" b="1" spc="-10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 </a:t>
            </a:r>
            <a:r>
              <a:rPr sz="1200" dirty="0">
                <a:solidFill>
                  <a:srgbClr val="004288"/>
                </a:solidFill>
                <a:latin typeface="Source Sans Pro"/>
                <a:cs typeface="Source Sans Pro"/>
              </a:rPr>
              <a:t>–</a:t>
            </a:r>
            <a:r>
              <a:rPr sz="1200" spc="-5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dirty="0">
                <a:solidFill>
                  <a:srgbClr val="004288"/>
                </a:solidFill>
                <a:latin typeface="Source Sans Pro"/>
                <a:cs typeface="Source Sans Pro"/>
              </a:rPr>
              <a:t>Droni</a:t>
            </a:r>
            <a:r>
              <a:rPr sz="1200" spc="-10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dirty="0">
                <a:solidFill>
                  <a:srgbClr val="004288"/>
                </a:solidFill>
                <a:latin typeface="Source Sans Pro"/>
                <a:cs typeface="Source Sans Pro"/>
              </a:rPr>
              <a:t>e</a:t>
            </a:r>
            <a:r>
              <a:rPr sz="1200" spc="-5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spc="-10" dirty="0">
                <a:solidFill>
                  <a:srgbClr val="004288"/>
                </a:solidFill>
                <a:latin typeface="Source Sans Pro"/>
                <a:cs typeface="Source Sans Pro"/>
              </a:rPr>
              <a:t>intelligenza</a:t>
            </a:r>
            <a:r>
              <a:rPr sz="1200" spc="-5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dirty="0">
                <a:solidFill>
                  <a:srgbClr val="004288"/>
                </a:solidFill>
                <a:latin typeface="Source Sans Pro"/>
                <a:cs typeface="Source Sans Pro"/>
              </a:rPr>
              <a:t>artificiale</a:t>
            </a:r>
            <a:r>
              <a:rPr sz="1200" spc="-10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dirty="0">
                <a:solidFill>
                  <a:srgbClr val="004288"/>
                </a:solidFill>
                <a:latin typeface="Source Sans Pro"/>
                <a:cs typeface="Source Sans Pro"/>
              </a:rPr>
              <a:t>per</a:t>
            </a:r>
            <a:r>
              <a:rPr sz="1200" spc="-5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dirty="0">
                <a:solidFill>
                  <a:srgbClr val="004288"/>
                </a:solidFill>
                <a:latin typeface="Source Sans Pro"/>
                <a:cs typeface="Source Sans Pro"/>
              </a:rPr>
              <a:t>i</a:t>
            </a:r>
            <a:r>
              <a:rPr sz="1200" spc="-5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dirty="0">
                <a:solidFill>
                  <a:srgbClr val="004288"/>
                </a:solidFill>
                <a:latin typeface="Source Sans Pro"/>
                <a:cs typeface="Source Sans Pro"/>
              </a:rPr>
              <a:t>rilievi</a:t>
            </a:r>
            <a:r>
              <a:rPr sz="1200" spc="-10" dirty="0">
                <a:solidFill>
                  <a:srgbClr val="004288"/>
                </a:solidFill>
                <a:latin typeface="Source Sans Pro"/>
                <a:cs typeface="Source Sans Pro"/>
              </a:rPr>
              <a:t> tecnici</a:t>
            </a:r>
            <a:endParaRPr sz="1200" dirty="0">
              <a:latin typeface="Source Sans Pro"/>
              <a:cs typeface="Source Sans Pro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Onyax </a:t>
            </a:r>
            <a:r>
              <a:rPr sz="1200" dirty="0">
                <a:solidFill>
                  <a:srgbClr val="004288"/>
                </a:solidFill>
                <a:latin typeface="Source Sans Pro"/>
                <a:cs typeface="Source Sans Pro"/>
              </a:rPr>
              <a:t>– </a:t>
            </a:r>
            <a:r>
              <a:rPr sz="1200" spc="-10" dirty="0">
                <a:solidFill>
                  <a:srgbClr val="004288"/>
                </a:solidFill>
                <a:latin typeface="Source Sans Pro"/>
                <a:cs typeface="Source Sans Pro"/>
              </a:rPr>
              <a:t>Connettività</a:t>
            </a:r>
            <a:r>
              <a:rPr sz="1200" dirty="0">
                <a:solidFill>
                  <a:srgbClr val="004288"/>
                </a:solidFill>
                <a:latin typeface="Source Sans Pro"/>
                <a:cs typeface="Source Sans Pro"/>
              </a:rPr>
              <a:t> e </a:t>
            </a:r>
            <a:r>
              <a:rPr sz="1200" spc="-10" dirty="0">
                <a:solidFill>
                  <a:srgbClr val="004288"/>
                </a:solidFill>
                <a:latin typeface="Source Sans Pro"/>
                <a:cs typeface="Source Sans Pro"/>
              </a:rPr>
              <a:t>digitalizzazione</a:t>
            </a:r>
            <a:r>
              <a:rPr sz="1200" dirty="0">
                <a:solidFill>
                  <a:srgbClr val="004288"/>
                </a:solidFill>
                <a:latin typeface="Source Sans Pro"/>
                <a:cs typeface="Source Sans Pro"/>
              </a:rPr>
              <a:t> dei servizi ai </a:t>
            </a:r>
            <a:r>
              <a:rPr sz="1200" spc="-10" dirty="0">
                <a:solidFill>
                  <a:srgbClr val="004288"/>
                </a:solidFill>
                <a:latin typeface="Source Sans Pro"/>
                <a:cs typeface="Source Sans Pro"/>
              </a:rPr>
              <a:t>clienti</a:t>
            </a:r>
            <a:endParaRPr sz="1200" dirty="0">
              <a:latin typeface="Source Sans Pro"/>
              <a:cs typeface="Source Sans Pro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1200" b="1" spc="-20" dirty="0">
                <a:solidFill>
                  <a:srgbClr val="004288"/>
                </a:solidFill>
                <a:latin typeface="Source Sans Pro"/>
                <a:cs typeface="Source Sans Pro"/>
              </a:rPr>
              <a:t>TAVOLA</a:t>
            </a:r>
            <a:r>
              <a:rPr sz="1200" b="1" spc="5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b="1" spc="-10" dirty="0">
                <a:solidFill>
                  <a:srgbClr val="004288"/>
                </a:solidFill>
                <a:latin typeface="Source Sans Pro"/>
                <a:cs typeface="Source Sans Pro"/>
              </a:rPr>
              <a:t>ROTONDA</a:t>
            </a:r>
            <a:endParaRPr sz="1200" dirty="0">
              <a:latin typeface="Source Sans Pro"/>
              <a:cs typeface="Source Sans Pro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004288"/>
                </a:solidFill>
                <a:latin typeface="Source Sans Pro"/>
                <a:cs typeface="Source Sans Pro"/>
              </a:rPr>
              <a:t>Moderata</a:t>
            </a:r>
            <a:r>
              <a:rPr sz="1200" spc="5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dirty="0">
                <a:solidFill>
                  <a:srgbClr val="004288"/>
                </a:solidFill>
                <a:latin typeface="Source Sans Pro"/>
                <a:cs typeface="Source Sans Pro"/>
              </a:rPr>
              <a:t>da</a:t>
            </a:r>
            <a:r>
              <a:rPr sz="1200" spc="10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b="1" spc="-20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Franco</a:t>
            </a:r>
            <a:r>
              <a:rPr sz="1200" b="1" spc="10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spc="-10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Ghiringhelli,</a:t>
            </a:r>
            <a:r>
              <a:rPr sz="1200" b="1" spc="10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 </a:t>
            </a:r>
            <a:r>
              <a:rPr sz="1200" dirty="0">
                <a:solidFill>
                  <a:srgbClr val="004288"/>
                </a:solidFill>
                <a:latin typeface="Source Sans Pro"/>
                <a:cs typeface="Source Sans Pro"/>
              </a:rPr>
              <a:t>con</a:t>
            </a:r>
            <a:r>
              <a:rPr sz="1200" spc="10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dirty="0">
                <a:solidFill>
                  <a:srgbClr val="004288"/>
                </a:solidFill>
                <a:latin typeface="Source Sans Pro"/>
                <a:cs typeface="Source Sans Pro"/>
              </a:rPr>
              <a:t>la</a:t>
            </a:r>
            <a:r>
              <a:rPr sz="1200" spc="10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spc="-10" dirty="0">
                <a:solidFill>
                  <a:srgbClr val="004288"/>
                </a:solidFill>
                <a:latin typeface="Source Sans Pro"/>
                <a:cs typeface="Source Sans Pro"/>
              </a:rPr>
              <a:t>partecipazione</a:t>
            </a:r>
            <a:r>
              <a:rPr sz="1200" spc="5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200" spc="-25" dirty="0">
                <a:solidFill>
                  <a:srgbClr val="004288"/>
                </a:solidFill>
                <a:latin typeface="Source Sans Pro"/>
                <a:cs typeface="Source Sans Pro"/>
              </a:rPr>
              <a:t>di:</a:t>
            </a:r>
            <a:endParaRPr sz="1200" dirty="0">
              <a:latin typeface="Source Sans Pro"/>
              <a:cs typeface="Source Sans Pro"/>
            </a:endParaRPr>
          </a:p>
          <a:p>
            <a:pPr marL="12700">
              <a:spcBef>
                <a:spcPts val="359"/>
              </a:spcBef>
            </a:pPr>
            <a:r>
              <a:rPr sz="1200" b="1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Carlo</a:t>
            </a:r>
            <a:r>
              <a:rPr sz="1200" b="1" spc="-25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 </a:t>
            </a:r>
            <a:r>
              <a:rPr sz="1200" b="1" dirty="0" err="1">
                <a:solidFill>
                  <a:srgbClr val="004288"/>
                </a:solidFill>
                <a:latin typeface="Source Sans Pro Semibold"/>
                <a:cs typeface="Source Sans Pro Semibold"/>
              </a:rPr>
              <a:t>Bardone</a:t>
            </a:r>
            <a:r>
              <a:rPr lang="it-IT" sz="1200" b="1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,</a:t>
            </a:r>
            <a:r>
              <a:rPr sz="1200" b="1" spc="-20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 </a:t>
            </a:r>
            <a:r>
              <a:rPr lang="it-IT" sz="1200" spc="-10" dirty="0">
                <a:solidFill>
                  <a:srgbClr val="004288"/>
                </a:solidFill>
                <a:latin typeface="Source Sans Pro"/>
              </a:rPr>
              <a:t>Direttore Relazioni Istituzionali NTT Data e Presidente Sezione Digital Services Assolombarda</a:t>
            </a: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sz="1200" b="1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Luciano </a:t>
            </a:r>
            <a:r>
              <a:rPr sz="1200" b="1" spc="-10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Albanese</a:t>
            </a:r>
            <a:r>
              <a:rPr lang="it-IT" sz="1200" b="1" spc="-10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, </a:t>
            </a:r>
            <a:r>
              <a:rPr lang="it-IT" sz="1200" spc="-10" dirty="0">
                <a:solidFill>
                  <a:srgbClr val="004288"/>
                </a:solidFill>
                <a:latin typeface="Source Sans Pro"/>
              </a:rPr>
              <a:t>Amministratore Delegato Trust Economy Telecom Italia e Presidente Sezione </a:t>
            </a:r>
            <a:r>
              <a:rPr lang="it-IT" sz="1200" spc="-10" dirty="0" err="1">
                <a:solidFill>
                  <a:srgbClr val="004288"/>
                </a:solidFill>
                <a:latin typeface="Source Sans Pro"/>
              </a:rPr>
              <a:t>Connecting</a:t>
            </a:r>
            <a:r>
              <a:rPr lang="it-IT" sz="1200" spc="-10" dirty="0">
                <a:solidFill>
                  <a:srgbClr val="004288"/>
                </a:solidFill>
                <a:latin typeface="Source Sans Pro"/>
              </a:rPr>
              <a:t> Services Assolombarda</a:t>
            </a:r>
            <a:endParaRPr sz="1200" spc="-10" dirty="0">
              <a:solidFill>
                <a:srgbClr val="004288"/>
              </a:solidFill>
              <a:latin typeface="Source Sans Pro"/>
            </a:endParaRPr>
          </a:p>
          <a:p>
            <a:pPr marL="12700">
              <a:spcBef>
                <a:spcPts val="359"/>
              </a:spcBef>
            </a:pPr>
            <a:r>
              <a:rPr sz="1200" b="1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Dario</a:t>
            </a:r>
            <a:r>
              <a:rPr sz="1200" b="1" spc="-20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 Pagani</a:t>
            </a:r>
            <a:r>
              <a:rPr lang="it-IT" sz="1200" b="1" spc="-20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, </a:t>
            </a:r>
            <a:r>
              <a:rPr lang="it-IT" sz="1200" spc="-10" dirty="0">
                <a:solidFill>
                  <a:srgbClr val="004288"/>
                </a:solidFill>
                <a:latin typeface="Source Sans Pro"/>
              </a:rPr>
              <a:t>Direttore Global Digital &amp; IT Eni e Presidente Sezione Industrial Services Assolombarda</a:t>
            </a:r>
          </a:p>
          <a:p>
            <a:pPr marL="12700">
              <a:lnSpc>
                <a:spcPct val="100000"/>
              </a:lnSpc>
            </a:pPr>
            <a:endParaRPr lang="it-IT" sz="1200" spc="-10" dirty="0">
              <a:solidFill>
                <a:srgbClr val="004288"/>
              </a:solidFill>
              <a:latin typeface="Source Sans Pro"/>
              <a:cs typeface="Source Sans Pro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b="1" spc="-20" dirty="0">
                <a:solidFill>
                  <a:srgbClr val="004288"/>
                </a:solidFill>
                <a:latin typeface="Source Sans Pro"/>
                <a:cs typeface="Source Sans Pro"/>
              </a:rPr>
              <a:t>CONCLUSIONI</a:t>
            </a:r>
            <a:r>
              <a:rPr lang="it-IT" sz="1200" b="1" spc="-5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lang="it-IT" sz="1200" b="1" dirty="0">
                <a:solidFill>
                  <a:srgbClr val="004288"/>
                </a:solidFill>
                <a:latin typeface="Source Sans Pro"/>
                <a:cs typeface="Source Sans Pro"/>
              </a:rPr>
              <a:t>E</a:t>
            </a:r>
            <a:r>
              <a:rPr lang="it-IT" sz="1200" b="1" spc="-5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lang="it-IT" sz="1200" b="1" dirty="0">
                <a:solidFill>
                  <a:srgbClr val="004288"/>
                </a:solidFill>
                <a:latin typeface="Source Sans Pro"/>
                <a:cs typeface="Source Sans Pro"/>
              </a:rPr>
              <a:t>NEXT</a:t>
            </a:r>
            <a:r>
              <a:rPr lang="it-IT" sz="1200" b="1" spc="-5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lang="it-IT" sz="1200" b="1" spc="-20" dirty="0">
                <a:solidFill>
                  <a:srgbClr val="004288"/>
                </a:solidFill>
                <a:latin typeface="Source Sans Pro"/>
                <a:cs typeface="Source Sans Pro"/>
              </a:rPr>
              <a:t>STEP</a:t>
            </a:r>
            <a:endParaRPr lang="it-IT" sz="1200" dirty="0">
              <a:latin typeface="Source Sans Pro"/>
              <a:cs typeface="Source Sans Pro"/>
            </a:endParaRPr>
          </a:p>
          <a:p>
            <a:pPr marL="12700">
              <a:lnSpc>
                <a:spcPct val="100000"/>
              </a:lnSpc>
            </a:pPr>
            <a:r>
              <a:rPr lang="it-IT" sz="1200" b="1" spc="-20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Franco</a:t>
            </a:r>
            <a:r>
              <a:rPr lang="it-IT" sz="1200" b="1" spc="15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 </a:t>
            </a:r>
            <a:r>
              <a:rPr lang="it-IT" sz="1200" b="1" spc="-10" dirty="0">
                <a:solidFill>
                  <a:srgbClr val="004288"/>
                </a:solidFill>
                <a:latin typeface="Source Sans Pro Semibold"/>
                <a:cs typeface="Source Sans Pro Semibold"/>
              </a:rPr>
              <a:t>Ghiringhelli</a:t>
            </a:r>
            <a:r>
              <a:rPr lang="it-IT" sz="1200" spc="-10" dirty="0">
                <a:solidFill>
                  <a:srgbClr val="004288"/>
                </a:solidFill>
                <a:latin typeface="Source Sans Pro"/>
                <a:cs typeface="Source Sans Pro"/>
              </a:rPr>
              <a:t>,</a:t>
            </a:r>
            <a:r>
              <a:rPr lang="it-IT" sz="1200" spc="20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lang="it-IT" sz="1200" spc="-10" dirty="0">
                <a:solidFill>
                  <a:srgbClr val="004288"/>
                </a:solidFill>
                <a:latin typeface="Source Sans Pro"/>
                <a:cs typeface="Source Sans Pro"/>
              </a:rPr>
              <a:t>Presidente</a:t>
            </a:r>
            <a:r>
              <a:rPr lang="it-IT" sz="1200" spc="20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lang="it-IT" sz="1200" dirty="0">
                <a:solidFill>
                  <a:srgbClr val="004288"/>
                </a:solidFill>
                <a:latin typeface="Source Sans Pro"/>
                <a:cs typeface="Source Sans Pro"/>
              </a:rPr>
              <a:t>Sezione</a:t>
            </a:r>
            <a:r>
              <a:rPr lang="it-IT" sz="1200" spc="15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lang="it-IT" sz="1200" spc="-10" dirty="0">
                <a:solidFill>
                  <a:srgbClr val="004288"/>
                </a:solidFill>
                <a:latin typeface="Source Sans Pro"/>
                <a:cs typeface="Source Sans Pro"/>
              </a:rPr>
              <a:t>Engineering</a:t>
            </a:r>
            <a:r>
              <a:rPr lang="it-IT" sz="1200" spc="20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lang="it-IT" sz="1200" spc="-10" dirty="0">
                <a:solidFill>
                  <a:srgbClr val="004288"/>
                </a:solidFill>
                <a:latin typeface="Source Sans Pro"/>
                <a:cs typeface="Source Sans Pro"/>
              </a:rPr>
              <a:t>Assolombarda</a:t>
            </a:r>
          </a:p>
          <a:p>
            <a:pPr marL="12700">
              <a:lnSpc>
                <a:spcPct val="100000"/>
              </a:lnSpc>
            </a:pPr>
            <a:endParaRPr lang="it-IT" sz="1200" spc="-10" dirty="0">
              <a:solidFill>
                <a:srgbClr val="004288"/>
              </a:solidFill>
              <a:latin typeface="Source Sans Pro"/>
              <a:cs typeface="Source Sans Pro"/>
            </a:endParaRPr>
          </a:p>
          <a:p>
            <a:pPr marL="12700">
              <a:lnSpc>
                <a:spcPct val="100000"/>
              </a:lnSpc>
            </a:pPr>
            <a:r>
              <a:rPr lang="it-IT" sz="1200" spc="-10" dirty="0">
                <a:solidFill>
                  <a:srgbClr val="004288"/>
                </a:solidFill>
                <a:latin typeface="Source Sans Pro"/>
                <a:cs typeface="Source Sans Pro"/>
              </a:rPr>
              <a:t>Seguirà light lunch</a:t>
            </a:r>
            <a:endParaRPr lang="it-IT" sz="1200" dirty="0">
              <a:latin typeface="Source Sans Pro"/>
              <a:cs typeface="Source Sans Pro"/>
            </a:endParaRPr>
          </a:p>
          <a:p>
            <a:pPr marL="12700">
              <a:lnSpc>
                <a:spcPct val="100000"/>
              </a:lnSpc>
            </a:pPr>
            <a:endParaRPr sz="1200" dirty="0">
              <a:latin typeface="Source Sans Pro"/>
              <a:cs typeface="Source Sans Pr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7017" y="3330864"/>
            <a:ext cx="4601845" cy="932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10"/>
              </a:lnSpc>
              <a:spcBef>
                <a:spcPts val="100"/>
              </a:spcBef>
            </a:pPr>
            <a:r>
              <a:rPr lang="it-IT" sz="2200" b="1" dirty="0">
                <a:solidFill>
                  <a:srgbClr val="004288"/>
                </a:solidFill>
                <a:latin typeface="Source Sans Pro"/>
                <a:cs typeface="Source Sans Pro"/>
              </a:rPr>
              <a:t>Lunedì 15 dicembre </a:t>
            </a:r>
            <a:r>
              <a:rPr sz="2200" b="1" dirty="0">
                <a:solidFill>
                  <a:srgbClr val="004288"/>
                </a:solidFill>
                <a:latin typeface="Source Sans Pro"/>
                <a:cs typeface="Source Sans Pro"/>
              </a:rPr>
              <a:t>2025</a:t>
            </a:r>
            <a:r>
              <a:rPr sz="2200" b="1" spc="-50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2200" b="1" dirty="0">
                <a:solidFill>
                  <a:srgbClr val="004288"/>
                </a:solidFill>
                <a:latin typeface="Source Sans Pro"/>
                <a:cs typeface="Source Sans Pro"/>
              </a:rPr>
              <a:t>|</a:t>
            </a:r>
            <a:r>
              <a:rPr sz="2200" b="1" spc="-45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2200" b="1" dirty="0">
                <a:solidFill>
                  <a:srgbClr val="004288"/>
                </a:solidFill>
                <a:latin typeface="Source Sans Pro"/>
                <a:cs typeface="Source Sans Pro"/>
              </a:rPr>
              <a:t>ore</a:t>
            </a:r>
            <a:r>
              <a:rPr sz="2200" b="1" spc="-45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2200" b="1" spc="-10" dirty="0">
                <a:solidFill>
                  <a:srgbClr val="004288"/>
                </a:solidFill>
                <a:latin typeface="Source Sans Pro"/>
                <a:cs typeface="Source Sans Pro"/>
              </a:rPr>
              <a:t>10.00</a:t>
            </a:r>
            <a:endParaRPr sz="2200" dirty="0">
              <a:latin typeface="Source Sans Pro"/>
              <a:cs typeface="Source Sans Pro"/>
            </a:endParaRPr>
          </a:p>
          <a:p>
            <a:pPr marL="12700" marR="1489075">
              <a:lnSpc>
                <a:spcPts val="2280"/>
              </a:lnSpc>
              <a:spcBef>
                <a:spcPts val="45"/>
              </a:spcBef>
            </a:pPr>
            <a:r>
              <a:rPr sz="1900" spc="-10" dirty="0">
                <a:solidFill>
                  <a:srgbClr val="004288"/>
                </a:solidFill>
                <a:latin typeface="Source Sans Pro"/>
                <a:cs typeface="Source Sans Pro"/>
              </a:rPr>
              <a:t>Assolombarda</a:t>
            </a:r>
            <a:r>
              <a:rPr sz="1900" spc="-15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900" dirty="0">
                <a:solidFill>
                  <a:srgbClr val="004288"/>
                </a:solidFill>
                <a:latin typeface="Source Sans Pro"/>
                <a:cs typeface="Source Sans Pro"/>
              </a:rPr>
              <a:t>|</a:t>
            </a:r>
            <a:r>
              <a:rPr sz="1900" spc="-15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900" dirty="0">
                <a:solidFill>
                  <a:srgbClr val="004288"/>
                </a:solidFill>
                <a:latin typeface="Source Sans Pro"/>
                <a:cs typeface="Source Sans Pro"/>
              </a:rPr>
              <a:t>sala</a:t>
            </a:r>
            <a:r>
              <a:rPr sz="1900" spc="-15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lang="it-IT" sz="1900" spc="-10" dirty="0">
                <a:solidFill>
                  <a:srgbClr val="004288"/>
                </a:solidFill>
                <a:latin typeface="Source Sans Pro"/>
                <a:cs typeface="Source Sans Pro"/>
              </a:rPr>
              <a:t>Camerana</a:t>
            </a:r>
          </a:p>
          <a:p>
            <a:pPr marL="12700" marR="1489075">
              <a:lnSpc>
                <a:spcPts val="2280"/>
              </a:lnSpc>
              <a:spcBef>
                <a:spcPts val="45"/>
              </a:spcBef>
            </a:pPr>
            <a:r>
              <a:rPr sz="1900" dirty="0">
                <a:solidFill>
                  <a:srgbClr val="004288"/>
                </a:solidFill>
                <a:latin typeface="Source Sans Pro"/>
                <a:cs typeface="Source Sans Pro"/>
              </a:rPr>
              <a:t>Via</a:t>
            </a:r>
            <a:r>
              <a:rPr sz="1900" spc="-20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lang="it-IT" sz="1900" spc="-10">
                <a:solidFill>
                  <a:srgbClr val="004288"/>
                </a:solidFill>
                <a:latin typeface="Source Sans Pro"/>
                <a:cs typeface="Source Sans Pro"/>
              </a:rPr>
              <a:t>Pantano 9</a:t>
            </a:r>
            <a:r>
              <a:rPr sz="1900">
                <a:solidFill>
                  <a:srgbClr val="004288"/>
                </a:solidFill>
                <a:latin typeface="Source Sans Pro"/>
                <a:cs typeface="Source Sans Pro"/>
              </a:rPr>
              <a:t>|</a:t>
            </a:r>
            <a:r>
              <a:rPr sz="1900" spc="-15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900" spc="-10" dirty="0">
                <a:solidFill>
                  <a:srgbClr val="004288"/>
                </a:solidFill>
                <a:latin typeface="Source Sans Pro"/>
                <a:cs typeface="Source Sans Pro"/>
              </a:rPr>
              <a:t>Milano</a:t>
            </a:r>
            <a:endParaRPr sz="1900" dirty="0">
              <a:latin typeface="Source Sans Pro"/>
              <a:cs typeface="Source Sans Pr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8409" y="1959470"/>
            <a:ext cx="6944995" cy="8537575"/>
            <a:chOff x="78409" y="1959470"/>
            <a:chExt cx="6944995" cy="853757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864" y="9800639"/>
              <a:ext cx="1405101" cy="11092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0864" y="9987229"/>
              <a:ext cx="1444007" cy="14063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4745" y="10200748"/>
              <a:ext cx="82689" cy="15835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1106" y="10202096"/>
              <a:ext cx="142326" cy="15820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8241" y="10211377"/>
              <a:ext cx="220378" cy="15436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7913" y="10201786"/>
              <a:ext cx="158470" cy="15852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4955" y="10201209"/>
              <a:ext cx="165684" cy="15506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409" y="1959470"/>
              <a:ext cx="61950" cy="840628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34837" y="9308147"/>
              <a:ext cx="1188364" cy="118835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34837" y="9308147"/>
              <a:ext cx="1188364" cy="1188351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809096" y="8937996"/>
            <a:ext cx="122809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4288"/>
                </a:solidFill>
                <a:latin typeface="Source Sans Pro"/>
                <a:cs typeface="Source Sans Pro"/>
              </a:rPr>
              <a:t>ISCRIVITI</a:t>
            </a:r>
            <a:r>
              <a:rPr sz="1600" b="1" spc="-70" dirty="0">
                <a:solidFill>
                  <a:srgbClr val="004288"/>
                </a:solidFill>
                <a:latin typeface="Source Sans Pro"/>
                <a:cs typeface="Source Sans Pro"/>
              </a:rPr>
              <a:t> </a:t>
            </a:r>
            <a:r>
              <a:rPr sz="1600" b="1" spc="-25" dirty="0">
                <a:solidFill>
                  <a:srgbClr val="004288"/>
                </a:solidFill>
                <a:latin typeface="Source Sans Pro"/>
                <a:cs typeface="Source Sans Pro"/>
              </a:rPr>
              <a:t>QUI</a:t>
            </a:r>
            <a:endParaRPr sz="1600">
              <a:latin typeface="Source Sans Pro"/>
              <a:cs typeface="Source Sans Pro"/>
            </a:endParaRP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695F671F-9F09-F7C4-7B50-6D20EB6B925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07" y="1962303"/>
            <a:ext cx="4356100" cy="1346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158</Words>
  <Application>Microsoft Office PowerPoint</Application>
  <PresentationFormat>Personalizzato</PresentationFormat>
  <Paragraphs>25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Calibri</vt:lpstr>
      <vt:lpstr>Source Sans Pro</vt:lpstr>
      <vt:lpstr>Source Sans Pro Semibold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DIGITALE_ok</dc:title>
  <dc:creator>Valeria Gatto</dc:creator>
  <cp:lastModifiedBy>Valeria Gatto</cp:lastModifiedBy>
  <cp:revision>12</cp:revision>
  <dcterms:created xsi:type="dcterms:W3CDTF">2025-10-24T16:15:05Z</dcterms:created>
  <dcterms:modified xsi:type="dcterms:W3CDTF">2025-12-09T09:41:17Z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2025-10-24T00:00:00Z</vt:filetime>
  </property>
  <property fmtid="{D5CDD505-2E9C-101B-9397-08002B2CF9AE}" pid="3" name="Creator">
    <vt:lpwstr>Adobe Illustrator 29.8 (Macintosh)</vt:lpwstr>
  </property>
  <property fmtid="{D5CDD505-2E9C-101B-9397-08002B2CF9AE}" pid="4" name="LastSaved">
    <vt:filetime>2025-10-24T00:00:00Z</vt:filetime>
  </property>
  <property fmtid="{D5CDD505-2E9C-101B-9397-08002B2CF9AE}" pid="5" name="Producer">
    <vt:lpwstr>Adobe PDF library 17.00</vt:lpwstr>
  </property>
</Properties>
</file>