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9" r:id="rId2"/>
    <p:sldId id="258" r:id="rId3"/>
  </p:sldIdLst>
  <p:sldSz cx="7562850" cy="5330825"/>
  <p:notesSz cx="9144000" cy="6858000"/>
  <p:defaultTextStyle>
    <a:defPPr>
      <a:defRPr lang="it-IT"/>
    </a:defPPr>
    <a:lvl1pPr marL="0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68366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36732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05098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73464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41830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10196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78562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46928" algn="l" defTabSz="36836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">
          <p15:clr>
            <a:srgbClr val="A4A3A4"/>
          </p15:clr>
        </p15:guide>
        <p15:guide id="2" pos="2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24D"/>
    <a:srgbClr val="130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7" autoAdjust="0"/>
    <p:restoredTop sz="94662" autoAdjust="0"/>
  </p:normalViewPr>
  <p:slideViewPr>
    <p:cSldViewPr snapToGrid="0" snapToObjects="1">
      <p:cViewPr varScale="1">
        <p:scale>
          <a:sx n="98" d="100"/>
          <a:sy n="98" d="100"/>
        </p:scale>
        <p:origin x="1014" y="90"/>
      </p:cViewPr>
      <p:guideLst>
        <p:guide orient="horz" pos="213"/>
        <p:guide pos="2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67C1E-A577-814B-B664-B6FBE2308800}" type="datetimeFigureOut">
              <a:rPr lang="it-IT" smtClean="0"/>
              <a:t>04/02/2016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D1233-EA57-7749-8DC4-F8DBA0C19BB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2281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81374-553B-084E-A2B9-26DBBB04B5EA}" type="datetimeFigureOut">
              <a:rPr lang="it-IT" smtClean="0"/>
              <a:t>04/02/2016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747963" y="514350"/>
            <a:ext cx="36480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066FF-54EA-6341-A118-2F74FBBD7F6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45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" t="52485" r="7354" b="1639"/>
          <a:stretch/>
        </p:blipFill>
        <p:spPr>
          <a:xfrm>
            <a:off x="-101" y="-12490"/>
            <a:ext cx="7560861" cy="5310203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63126" y="1302571"/>
            <a:ext cx="6839702" cy="437792"/>
          </a:xfrm>
          <a:prstGeom prst="rect">
            <a:avLst/>
          </a:prstGeom>
        </p:spPr>
        <p:txBody>
          <a:bodyPr anchor="t"/>
          <a:lstStyle>
            <a:lvl1pPr>
              <a:lnSpc>
                <a:spcPts val="2800"/>
              </a:lnSpc>
              <a:defRPr>
                <a:solidFill>
                  <a:srgbClr val="004288"/>
                </a:solidFill>
              </a:defRPr>
            </a:lvl1pPr>
          </a:lstStyle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59667" y="1083884"/>
            <a:ext cx="6843161" cy="218687"/>
          </a:xfrm>
        </p:spPr>
        <p:txBody>
          <a:bodyPr>
            <a:normAutofit/>
          </a:bodyPr>
          <a:lstStyle>
            <a:lvl1pPr marL="0" indent="0" algn="l">
              <a:lnSpc>
                <a:spcPts val="1400"/>
              </a:lnSpc>
              <a:buNone/>
              <a:defRPr sz="1200" b="0" i="0">
                <a:solidFill>
                  <a:schemeClr val="accent1"/>
                </a:solidFill>
                <a:latin typeface="Source Sans Pro"/>
                <a:cs typeface="Source Sans Pro"/>
              </a:defRPr>
            </a:lvl1pPr>
            <a:lvl2pPr marL="368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6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5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73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41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10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7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46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57833" y="3640170"/>
            <a:ext cx="6844995" cy="487124"/>
          </a:xfrm>
        </p:spPr>
        <p:txBody>
          <a:bodyPr/>
          <a:lstStyle>
            <a:lvl1pPr>
              <a:lnSpc>
                <a:spcPts val="1300"/>
              </a:lnSpc>
              <a:defRPr/>
            </a:lvl1pPr>
          </a:lstStyle>
          <a:p>
            <a:endParaRPr lang="it-IT" dirty="0"/>
          </a:p>
        </p:txBody>
      </p:sp>
      <p:sp>
        <p:nvSpPr>
          <p:cNvPr id="9" name="Segnaposto testo 9"/>
          <p:cNvSpPr>
            <a:spLocks noGrp="1"/>
          </p:cNvSpPr>
          <p:nvPr>
            <p:ph type="body" sz="quarter" idx="12" hasCustomPrompt="1"/>
          </p:nvPr>
        </p:nvSpPr>
        <p:spPr>
          <a:xfrm>
            <a:off x="4403725" y="3054433"/>
            <a:ext cx="2799103" cy="522761"/>
          </a:xfrm>
        </p:spPr>
        <p:txBody>
          <a:bodyPr anchor="ctr" anchorCtr="0">
            <a:normAutofit/>
          </a:bodyPr>
          <a:lstStyle>
            <a:lvl1pPr algn="l">
              <a:defRPr sz="1500"/>
            </a:lvl1pPr>
          </a:lstStyle>
          <a:p>
            <a:pPr>
              <a:lnSpc>
                <a:spcPts val="1600"/>
              </a:lnSpc>
            </a:pPr>
            <a:r>
              <a:rPr lang="it-IT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GIORNO </a:t>
            </a:r>
            <a:r>
              <a:rPr lang="it-IT" dirty="0" err="1" smtClean="0">
                <a:solidFill>
                  <a:schemeClr val="bg1"/>
                </a:solidFill>
                <a:latin typeface="Source Sans Pro Light"/>
                <a:cs typeface="Source Sans Pro Light"/>
              </a:rPr>
              <a:t>gg.mm.aaaa</a:t>
            </a:r>
            <a:endParaRPr lang="it-IT" dirty="0" smtClean="0">
              <a:solidFill>
                <a:schemeClr val="bg1"/>
              </a:solidFill>
              <a:latin typeface="Source Sans Pro Light"/>
              <a:cs typeface="Source Sans Pro Light"/>
            </a:endParaRPr>
          </a:p>
          <a:p>
            <a:pPr>
              <a:lnSpc>
                <a:spcPts val="1600"/>
              </a:lnSpc>
            </a:pPr>
            <a:r>
              <a:rPr lang="it-IT" dirty="0" smtClean="0">
                <a:solidFill>
                  <a:schemeClr val="bg1"/>
                </a:solidFill>
                <a:latin typeface="Source Sans Pro Light"/>
                <a:cs typeface="Source Sans Pro Light"/>
              </a:rPr>
              <a:t>ORE 00.00 – 00.00</a:t>
            </a:r>
            <a:endParaRPr lang="it-IT" dirty="0">
              <a:solidFill>
                <a:schemeClr val="bg1"/>
              </a:solidFill>
              <a:latin typeface="Source Sans Pro Light"/>
              <a:cs typeface="Source Sans Pro Light"/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362828" y="3354689"/>
            <a:ext cx="6840000" cy="533257"/>
          </a:xfrm>
          <a:prstGeom prst="rect">
            <a:avLst/>
          </a:prstGeom>
          <a:gradFill flip="none" rotWithShape="1">
            <a:gsLst>
              <a:gs pos="40000">
                <a:schemeClr val="tx2"/>
              </a:gs>
              <a:gs pos="90000">
                <a:srgbClr val="1A124D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 userDrawn="1"/>
        </p:nvSpPr>
        <p:spPr>
          <a:xfrm>
            <a:off x="405353" y="3354689"/>
            <a:ext cx="3625368" cy="556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it-IT" sz="3500" dirty="0" smtClean="0">
                <a:solidFill>
                  <a:srgbClr val="4B92DB"/>
                </a:solidFill>
                <a:latin typeface="Source Sans Pro ExtraLight"/>
                <a:cs typeface="Source Sans Pro ExtraLight"/>
              </a:rPr>
              <a:t>INVITO</a:t>
            </a:r>
            <a:endParaRPr lang="it-IT" sz="3500" dirty="0">
              <a:solidFill>
                <a:srgbClr val="4B92DB"/>
              </a:solidFill>
              <a:latin typeface="Source Sans Pro ExtraLight"/>
              <a:cs typeface="Source Sans Pro ExtraLight"/>
            </a:endParaRPr>
          </a:p>
        </p:txBody>
      </p:sp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67" y="4539985"/>
            <a:ext cx="1011354" cy="42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11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1 8"/>
          <p:cNvCxnSpPr/>
          <p:nvPr userDrawn="1"/>
        </p:nvCxnSpPr>
        <p:spPr>
          <a:xfrm>
            <a:off x="377825" y="763737"/>
            <a:ext cx="6840000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 userDrawn="1"/>
        </p:nvCxnSpPr>
        <p:spPr>
          <a:xfrm>
            <a:off x="377825" y="4465471"/>
            <a:ext cx="6840000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olo 1"/>
          <p:cNvSpPr>
            <a:spLocks noGrp="1"/>
          </p:cNvSpPr>
          <p:nvPr>
            <p:ph type="title"/>
          </p:nvPr>
        </p:nvSpPr>
        <p:spPr>
          <a:xfrm>
            <a:off x="357048" y="248477"/>
            <a:ext cx="6898268" cy="951972"/>
          </a:xfrm>
        </p:spPr>
        <p:txBody>
          <a:bodyPr anchor="t"/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375740" y="1392239"/>
            <a:ext cx="6899275" cy="360650"/>
          </a:xfrm>
        </p:spPr>
        <p:txBody>
          <a:bodyPr/>
          <a:lstStyle>
            <a:lvl3pPr marL="720000">
              <a:spcBef>
                <a:spcPts val="0"/>
              </a:spcBef>
              <a:defRPr/>
            </a:lvl3pPr>
            <a:lvl4pPr marL="720000">
              <a:spcBef>
                <a:spcPts val="0"/>
              </a:spcBef>
              <a:defRPr/>
            </a:lvl4pPr>
            <a:lvl5pPr marL="720000">
              <a:spcBef>
                <a:spcPts val="0"/>
              </a:spcBef>
              <a:defRPr/>
            </a:lvl5pPr>
          </a:lstStyle>
          <a:p>
            <a:pPr lvl="0"/>
            <a:r>
              <a:rPr lang="it-IT" dirty="0" smtClean="0"/>
              <a:t>Fare clic per modificare gli stili del testo dello schema</a:t>
            </a:r>
          </a:p>
        </p:txBody>
      </p:sp>
      <p:sp>
        <p:nvSpPr>
          <p:cNvPr id="11" name="Segnaposto testo 2"/>
          <p:cNvSpPr>
            <a:spLocks noGrp="1"/>
          </p:cNvSpPr>
          <p:nvPr>
            <p:ph type="body" sz="quarter" idx="11"/>
          </p:nvPr>
        </p:nvSpPr>
        <p:spPr>
          <a:xfrm>
            <a:off x="375740" y="1759611"/>
            <a:ext cx="6899275" cy="192707"/>
          </a:xfrm>
        </p:spPr>
        <p:txBody>
          <a:bodyPr>
            <a:noAutofit/>
          </a:bodyPr>
          <a:lstStyle>
            <a:lvl1pPr marL="720000">
              <a:lnSpc>
                <a:spcPts val="1320"/>
              </a:lnSpc>
              <a:defRPr sz="1100" b="1" i="0">
                <a:solidFill>
                  <a:schemeClr val="tx2"/>
                </a:solidFill>
                <a:latin typeface="Source Sans Pro"/>
              </a:defRPr>
            </a:lvl1pPr>
            <a:lvl2pPr>
              <a:spcBef>
                <a:spcPts val="0"/>
              </a:spcBef>
              <a:defRPr b="1" i="0"/>
            </a:lvl2pPr>
            <a:lvl3pPr marL="720000">
              <a:spcBef>
                <a:spcPts val="0"/>
              </a:spcBef>
              <a:defRPr/>
            </a:lvl3pPr>
            <a:lvl4pPr marL="720000">
              <a:spcBef>
                <a:spcPts val="0"/>
              </a:spcBef>
              <a:defRPr/>
            </a:lvl4pPr>
            <a:lvl5pPr marL="720000">
              <a:spcBef>
                <a:spcPts val="0"/>
              </a:spcBef>
              <a:defRPr/>
            </a:lvl5pPr>
          </a:lstStyle>
          <a:p>
            <a:pPr lvl="0"/>
            <a:r>
              <a:rPr lang="it-IT" dirty="0" smtClean="0"/>
              <a:t>Fare clic per modificare gli stili del testo dello schema</a:t>
            </a:r>
          </a:p>
        </p:txBody>
      </p:sp>
      <p:sp>
        <p:nvSpPr>
          <p:cNvPr id="13" name="Segnaposto testo 2"/>
          <p:cNvSpPr>
            <a:spLocks noGrp="1"/>
          </p:cNvSpPr>
          <p:nvPr>
            <p:ph type="body" sz="quarter" idx="12"/>
          </p:nvPr>
        </p:nvSpPr>
        <p:spPr>
          <a:xfrm>
            <a:off x="375740" y="1952320"/>
            <a:ext cx="6899275" cy="1011421"/>
          </a:xfrm>
        </p:spPr>
        <p:txBody>
          <a:bodyPr>
            <a:normAutofit/>
          </a:bodyPr>
          <a:lstStyle>
            <a:lvl1pPr marL="720000">
              <a:lnSpc>
                <a:spcPts val="1320"/>
              </a:lnSpc>
              <a:defRPr sz="1100">
                <a:solidFill>
                  <a:schemeClr val="tx1"/>
                </a:solidFill>
              </a:defRPr>
            </a:lvl1pPr>
            <a:lvl3pPr marL="720000">
              <a:spcBef>
                <a:spcPts val="0"/>
              </a:spcBef>
              <a:defRPr/>
            </a:lvl3pPr>
            <a:lvl4pPr marL="720000">
              <a:spcBef>
                <a:spcPts val="0"/>
              </a:spcBef>
              <a:defRPr/>
            </a:lvl4pPr>
            <a:lvl5pPr marL="720000">
              <a:spcBef>
                <a:spcPts val="0"/>
              </a:spcBef>
              <a:defRPr/>
            </a:lvl5pPr>
          </a:lstStyle>
          <a:p>
            <a:pPr lvl="0"/>
            <a:r>
              <a:rPr lang="it-IT" dirty="0" smtClean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3633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61324" y="1392238"/>
            <a:ext cx="6806565" cy="26292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57655" y="4205687"/>
            <a:ext cx="2394903" cy="28381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lnSpc>
                <a:spcPts val="1300"/>
              </a:lnSpc>
              <a:defRPr sz="1000" b="0" i="0">
                <a:solidFill>
                  <a:schemeClr val="tx2"/>
                </a:solidFill>
                <a:latin typeface="Source Sans Pro"/>
                <a:cs typeface="Source Sans Pro"/>
              </a:defRPr>
            </a:lvl1pPr>
          </a:lstStyle>
          <a:p>
            <a:endParaRPr lang="it-IT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36661" y="248477"/>
            <a:ext cx="6806565" cy="6234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it-IT" dirty="0" smtClean="0"/>
              <a:t>Fare clic per modificare stile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94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368366" rtl="0" eaLnBrk="1" latinLnBrk="0" hangingPunct="1">
        <a:lnSpc>
          <a:spcPts val="2800"/>
        </a:lnSpc>
        <a:spcBef>
          <a:spcPct val="0"/>
        </a:spcBef>
        <a:buNone/>
        <a:defRPr sz="2400" b="0" i="0" kern="1200">
          <a:solidFill>
            <a:schemeClr val="tx2"/>
          </a:solidFill>
          <a:latin typeface="Source Sans Pro Light"/>
          <a:ea typeface="+mj-ea"/>
          <a:cs typeface="Source Sans Pro Light"/>
        </a:defRPr>
      </a:lvl1pPr>
    </p:titleStyle>
    <p:bodyStyle>
      <a:lvl1pPr marL="0" indent="0" algn="l" defTabSz="368366" rtl="0" eaLnBrk="1" latinLnBrk="0" hangingPunct="1">
        <a:spcBef>
          <a:spcPts val="0"/>
        </a:spcBef>
        <a:buFontTx/>
        <a:buNone/>
        <a:defRPr sz="1700" b="0" i="0" kern="1200">
          <a:solidFill>
            <a:schemeClr val="accent1"/>
          </a:solidFill>
          <a:latin typeface="Source Sans Pro Light"/>
          <a:ea typeface="+mn-ea"/>
          <a:cs typeface="Source Sans Pro Light"/>
        </a:defRPr>
      </a:lvl1pPr>
      <a:lvl2pPr marL="720000" indent="0" algn="l" defTabSz="368366" rtl="0" eaLnBrk="1" latinLnBrk="0" hangingPunct="1">
        <a:lnSpc>
          <a:spcPts val="1320"/>
        </a:lnSpc>
        <a:spcBef>
          <a:spcPts val="300"/>
        </a:spcBef>
        <a:buFontTx/>
        <a:buNone/>
        <a:defRPr sz="1100" b="1" i="0" kern="1200">
          <a:solidFill>
            <a:schemeClr val="tx2"/>
          </a:solidFill>
          <a:latin typeface="Source Sans Pro"/>
          <a:ea typeface="+mn-ea"/>
          <a:cs typeface="Source Sans Pro Light"/>
        </a:defRPr>
      </a:lvl2pPr>
      <a:lvl3pPr marL="720000" indent="0" algn="l" defTabSz="368366" rtl="0" eaLnBrk="1" latinLnBrk="0" hangingPunct="1">
        <a:lnSpc>
          <a:spcPts val="1320"/>
        </a:lnSpc>
        <a:spcBef>
          <a:spcPts val="0"/>
        </a:spcBef>
        <a:buFontTx/>
        <a:buNone/>
        <a:defRPr sz="1100" b="0" i="0" kern="1200">
          <a:solidFill>
            <a:schemeClr val="tx1"/>
          </a:solidFill>
          <a:latin typeface="Source Sans Pro Light"/>
          <a:ea typeface="+mn-ea"/>
          <a:cs typeface="Source Sans Pro Light"/>
        </a:defRPr>
      </a:lvl3pPr>
      <a:lvl4pPr marL="720000" indent="0" algn="l" defTabSz="368366" rtl="0" eaLnBrk="1" latinLnBrk="0" hangingPunct="1">
        <a:lnSpc>
          <a:spcPts val="1320"/>
        </a:lnSpc>
        <a:spcBef>
          <a:spcPts val="0"/>
        </a:spcBef>
        <a:buFontTx/>
        <a:buNone/>
        <a:defRPr sz="1100" b="0" i="0" kern="1200">
          <a:solidFill>
            <a:schemeClr val="tx1"/>
          </a:solidFill>
          <a:latin typeface="Source Sans Pro Light"/>
          <a:ea typeface="+mn-ea"/>
          <a:cs typeface="Source Sans Pro Light"/>
        </a:defRPr>
      </a:lvl4pPr>
      <a:lvl5pPr marL="720000" indent="0" algn="l" defTabSz="368366" rtl="0" eaLnBrk="1" latinLnBrk="0" hangingPunct="1">
        <a:lnSpc>
          <a:spcPts val="1320"/>
        </a:lnSpc>
        <a:spcBef>
          <a:spcPts val="0"/>
        </a:spcBef>
        <a:buFontTx/>
        <a:buNone/>
        <a:defRPr sz="1100" b="0" i="0" kern="1200">
          <a:solidFill>
            <a:schemeClr val="tx1"/>
          </a:solidFill>
          <a:latin typeface="Source Sans Pro Light"/>
          <a:ea typeface="+mn-ea"/>
          <a:cs typeface="Source Sans Pro Light"/>
        </a:defRPr>
      </a:lvl5pPr>
      <a:lvl6pPr marL="2026013" indent="-184183" algn="l" defTabSz="368366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94379" indent="-184183" algn="l" defTabSz="368366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62745" indent="-184183" algn="l" defTabSz="368366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31111" indent="-184183" algn="l" defTabSz="368366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8366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36732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05098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73464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41830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10196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8562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928" algn="l" defTabSz="36836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80541" y="1016265"/>
            <a:ext cx="5714901" cy="73755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it-IT" sz="2200" dirty="0" smtClean="0">
                <a:solidFill>
                  <a:schemeClr val="bg1"/>
                </a:solidFill>
              </a:rPr>
              <a:t>Milano metropoli possibile</a:t>
            </a:r>
            <a:br>
              <a:rPr lang="it-IT" sz="2200" dirty="0" smtClean="0">
                <a:solidFill>
                  <a:schemeClr val="bg1"/>
                </a:solidFill>
              </a:rPr>
            </a:br>
            <a:r>
              <a:rPr lang="it-IT" sz="1600" i="1" dirty="0" smtClean="0">
                <a:solidFill>
                  <a:schemeClr val="bg1"/>
                </a:solidFill>
              </a:rPr>
              <a:t>Marsilio </a:t>
            </a:r>
            <a:r>
              <a:rPr lang="it-IT" sz="1600" i="1" dirty="0" smtClean="0">
                <a:solidFill>
                  <a:schemeClr val="bg1"/>
                </a:solidFill>
              </a:rPr>
              <a:t>Editori</a:t>
            </a:r>
            <a:endParaRPr lang="it-IT" sz="1600" i="1" dirty="0">
              <a:solidFill>
                <a:schemeClr val="bg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77241" y="830714"/>
            <a:ext cx="5718045" cy="218687"/>
          </a:xfrm>
        </p:spPr>
        <p:txBody>
          <a:bodyPr>
            <a:normAutofit/>
          </a:bodyPr>
          <a:lstStyle/>
          <a:p>
            <a:pPr algn="r"/>
            <a:r>
              <a:rPr lang="it-IT" sz="1400" dirty="0" smtClean="0"/>
              <a:t>Presentazione del libro</a:t>
            </a:r>
            <a:endParaRPr lang="it-IT" sz="14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quarter" idx="12"/>
          </p:nvPr>
        </p:nvSpPr>
        <p:spPr>
          <a:xfrm>
            <a:off x="3696339" y="3365661"/>
            <a:ext cx="2799103" cy="522761"/>
          </a:xfrm>
        </p:spPr>
        <p:txBody>
          <a:bodyPr/>
          <a:lstStyle/>
          <a:p>
            <a:pPr algn="r"/>
            <a:r>
              <a:rPr lang="it-IT" dirty="0" smtClean="0"/>
              <a:t>Martedì 16 Febbraio 2016</a:t>
            </a:r>
            <a:br>
              <a:rPr lang="it-IT" dirty="0" smtClean="0"/>
            </a:br>
            <a:r>
              <a:rPr lang="it-IT" dirty="0" smtClean="0"/>
              <a:t>Ore 17.30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91" y="340418"/>
            <a:ext cx="1908000" cy="44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357048" y="277737"/>
            <a:ext cx="6898268" cy="951972"/>
          </a:xfrm>
        </p:spPr>
        <p:txBody>
          <a:bodyPr/>
          <a:lstStyle/>
          <a:p>
            <a:r>
              <a:rPr lang="it-IT" dirty="0" smtClean="0"/>
              <a:t>Milano metropoli possibile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0"/>
          </p:nvPr>
        </p:nvSpPr>
        <p:spPr>
          <a:xfrm>
            <a:off x="361110" y="858234"/>
            <a:ext cx="6899275" cy="360650"/>
          </a:xfrm>
        </p:spPr>
        <p:txBody>
          <a:bodyPr/>
          <a:lstStyle/>
          <a:p>
            <a:r>
              <a:rPr lang="it-IT" dirty="0" smtClean="0"/>
              <a:t>Programma</a:t>
            </a:r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1"/>
          </p:nvPr>
        </p:nvSpPr>
        <p:spPr>
          <a:xfrm>
            <a:off x="361110" y="1225607"/>
            <a:ext cx="6899275" cy="2827018"/>
          </a:xfrm>
        </p:spPr>
        <p:txBody>
          <a:bodyPr>
            <a:noAutofit/>
          </a:bodyPr>
          <a:lstStyle/>
          <a:p>
            <a:r>
              <a:rPr lang="it-IT" dirty="0" smtClean="0"/>
              <a:t>17.30 </a:t>
            </a:r>
            <a:r>
              <a:rPr lang="it-IT" dirty="0"/>
              <a:t>P</a:t>
            </a:r>
            <a:r>
              <a:rPr lang="it-IT" dirty="0" smtClean="0"/>
              <a:t>resentazione del libro</a:t>
            </a:r>
          </a:p>
          <a:p>
            <a:pPr marL="1074738" indent="-355600"/>
            <a:r>
              <a:rPr lang="it-IT" dirty="0" smtClean="0"/>
              <a:t>	</a:t>
            </a:r>
            <a:r>
              <a:rPr lang="it-IT" dirty="0" smtClean="0">
                <a:solidFill>
                  <a:srgbClr val="000000"/>
                </a:solidFill>
                <a:latin typeface="Source Sans Pro Light"/>
              </a:rPr>
              <a:t>Vittorio Biondi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, curatore del libro, direttore Settore Competitività Territoriale, Ambiente ed Energia, Assolombarda Confindustria Milano Monza e Brianza</a:t>
            </a:r>
          </a:p>
          <a:p>
            <a:pPr marL="1074738" indent="-355600"/>
            <a:endParaRPr lang="it-IT" b="0" dirty="0">
              <a:solidFill>
                <a:srgbClr val="000000"/>
              </a:solidFill>
              <a:latin typeface="Source Sans Pro Light"/>
            </a:endParaRPr>
          </a:p>
          <a:p>
            <a:r>
              <a:rPr lang="it-IT" dirty="0" smtClean="0"/>
              <a:t>17.45 Intervento</a:t>
            </a:r>
          </a:p>
          <a:p>
            <a:r>
              <a:rPr lang="it-IT" dirty="0"/>
              <a:t>	</a:t>
            </a:r>
            <a:r>
              <a:rPr lang="it-IT" dirty="0" smtClean="0"/>
              <a:t>	</a:t>
            </a:r>
            <a:r>
              <a:rPr lang="it-IT" dirty="0" smtClean="0">
                <a:solidFill>
                  <a:srgbClr val="000000"/>
                </a:solidFill>
                <a:latin typeface="Source Sans Pro Light"/>
              </a:rPr>
              <a:t>Valentino Castellani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, ex Sindaco di Torino e Vicepresidente Torino Strategica</a:t>
            </a:r>
            <a:endParaRPr lang="it-IT" b="0" dirty="0">
              <a:solidFill>
                <a:srgbClr val="000000"/>
              </a:solidFill>
              <a:latin typeface="Source Sans Pro Light"/>
            </a:endParaRPr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18.00 Dibattito</a:t>
            </a:r>
          </a:p>
          <a:p>
            <a:r>
              <a:rPr lang="it-IT" dirty="0"/>
              <a:t>	</a:t>
            </a:r>
            <a:r>
              <a:rPr lang="it-IT" dirty="0" smtClean="0"/>
              <a:t>	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Sono invitati a intervenire i Consiglieri Metropolitani, i membri del Tavolo Metropolitano, 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/>
            </a:r>
            <a:br>
              <a:rPr lang="it-IT" b="0" dirty="0" smtClean="0">
                <a:solidFill>
                  <a:srgbClr val="000000"/>
                </a:solidFill>
                <a:latin typeface="Source Sans Pro Light"/>
              </a:rPr>
            </a:br>
            <a:r>
              <a:rPr lang="it-IT" b="0" dirty="0">
                <a:solidFill>
                  <a:srgbClr val="000000"/>
                </a:solidFill>
                <a:latin typeface="Source Sans Pro Light"/>
              </a:rPr>
              <a:t>	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	rappresentanti 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delle istituzioni, del mondo economico e delle università milanesi</a:t>
            </a:r>
            <a:r>
              <a:rPr lang="it-IT" b="0" dirty="0"/>
              <a:t>	</a:t>
            </a:r>
            <a:endParaRPr lang="it-IT" dirty="0" smtClean="0"/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18.45 Conclusioni</a:t>
            </a:r>
          </a:p>
          <a:p>
            <a:pPr marL="1074738" indent="-355600"/>
            <a:r>
              <a:rPr lang="it-IT" dirty="0"/>
              <a:t>	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	</a:t>
            </a:r>
            <a:r>
              <a:rPr lang="it-IT" dirty="0">
                <a:solidFill>
                  <a:srgbClr val="000000"/>
                </a:solidFill>
                <a:latin typeface="Source Sans Pro Light"/>
              </a:rPr>
              <a:t>Eugenio </a:t>
            </a:r>
            <a:r>
              <a:rPr lang="it-IT" dirty="0" err="1">
                <a:solidFill>
                  <a:srgbClr val="000000"/>
                </a:solidFill>
                <a:latin typeface="Source Sans Pro Light"/>
              </a:rPr>
              <a:t>Comincini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, 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Vicesindaco, Città Metropolitana di Milano</a:t>
            </a:r>
            <a:endParaRPr lang="it-IT" b="0" dirty="0">
              <a:solidFill>
                <a:srgbClr val="000000"/>
              </a:solidFill>
              <a:latin typeface="Source Sans Pro Light"/>
            </a:endParaRPr>
          </a:p>
          <a:p>
            <a:pPr marL="1074738" indent="-355600"/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	 </a:t>
            </a:r>
            <a:r>
              <a:rPr lang="it-IT" dirty="0" smtClean="0">
                <a:solidFill>
                  <a:srgbClr val="000000"/>
                </a:solidFill>
                <a:latin typeface="Source Sans Pro Light"/>
              </a:rPr>
              <a:t>Rosario </a:t>
            </a:r>
            <a:r>
              <a:rPr lang="it-IT" dirty="0" err="1">
                <a:solidFill>
                  <a:srgbClr val="000000"/>
                </a:solidFill>
                <a:latin typeface="Source Sans Pro Light"/>
              </a:rPr>
              <a:t>Bifulco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, 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Vicepresidente</a:t>
            </a:r>
            <a:r>
              <a:rPr lang="it-IT" b="0" dirty="0">
                <a:solidFill>
                  <a:srgbClr val="000000"/>
                </a:solidFill>
                <a:latin typeface="Source Sans Pro Light"/>
              </a:rPr>
              <a:t>,</a:t>
            </a:r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 Assolombarda Confindustria Milano Monza e Brianza</a:t>
            </a:r>
            <a:endParaRPr lang="it-IT" b="0" dirty="0">
              <a:solidFill>
                <a:srgbClr val="000000"/>
              </a:solidFill>
              <a:latin typeface="Source Sans Pro Light"/>
            </a:endParaRPr>
          </a:p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19.15 </a:t>
            </a:r>
            <a:r>
              <a:rPr lang="it-IT" dirty="0"/>
              <a:t>C</a:t>
            </a:r>
            <a:r>
              <a:rPr lang="it-IT" dirty="0" smtClean="0"/>
              <a:t>hiusura dei lavori</a:t>
            </a:r>
            <a:endParaRPr lang="it-IT" dirty="0"/>
          </a:p>
          <a:p>
            <a:endParaRPr lang="it-IT" b="0" dirty="0">
              <a:solidFill>
                <a:srgbClr val="000000"/>
              </a:solidFill>
              <a:latin typeface="Source Sans Pro Light"/>
            </a:endParaRPr>
          </a:p>
          <a:p>
            <a:r>
              <a:rPr lang="it-IT" b="0" dirty="0" smtClean="0">
                <a:solidFill>
                  <a:srgbClr val="000000"/>
                </a:solidFill>
                <a:latin typeface="Source Sans Pro Light"/>
              </a:rPr>
              <a:t>		Seguirà aperitivo</a:t>
            </a:r>
          </a:p>
          <a:p>
            <a:endParaRPr lang="it-IT" b="0" dirty="0">
              <a:solidFill>
                <a:srgbClr val="000000"/>
              </a:solidFill>
              <a:latin typeface="Source Sans Pro Light"/>
            </a:endParaRPr>
          </a:p>
        </p:txBody>
      </p:sp>
      <p:sp>
        <p:nvSpPr>
          <p:cNvPr id="6" name="Segnaposto piè di pagina 3"/>
          <p:cNvSpPr txBox="1">
            <a:spLocks/>
          </p:cNvSpPr>
          <p:nvPr/>
        </p:nvSpPr>
        <p:spPr>
          <a:xfrm>
            <a:off x="373073" y="4533705"/>
            <a:ext cx="6844995" cy="52926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it-IT"/>
            </a:defPPr>
            <a:lvl1pPr marL="0" algn="l" defTabSz="368366" rtl="0" eaLnBrk="1" latinLnBrk="0" hangingPunct="1">
              <a:lnSpc>
                <a:spcPts val="1300"/>
              </a:lnSpc>
              <a:defRPr sz="1000" b="0" i="0" kern="1200">
                <a:solidFill>
                  <a:schemeClr val="tx2"/>
                </a:solidFill>
                <a:latin typeface="Source Sans Pro"/>
                <a:ea typeface="+mn-ea"/>
                <a:cs typeface="Source Sans Pro"/>
              </a:defRPr>
            </a:lvl1pPr>
            <a:lvl2pPr marL="368366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6732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05098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73464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41830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10196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8562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46928" algn="l" defTabSz="368366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Assolombarda Confindustria Milano Monza e Brianza - Sala Camerana - Via Pantano 9, Milano</a:t>
            </a:r>
          </a:p>
          <a:p>
            <a:r>
              <a:rPr lang="it-IT" dirty="0" smtClean="0"/>
              <a:t>RSVP </a:t>
            </a:r>
            <a:r>
              <a:rPr lang="it-IT" dirty="0"/>
              <a:t>Tel.02 58370.467 - territorio@assolombarda.it</a:t>
            </a:r>
          </a:p>
          <a:p>
            <a:r>
              <a:rPr lang="it-IT" dirty="0" smtClean="0"/>
              <a:t>www.assolombarda.it - www.farvolaremilano.it - www.assolombardanews.it</a:t>
            </a:r>
            <a:br>
              <a:rPr lang="it-IT" dirty="0" smtClean="0"/>
            </a:br>
            <a:r>
              <a:rPr lang="it-IT" dirty="0" smtClean="0"/>
              <a:t>Seguici su</a:t>
            </a:r>
            <a:endParaRPr lang="it-IT" dirty="0"/>
          </a:p>
        </p:txBody>
      </p:sp>
      <p:grpSp>
        <p:nvGrpSpPr>
          <p:cNvPr id="7" name="Gruppo 6"/>
          <p:cNvGrpSpPr/>
          <p:nvPr/>
        </p:nvGrpSpPr>
        <p:grpSpPr>
          <a:xfrm>
            <a:off x="877910" y="4971327"/>
            <a:ext cx="1096695" cy="272740"/>
            <a:chOff x="862670" y="3910285"/>
            <a:chExt cx="1096695" cy="272740"/>
          </a:xfrm>
        </p:grpSpPr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636" y="3910285"/>
              <a:ext cx="256729" cy="272740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1173" y="3919938"/>
              <a:ext cx="305768" cy="243300"/>
            </a:xfrm>
            <a:prstGeom prst="rect">
              <a:avLst/>
            </a:prstGeom>
          </p:spPr>
        </p:pic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670" y="3940041"/>
              <a:ext cx="325267" cy="225239"/>
            </a:xfrm>
            <a:prstGeom prst="rect">
              <a:avLst/>
            </a:prstGeom>
          </p:spPr>
        </p:pic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103" y="3944971"/>
              <a:ext cx="214183" cy="210038"/>
            </a:xfrm>
            <a:prstGeom prst="rect">
              <a:avLst/>
            </a:prstGeom>
          </p:spPr>
        </p:pic>
        <p:pic>
          <p:nvPicPr>
            <p:cNvPr id="14" name="Immagine 13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4184" y="3989030"/>
              <a:ext cx="116840" cy="116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944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AL_colori">
      <a:dk1>
        <a:sysClr val="windowText" lastClr="000000"/>
      </a:dk1>
      <a:lt1>
        <a:sysClr val="window" lastClr="FFFFFF"/>
      </a:lt1>
      <a:dk2>
        <a:srgbClr val="004288"/>
      </a:dk2>
      <a:lt2>
        <a:srgbClr val="E6E6E6"/>
      </a:lt2>
      <a:accent1>
        <a:srgbClr val="4B92DB"/>
      </a:accent1>
      <a:accent2>
        <a:srgbClr val="D50F3B"/>
      </a:accent2>
      <a:accent3>
        <a:srgbClr val="93C01F"/>
      </a:accent3>
      <a:accent4>
        <a:srgbClr val="662482"/>
      </a:accent4>
      <a:accent5>
        <a:srgbClr val="00968D"/>
      </a:accent5>
      <a:accent6>
        <a:srgbClr val="ED7203"/>
      </a:accent6>
      <a:hlink>
        <a:srgbClr val="1A124D"/>
      </a:hlink>
      <a:folHlink>
        <a:srgbClr val="F8A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43</Words>
  <Application>Microsoft Office PowerPoint</Application>
  <PresentationFormat>Personalizzato</PresentationFormat>
  <Paragraphs>21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Arial</vt:lpstr>
      <vt:lpstr>Calibri</vt:lpstr>
      <vt:lpstr>Source Sans Pro</vt:lpstr>
      <vt:lpstr>Source Sans Pro ExtraLight</vt:lpstr>
      <vt:lpstr>Source Sans Pro Light</vt:lpstr>
      <vt:lpstr>Tema di Office</vt:lpstr>
      <vt:lpstr>Milano metropoli possibile Marsilio Editori</vt:lpstr>
      <vt:lpstr>Milano metropoli possibile</vt:lpstr>
    </vt:vector>
  </TitlesOfParts>
  <Company>giulie tttt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giulia amadei</dc:creator>
  <cp:lastModifiedBy>Elena Milanesi</cp:lastModifiedBy>
  <cp:revision>77</cp:revision>
  <dcterms:created xsi:type="dcterms:W3CDTF">2014-12-16T22:48:03Z</dcterms:created>
  <dcterms:modified xsi:type="dcterms:W3CDTF">2016-02-04T15:39:39Z</dcterms:modified>
</cp:coreProperties>
</file>